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82" r:id="rId3"/>
    <p:sldId id="283" r:id="rId4"/>
    <p:sldId id="285" r:id="rId5"/>
    <p:sldId id="286" r:id="rId6"/>
    <p:sldId id="287" r:id="rId7"/>
    <p:sldId id="288" r:id="rId8"/>
    <p:sldId id="302" r:id="rId9"/>
    <p:sldId id="296" r:id="rId10"/>
    <p:sldId id="289" r:id="rId11"/>
    <p:sldId id="290" r:id="rId12"/>
    <p:sldId id="291" r:id="rId13"/>
    <p:sldId id="293" r:id="rId14"/>
    <p:sldId id="306" r:id="rId15"/>
    <p:sldId id="305" r:id="rId16"/>
    <p:sldId id="303" r:id="rId17"/>
    <p:sldId id="304" r:id="rId18"/>
    <p:sldId id="294" r:id="rId19"/>
    <p:sldId id="298" r:id="rId20"/>
    <p:sldId id="299" r:id="rId21"/>
    <p:sldId id="300" r:id="rId22"/>
    <p:sldId id="295" r:id="rId23"/>
    <p:sldId id="297" r:id="rId24"/>
    <p:sldId id="301"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FF"/>
    <a:srgbClr val="339933"/>
    <a:srgbClr val="C54646"/>
    <a:srgbClr val="00CC00"/>
    <a:srgbClr val="89CC40"/>
    <a:srgbClr val="D1E1FF"/>
    <a:srgbClr val="ABC7FF"/>
    <a:srgbClr val="8FB7FF"/>
    <a:srgbClr val="F7F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90909" autoAdjust="0"/>
  </p:normalViewPr>
  <p:slideViewPr>
    <p:cSldViewPr>
      <p:cViewPr varScale="1">
        <p:scale>
          <a:sx n="60" d="100"/>
          <a:sy n="60" d="100"/>
        </p:scale>
        <p:origin x="924" y="24"/>
      </p:cViewPr>
      <p:guideLst>
        <p:guide orient="horz" pos="2160"/>
        <p:guide pos="2880"/>
      </p:guideLst>
    </p:cSldViewPr>
  </p:slideViewPr>
  <p:outlineViewPr>
    <p:cViewPr>
      <p:scale>
        <a:sx n="33" d="100"/>
        <a:sy n="33" d="100"/>
      </p:scale>
      <p:origin x="0" y="-292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J HU" userId="f9cbafaa3520ff22" providerId="LiveId" clId="{FF3A38F5-37AC-4430-A0AD-7AB6D9CEC533}"/>
    <pc:docChg chg="undo custSel addSld modSld sldOrd">
      <pc:chgData name="JJ HU" userId="f9cbafaa3520ff22" providerId="LiveId" clId="{FF3A38F5-37AC-4430-A0AD-7AB6D9CEC533}" dt="2017-11-06T04:31:02.152" v="1756" actId="20577"/>
      <pc:docMkLst>
        <pc:docMk/>
      </pc:docMkLst>
      <pc:sldChg chg="modSp">
        <pc:chgData name="JJ HU" userId="f9cbafaa3520ff22" providerId="LiveId" clId="{FF3A38F5-37AC-4430-A0AD-7AB6D9CEC533}" dt="2017-11-06T03:48:59.270" v="1450" actId="20577"/>
        <pc:sldMkLst>
          <pc:docMk/>
          <pc:sldMk cId="640961204" sldId="283"/>
        </pc:sldMkLst>
        <pc:spChg chg="mod">
          <ac:chgData name="JJ HU" userId="f9cbafaa3520ff22" providerId="LiveId" clId="{FF3A38F5-37AC-4430-A0AD-7AB6D9CEC533}" dt="2017-11-06T03:48:59.270" v="1450" actId="20577"/>
          <ac:spMkLst>
            <pc:docMk/>
            <pc:sldMk cId="640961204" sldId="283"/>
            <ac:spMk id="5" creationId="{00000000-0000-0000-0000-000000000000}"/>
          </ac:spMkLst>
        </pc:spChg>
      </pc:sldChg>
      <pc:sldChg chg="ord modNotesTx">
        <pc:chgData name="JJ HU" userId="f9cbafaa3520ff22" providerId="LiveId" clId="{FF3A38F5-37AC-4430-A0AD-7AB6D9CEC533}" dt="2017-11-06T03:50:51.131" v="1451"/>
        <pc:sldMkLst>
          <pc:docMk/>
          <pc:sldMk cId="3528087126" sldId="288"/>
        </pc:sldMkLst>
      </pc:sldChg>
      <pc:sldChg chg="modSp">
        <pc:chgData name="JJ HU" userId="f9cbafaa3520ff22" providerId="LiveId" clId="{FF3A38F5-37AC-4430-A0AD-7AB6D9CEC533}" dt="2017-11-06T01:28:35.846" v="211" actId="1076"/>
        <pc:sldMkLst>
          <pc:docMk/>
          <pc:sldMk cId="1031103611" sldId="289"/>
        </pc:sldMkLst>
        <pc:spChg chg="mod">
          <ac:chgData name="JJ HU" userId="f9cbafaa3520ff22" providerId="LiveId" clId="{FF3A38F5-37AC-4430-A0AD-7AB6D9CEC533}" dt="2017-11-06T01:28:35.846" v="211" actId="1076"/>
          <ac:spMkLst>
            <pc:docMk/>
            <pc:sldMk cId="1031103611" sldId="289"/>
            <ac:spMk id="15" creationId="{00000000-0000-0000-0000-000000000000}"/>
          </ac:spMkLst>
        </pc:spChg>
      </pc:sldChg>
      <pc:sldChg chg="modSp modNotesTx">
        <pc:chgData name="JJ HU" userId="f9cbafaa3520ff22" providerId="LiveId" clId="{FF3A38F5-37AC-4430-A0AD-7AB6D9CEC533}" dt="2017-11-06T04:31:02.152" v="1756" actId="20577"/>
        <pc:sldMkLst>
          <pc:docMk/>
          <pc:sldMk cId="3542353294" sldId="291"/>
        </pc:sldMkLst>
        <pc:spChg chg="mod">
          <ac:chgData name="JJ HU" userId="f9cbafaa3520ff22" providerId="LiveId" clId="{FF3A38F5-37AC-4430-A0AD-7AB6D9CEC533}" dt="2017-11-06T04:03:06.881" v="1455" actId="1038"/>
          <ac:spMkLst>
            <pc:docMk/>
            <pc:sldMk cId="3542353294" sldId="291"/>
            <ac:spMk id="52" creationId="{00000000-0000-0000-0000-000000000000}"/>
          </ac:spMkLst>
        </pc:spChg>
        <pc:spChg chg="mod">
          <ac:chgData name="JJ HU" userId="f9cbafaa3520ff22" providerId="LiveId" clId="{FF3A38F5-37AC-4430-A0AD-7AB6D9CEC533}" dt="2017-11-06T02:24:34.917" v="497" actId="14100"/>
          <ac:spMkLst>
            <pc:docMk/>
            <pc:sldMk cId="3542353294" sldId="291"/>
            <ac:spMk id="53" creationId="{00000000-0000-0000-0000-000000000000}"/>
          </ac:spMkLst>
        </pc:spChg>
        <pc:spChg chg="mod">
          <ac:chgData name="JJ HU" userId="f9cbafaa3520ff22" providerId="LiveId" clId="{FF3A38F5-37AC-4430-A0AD-7AB6D9CEC533}" dt="2017-11-06T02:24:40.684" v="499" actId="14100"/>
          <ac:spMkLst>
            <pc:docMk/>
            <pc:sldMk cId="3542353294" sldId="291"/>
            <ac:spMk id="54" creationId="{00000000-0000-0000-0000-000000000000}"/>
          </ac:spMkLst>
        </pc:spChg>
        <pc:spChg chg="mod">
          <ac:chgData name="JJ HU" userId="f9cbafaa3520ff22" providerId="LiveId" clId="{FF3A38F5-37AC-4430-A0AD-7AB6D9CEC533}" dt="2017-11-06T02:24:58.388" v="502" actId="14100"/>
          <ac:spMkLst>
            <pc:docMk/>
            <pc:sldMk cId="3542353294" sldId="291"/>
            <ac:spMk id="75" creationId="{00000000-0000-0000-0000-000000000000}"/>
          </ac:spMkLst>
        </pc:spChg>
      </pc:sldChg>
      <pc:sldChg chg="addSp delSp modSp">
        <pc:chgData name="JJ HU" userId="f9cbafaa3520ff22" providerId="LiveId" clId="{FF3A38F5-37AC-4430-A0AD-7AB6D9CEC533}" dt="2017-10-30T02:49:23.514" v="29" actId="14100"/>
        <pc:sldMkLst>
          <pc:docMk/>
          <pc:sldMk cId="3077428097" sldId="295"/>
        </pc:sldMkLst>
        <pc:picChg chg="add mod">
          <ac:chgData name="JJ HU" userId="f9cbafaa3520ff22" providerId="LiveId" clId="{FF3A38F5-37AC-4430-A0AD-7AB6D9CEC533}" dt="2017-10-30T02:49:23.514" v="29" actId="14100"/>
          <ac:picMkLst>
            <pc:docMk/>
            <pc:sldMk cId="3077428097" sldId="295"/>
            <ac:picMk id="4" creationId="{37AD911B-65FC-4B78-87A8-6E34C70CE231}"/>
          </ac:picMkLst>
        </pc:picChg>
        <pc:picChg chg="del">
          <ac:chgData name="JJ HU" userId="f9cbafaa3520ff22" providerId="LiveId" clId="{FF3A38F5-37AC-4430-A0AD-7AB6D9CEC533}" dt="2017-10-30T02:49:05.540" v="23" actId="478"/>
          <ac:picMkLst>
            <pc:docMk/>
            <pc:sldMk cId="3077428097" sldId="295"/>
            <ac:picMk id="5" creationId="{00000000-0000-0000-0000-000000000000}"/>
          </ac:picMkLst>
        </pc:picChg>
      </pc:sldChg>
      <pc:sldChg chg="modSp">
        <pc:chgData name="JJ HU" userId="f9cbafaa3520ff22" providerId="LiveId" clId="{FF3A38F5-37AC-4430-A0AD-7AB6D9CEC533}" dt="2017-11-06T02:46:42.332" v="708" actId="20577"/>
        <pc:sldMkLst>
          <pc:docMk/>
          <pc:sldMk cId="4142630439" sldId="301"/>
        </pc:sldMkLst>
        <pc:spChg chg="mod">
          <ac:chgData name="JJ HU" userId="f9cbafaa3520ff22" providerId="LiveId" clId="{FF3A38F5-37AC-4430-A0AD-7AB6D9CEC533}" dt="2017-11-06T02:46:42.332" v="708" actId="20577"/>
          <ac:spMkLst>
            <pc:docMk/>
            <pc:sldMk cId="4142630439" sldId="301"/>
            <ac:spMk id="3" creationId="{00000000-0000-0000-0000-000000000000}"/>
          </ac:spMkLst>
        </pc:spChg>
      </pc:sldChg>
      <pc:sldChg chg="addSp delSp modSp add ord modNotesTx">
        <pc:chgData name="JJ HU" userId="f9cbafaa3520ff22" providerId="LiveId" clId="{FF3A38F5-37AC-4430-A0AD-7AB6D9CEC533}" dt="2017-10-30T02:30:42.723" v="21" actId="1038"/>
        <pc:sldMkLst>
          <pc:docMk/>
          <pc:sldMk cId="1900477597" sldId="302"/>
        </pc:sldMkLst>
        <pc:spChg chg="del">
          <ac:chgData name="JJ HU" userId="f9cbafaa3520ff22" providerId="LiveId" clId="{FF3A38F5-37AC-4430-A0AD-7AB6D9CEC533}" dt="2017-10-30T02:28:46.095" v="1" actId="478"/>
          <ac:spMkLst>
            <pc:docMk/>
            <pc:sldMk cId="1900477597" sldId="302"/>
            <ac:spMk id="10" creationId="{00000000-0000-0000-0000-000000000000}"/>
          </ac:spMkLst>
        </pc:spChg>
        <pc:spChg chg="del">
          <ac:chgData name="JJ HU" userId="f9cbafaa3520ff22" providerId="LiveId" clId="{FF3A38F5-37AC-4430-A0AD-7AB6D9CEC533}" dt="2017-10-30T02:28:46.095" v="1" actId="478"/>
          <ac:spMkLst>
            <pc:docMk/>
            <pc:sldMk cId="1900477597" sldId="302"/>
            <ac:spMk id="11" creationId="{00000000-0000-0000-0000-000000000000}"/>
          </ac:spMkLst>
        </pc:spChg>
        <pc:picChg chg="del">
          <ac:chgData name="JJ HU" userId="f9cbafaa3520ff22" providerId="LiveId" clId="{FF3A38F5-37AC-4430-A0AD-7AB6D9CEC533}" dt="2017-10-30T02:28:46.095" v="1" actId="478"/>
          <ac:picMkLst>
            <pc:docMk/>
            <pc:sldMk cId="1900477597" sldId="302"/>
            <ac:picMk id="4" creationId="{00000000-0000-0000-0000-000000000000}"/>
          </ac:picMkLst>
        </pc:picChg>
        <pc:picChg chg="add mod">
          <ac:chgData name="JJ HU" userId="f9cbafaa3520ff22" providerId="LiveId" clId="{FF3A38F5-37AC-4430-A0AD-7AB6D9CEC533}" dt="2017-10-30T02:30:42.723" v="21" actId="1038"/>
          <ac:picMkLst>
            <pc:docMk/>
            <pc:sldMk cId="1900477597" sldId="302"/>
            <ac:picMk id="5" creationId="{CFF37D86-E237-4CFC-85BB-6F9B28BE5ECE}"/>
          </ac:picMkLst>
        </pc:picChg>
        <pc:picChg chg="del">
          <ac:chgData name="JJ HU" userId="f9cbafaa3520ff22" providerId="LiveId" clId="{FF3A38F5-37AC-4430-A0AD-7AB6D9CEC533}" dt="2017-10-30T02:28:46.095" v="1" actId="478"/>
          <ac:picMkLst>
            <pc:docMk/>
            <pc:sldMk cId="1900477597" sldId="302"/>
            <ac:picMk id="8" creationId="{00000000-0000-0000-0000-000000000000}"/>
          </ac:picMkLst>
        </pc:picChg>
        <pc:picChg chg="del">
          <ac:chgData name="JJ HU" userId="f9cbafaa3520ff22" providerId="LiveId" clId="{FF3A38F5-37AC-4430-A0AD-7AB6D9CEC533}" dt="2017-10-30T02:28:46.095" v="1" actId="478"/>
          <ac:picMkLst>
            <pc:docMk/>
            <pc:sldMk cId="1900477597" sldId="302"/>
            <ac:picMk id="12" creationId="{00000000-0000-0000-0000-000000000000}"/>
          </ac:picMkLst>
        </pc:picChg>
      </pc:sldChg>
      <pc:sldChg chg="addSp delSp modSp add delAnim modAnim modNotesTx">
        <pc:chgData name="JJ HU" userId="f9cbafaa3520ff22" providerId="LiveId" clId="{FF3A38F5-37AC-4430-A0AD-7AB6D9CEC533}" dt="2017-11-06T03:08:04.399" v="1423" actId="20577"/>
        <pc:sldMkLst>
          <pc:docMk/>
          <pc:sldMk cId="2732466289" sldId="303"/>
        </pc:sldMkLst>
        <pc:spChg chg="mod">
          <ac:chgData name="JJ HU" userId="f9cbafaa3520ff22" providerId="LiveId" clId="{FF3A38F5-37AC-4430-A0AD-7AB6D9CEC533}" dt="2017-11-05T19:02:31.155" v="68" actId="1036"/>
          <ac:spMkLst>
            <pc:docMk/>
            <pc:sldMk cId="2732466289" sldId="303"/>
            <ac:spMk id="2" creationId="{00000000-0000-0000-0000-000000000000}"/>
          </ac:spMkLst>
        </pc:spChg>
        <pc:spChg chg="mod">
          <ac:chgData name="JJ HU" userId="f9cbafaa3520ff22" providerId="LiveId" clId="{FF3A38F5-37AC-4430-A0AD-7AB6D9CEC533}" dt="2017-11-05T19:14:00.413" v="200" actId="1076"/>
          <ac:spMkLst>
            <pc:docMk/>
            <pc:sldMk cId="2732466289" sldId="303"/>
            <ac:spMk id="3" creationId="{00000000-0000-0000-0000-000000000000}"/>
          </ac:spMkLst>
        </pc:spChg>
        <pc:spChg chg="add del mod">
          <ac:chgData name="JJ HU" userId="f9cbafaa3520ff22" providerId="LiveId" clId="{FF3A38F5-37AC-4430-A0AD-7AB6D9CEC533}" dt="2017-11-05T19:00:02.597" v="33" actId="478"/>
          <ac:spMkLst>
            <pc:docMk/>
            <pc:sldMk cId="2732466289" sldId="303"/>
            <ac:spMk id="5" creationId="{B5134DCE-CE70-44BA-A514-0ECB6A8DA68D}"/>
          </ac:spMkLst>
        </pc:spChg>
        <pc:spChg chg="add del">
          <ac:chgData name="JJ HU" userId="f9cbafaa3520ff22" providerId="LiveId" clId="{FF3A38F5-37AC-4430-A0AD-7AB6D9CEC533}" dt="2017-11-05T19:14:02.687" v="201" actId="478"/>
          <ac:spMkLst>
            <pc:docMk/>
            <pc:sldMk cId="2732466289" sldId="303"/>
            <ac:spMk id="7" creationId="{F6DBD29C-DA5F-41FA-888D-0E0381A99845}"/>
          </ac:spMkLst>
        </pc:spChg>
        <pc:spChg chg="add">
          <ac:chgData name="JJ HU" userId="f9cbafaa3520ff22" providerId="LiveId" clId="{FF3A38F5-37AC-4430-A0AD-7AB6D9CEC533}" dt="2017-11-05T19:14:02.972" v="202" actId="20577"/>
          <ac:spMkLst>
            <pc:docMk/>
            <pc:sldMk cId="2732466289" sldId="303"/>
            <ac:spMk id="8" creationId="{AA87C9C0-DDBF-4A5C-831C-85148F2FF951}"/>
          </ac:spMkLst>
        </pc:spChg>
        <pc:spChg chg="del">
          <ac:chgData name="JJ HU" userId="f9cbafaa3520ff22" providerId="LiveId" clId="{FF3A38F5-37AC-4430-A0AD-7AB6D9CEC533}" dt="2017-11-05T18:59:58.339" v="31" actId="478"/>
          <ac:spMkLst>
            <pc:docMk/>
            <pc:sldMk cId="2732466289" sldId="303"/>
            <ac:spMk id="9" creationId="{00000000-0000-0000-0000-000000000000}"/>
          </ac:spMkLst>
        </pc:spChg>
        <pc:spChg chg="del">
          <ac:chgData name="JJ HU" userId="f9cbafaa3520ff22" providerId="LiveId" clId="{FF3A38F5-37AC-4430-A0AD-7AB6D9CEC533}" dt="2017-11-05T18:59:58.339" v="31" actId="478"/>
          <ac:spMkLst>
            <pc:docMk/>
            <pc:sldMk cId="2732466289" sldId="303"/>
            <ac:spMk id="10" creationId="{00000000-0000-0000-0000-000000000000}"/>
          </ac:spMkLst>
        </pc:spChg>
        <pc:spChg chg="del">
          <ac:chgData name="JJ HU" userId="f9cbafaa3520ff22" providerId="LiveId" clId="{FF3A38F5-37AC-4430-A0AD-7AB6D9CEC533}" dt="2017-11-05T18:59:58.339" v="31" actId="478"/>
          <ac:spMkLst>
            <pc:docMk/>
            <pc:sldMk cId="2732466289" sldId="303"/>
            <ac:spMk id="11" creationId="{00000000-0000-0000-0000-000000000000}"/>
          </ac:spMkLst>
        </pc:spChg>
        <pc:spChg chg="del">
          <ac:chgData name="JJ HU" userId="f9cbafaa3520ff22" providerId="LiveId" clId="{FF3A38F5-37AC-4430-A0AD-7AB6D9CEC533}" dt="2017-11-05T18:59:58.339" v="31" actId="478"/>
          <ac:spMkLst>
            <pc:docMk/>
            <pc:sldMk cId="2732466289" sldId="303"/>
            <ac:spMk id="14" creationId="{00000000-0000-0000-0000-000000000000}"/>
          </ac:spMkLst>
        </pc:spChg>
        <pc:spChg chg="del">
          <ac:chgData name="JJ HU" userId="f9cbafaa3520ff22" providerId="LiveId" clId="{FF3A38F5-37AC-4430-A0AD-7AB6D9CEC533}" dt="2017-11-05T18:59:58.339" v="31" actId="478"/>
          <ac:spMkLst>
            <pc:docMk/>
            <pc:sldMk cId="2732466289" sldId="303"/>
            <ac:spMk id="15" creationId="{00000000-0000-0000-0000-000000000000}"/>
          </ac:spMkLst>
        </pc:spChg>
        <pc:spChg chg="del">
          <ac:chgData name="JJ HU" userId="f9cbafaa3520ff22" providerId="LiveId" clId="{FF3A38F5-37AC-4430-A0AD-7AB6D9CEC533}" dt="2017-11-05T18:59:58.339" v="31" actId="478"/>
          <ac:spMkLst>
            <pc:docMk/>
            <pc:sldMk cId="2732466289" sldId="303"/>
            <ac:spMk id="16" creationId="{00000000-0000-0000-0000-000000000000}"/>
          </ac:spMkLst>
        </pc:spChg>
        <pc:spChg chg="add del mod">
          <ac:chgData name="JJ HU" userId="f9cbafaa3520ff22" providerId="LiveId" clId="{FF3A38F5-37AC-4430-A0AD-7AB6D9CEC533}" dt="2017-11-06T01:17:01.555" v="209" actId="478"/>
          <ac:spMkLst>
            <pc:docMk/>
            <pc:sldMk cId="2732466289" sldId="303"/>
            <ac:spMk id="18" creationId="{76991309-EDD6-4E49-91A0-5251EDF9C569}"/>
          </ac:spMkLst>
        </pc:spChg>
        <pc:spChg chg="del">
          <ac:chgData name="JJ HU" userId="f9cbafaa3520ff22" providerId="LiveId" clId="{FF3A38F5-37AC-4430-A0AD-7AB6D9CEC533}" dt="2017-11-05T19:00:01.689" v="32" actId="478"/>
          <ac:spMkLst>
            <pc:docMk/>
            <pc:sldMk cId="2732466289" sldId="303"/>
            <ac:spMk id="22" creationId="{00000000-0000-0000-0000-000000000000}"/>
          </ac:spMkLst>
        </pc:spChg>
        <pc:spChg chg="del">
          <ac:chgData name="JJ HU" userId="f9cbafaa3520ff22" providerId="LiveId" clId="{FF3A38F5-37AC-4430-A0AD-7AB6D9CEC533}" dt="2017-11-05T18:59:58.339" v="31" actId="478"/>
          <ac:spMkLst>
            <pc:docMk/>
            <pc:sldMk cId="2732466289" sldId="303"/>
            <ac:spMk id="23" creationId="{00000000-0000-0000-0000-000000000000}"/>
          </ac:spMkLst>
        </pc:spChg>
        <pc:spChg chg="del">
          <ac:chgData name="JJ HU" userId="f9cbafaa3520ff22" providerId="LiveId" clId="{FF3A38F5-37AC-4430-A0AD-7AB6D9CEC533}" dt="2017-11-05T18:59:58.339" v="31" actId="478"/>
          <ac:spMkLst>
            <pc:docMk/>
            <pc:sldMk cId="2732466289" sldId="303"/>
            <ac:spMk id="28" creationId="{00000000-0000-0000-0000-000000000000}"/>
          </ac:spMkLst>
        </pc:spChg>
        <pc:picChg chg="add mod">
          <ac:chgData name="JJ HU" userId="f9cbafaa3520ff22" providerId="LiveId" clId="{FF3A38F5-37AC-4430-A0AD-7AB6D9CEC533}" dt="2017-11-05T19:00:46.637" v="62" actId="1076"/>
          <ac:picMkLst>
            <pc:docMk/>
            <pc:sldMk cId="2732466289" sldId="303"/>
            <ac:picMk id="6" creationId="{443FED29-98A8-40FE-B772-B8BC3506F4EB}"/>
          </ac:picMkLst>
        </pc:picChg>
        <pc:picChg chg="add del mod">
          <ac:chgData name="JJ HU" userId="f9cbafaa3520ff22" providerId="LiveId" clId="{FF3A38F5-37AC-4430-A0AD-7AB6D9CEC533}" dt="2017-11-05T19:03:15.114" v="87" actId="478"/>
          <ac:picMkLst>
            <pc:docMk/>
            <pc:sldMk cId="2732466289" sldId="303"/>
            <ac:picMk id="8" creationId="{3D982B3C-10AB-474B-A529-B364C9D23BAE}"/>
          </ac:picMkLst>
        </pc:picChg>
        <pc:picChg chg="add del mod">
          <ac:chgData name="JJ HU" userId="f9cbafaa3520ff22" providerId="LiveId" clId="{FF3A38F5-37AC-4430-A0AD-7AB6D9CEC533}" dt="2017-11-05T19:12:14.215" v="180" actId="478"/>
          <ac:picMkLst>
            <pc:docMk/>
            <pc:sldMk cId="2732466289" sldId="303"/>
            <ac:picMk id="20" creationId="{41E521E5-C9DD-4665-AA1F-2E25752E2C8B}"/>
          </ac:picMkLst>
        </pc:picChg>
        <pc:picChg chg="del">
          <ac:chgData name="JJ HU" userId="f9cbafaa3520ff22" providerId="LiveId" clId="{FF3A38F5-37AC-4430-A0AD-7AB6D9CEC533}" dt="2017-11-05T18:59:58.339" v="31" actId="478"/>
          <ac:picMkLst>
            <pc:docMk/>
            <pc:sldMk cId="2732466289" sldId="303"/>
            <ac:picMk id="26" creationId="{00000000-0000-0000-0000-000000000000}"/>
          </ac:picMkLst>
        </pc:picChg>
        <pc:picChg chg="del">
          <ac:chgData name="JJ HU" userId="f9cbafaa3520ff22" providerId="LiveId" clId="{FF3A38F5-37AC-4430-A0AD-7AB6D9CEC533}" dt="2017-11-05T18:59:58.339" v="31" actId="478"/>
          <ac:picMkLst>
            <pc:docMk/>
            <pc:sldMk cId="2732466289" sldId="303"/>
            <ac:picMk id="27" creationId="{00000000-0000-0000-0000-000000000000}"/>
          </ac:picMkLst>
        </pc:picChg>
        <pc:cxnChg chg="del">
          <ac:chgData name="JJ HU" userId="f9cbafaa3520ff22" providerId="LiveId" clId="{FF3A38F5-37AC-4430-A0AD-7AB6D9CEC533}" dt="2017-11-05T18:59:58.339" v="31" actId="478"/>
          <ac:cxnSpMkLst>
            <pc:docMk/>
            <pc:sldMk cId="2732466289" sldId="303"/>
            <ac:cxnSpMk id="12" creationId="{00000000-0000-0000-0000-000000000000}"/>
          </ac:cxnSpMkLst>
        </pc:cxnChg>
        <pc:cxnChg chg="del">
          <ac:chgData name="JJ HU" userId="f9cbafaa3520ff22" providerId="LiveId" clId="{FF3A38F5-37AC-4430-A0AD-7AB6D9CEC533}" dt="2017-11-05T18:59:58.339" v="31" actId="478"/>
          <ac:cxnSpMkLst>
            <pc:docMk/>
            <pc:sldMk cId="2732466289" sldId="303"/>
            <ac:cxnSpMk id="13" creationId="{00000000-0000-0000-0000-000000000000}"/>
          </ac:cxnSpMkLst>
        </pc:cxnChg>
        <pc:cxnChg chg="del">
          <ac:chgData name="JJ HU" userId="f9cbafaa3520ff22" providerId="LiveId" clId="{FF3A38F5-37AC-4430-A0AD-7AB6D9CEC533}" dt="2017-11-05T18:59:58.339" v="31" actId="478"/>
          <ac:cxnSpMkLst>
            <pc:docMk/>
            <pc:sldMk cId="2732466289" sldId="303"/>
            <ac:cxnSpMk id="17" creationId="{00000000-0000-0000-0000-000000000000}"/>
          </ac:cxnSpMkLst>
        </pc:cxnChg>
      </pc:sldChg>
      <pc:sldChg chg="addSp delSp modSp add delAnim modAnim modNotesTx">
        <pc:chgData name="JJ HU" userId="f9cbafaa3520ff22" providerId="LiveId" clId="{FF3A38F5-37AC-4430-A0AD-7AB6D9CEC533}" dt="2017-11-06T03:04:41.566" v="1179" actId="20577"/>
        <pc:sldMkLst>
          <pc:docMk/>
          <pc:sldMk cId="105811206" sldId="304"/>
        </pc:sldMkLst>
        <pc:spChg chg="mod">
          <ac:chgData name="JJ HU" userId="f9cbafaa3520ff22" providerId="LiveId" clId="{FF3A38F5-37AC-4430-A0AD-7AB6D9CEC533}" dt="2017-11-05T19:09:55.307" v="171" actId="20577"/>
          <ac:spMkLst>
            <pc:docMk/>
            <pc:sldMk cId="105811206" sldId="304"/>
            <ac:spMk id="2" creationId="{00000000-0000-0000-0000-000000000000}"/>
          </ac:spMkLst>
        </pc:spChg>
        <pc:spChg chg="add mod">
          <ac:chgData name="JJ HU" userId="f9cbafaa3520ff22" providerId="LiveId" clId="{FF3A38F5-37AC-4430-A0AD-7AB6D9CEC533}" dt="2017-11-06T02:52:44.284" v="912" actId="164"/>
          <ac:spMkLst>
            <pc:docMk/>
            <pc:sldMk cId="105811206" sldId="304"/>
            <ac:spMk id="10" creationId="{AED04FF7-FF35-4E81-9505-DC8246506083}"/>
          </ac:spMkLst>
        </pc:spChg>
        <pc:spChg chg="add mod">
          <ac:chgData name="JJ HU" userId="f9cbafaa3520ff22" providerId="LiveId" clId="{FF3A38F5-37AC-4430-A0AD-7AB6D9CEC533}" dt="2017-11-06T02:52:44.284" v="912" actId="164"/>
          <ac:spMkLst>
            <pc:docMk/>
            <pc:sldMk cId="105811206" sldId="304"/>
            <ac:spMk id="13" creationId="{4EF1D22A-5CFC-4588-A1AC-EB2663BF0703}"/>
          </ac:spMkLst>
        </pc:spChg>
        <pc:spChg chg="add del">
          <ac:chgData name="JJ HU" userId="f9cbafaa3520ff22" providerId="LiveId" clId="{FF3A38F5-37AC-4430-A0AD-7AB6D9CEC533}" dt="2017-11-06T02:48:08.649" v="716" actId="20577"/>
          <ac:spMkLst>
            <pc:docMk/>
            <pc:sldMk cId="105811206" sldId="304"/>
            <ac:spMk id="16" creationId="{D250F6F2-68E8-41D7-89D6-837FC818E602}"/>
          </ac:spMkLst>
        </pc:spChg>
        <pc:spChg chg="add del mod">
          <ac:chgData name="JJ HU" userId="f9cbafaa3520ff22" providerId="LiveId" clId="{FF3A38F5-37AC-4430-A0AD-7AB6D9CEC533}" dt="2017-11-06T02:48:14.064" v="720" actId="20577"/>
          <ac:spMkLst>
            <pc:docMk/>
            <pc:sldMk cId="105811206" sldId="304"/>
            <ac:spMk id="17" creationId="{719FB244-C493-4EB5-9BFE-F12F20F44BE1}"/>
          </ac:spMkLst>
        </pc:spChg>
        <pc:spChg chg="add mod">
          <ac:chgData name="JJ HU" userId="f9cbafaa3520ff22" providerId="LiveId" clId="{FF3A38F5-37AC-4430-A0AD-7AB6D9CEC533}" dt="2017-11-06T02:55:31.382" v="1068" actId="948"/>
          <ac:spMkLst>
            <pc:docMk/>
            <pc:sldMk cId="105811206" sldId="304"/>
            <ac:spMk id="18" creationId="{3C98BC5E-3178-487C-BCF6-43B685C54B2C}"/>
          </ac:spMkLst>
        </pc:spChg>
        <pc:spChg chg="del">
          <ac:chgData name="JJ HU" userId="f9cbafaa3520ff22" providerId="LiveId" clId="{FF3A38F5-37AC-4430-A0AD-7AB6D9CEC533}" dt="2017-11-05T19:09:16.841" v="146" actId="478"/>
          <ac:spMkLst>
            <pc:docMk/>
            <pc:sldMk cId="105811206" sldId="304"/>
            <ac:spMk id="18" creationId="{76991309-EDD6-4E49-91A0-5251EDF9C569}"/>
          </ac:spMkLst>
        </pc:spChg>
        <pc:spChg chg="add mod">
          <ac:chgData name="JJ HU" userId="f9cbafaa3520ff22" providerId="LiveId" clId="{FF3A38F5-37AC-4430-A0AD-7AB6D9CEC533}" dt="2017-11-06T02:52:44.284" v="912" actId="164"/>
          <ac:spMkLst>
            <pc:docMk/>
            <pc:sldMk cId="105811206" sldId="304"/>
            <ac:spMk id="19" creationId="{FE906DFF-2960-4440-B9D9-ABB2BC436405}"/>
          </ac:spMkLst>
        </pc:spChg>
        <pc:grpChg chg="add mod">
          <ac:chgData name="JJ HU" userId="f9cbafaa3520ff22" providerId="LiveId" clId="{FF3A38F5-37AC-4430-A0AD-7AB6D9CEC533}" dt="2017-11-06T02:52:44.284" v="912" actId="164"/>
          <ac:grpSpMkLst>
            <pc:docMk/>
            <pc:sldMk cId="105811206" sldId="304"/>
            <ac:grpSpMk id="20" creationId="{F89CCE35-ABC6-458D-8AB1-0A43C62BEC48}"/>
          </ac:grpSpMkLst>
        </pc:grpChg>
        <pc:picChg chg="add del mod">
          <ac:chgData name="JJ HU" userId="f9cbafaa3520ff22" providerId="LiveId" clId="{FF3A38F5-37AC-4430-A0AD-7AB6D9CEC533}" dt="2017-11-06T02:41:59.680" v="635" actId="478"/>
          <ac:picMkLst>
            <pc:docMk/>
            <pc:sldMk cId="105811206" sldId="304"/>
            <ac:picMk id="5" creationId="{B9B7B3B1-5F7B-484C-8D13-F4FCD131C35C}"/>
          </ac:picMkLst>
        </pc:picChg>
        <pc:picChg chg="del">
          <ac:chgData name="JJ HU" userId="f9cbafaa3520ff22" providerId="LiveId" clId="{FF3A38F5-37AC-4430-A0AD-7AB6D9CEC533}" dt="2017-11-05T19:09:16.841" v="146" actId="478"/>
          <ac:picMkLst>
            <pc:docMk/>
            <pc:sldMk cId="105811206" sldId="304"/>
            <ac:picMk id="6" creationId="{443FED29-98A8-40FE-B772-B8BC3506F4EB}"/>
          </ac:picMkLst>
        </pc:picChg>
        <pc:picChg chg="add mod">
          <ac:chgData name="JJ HU" userId="f9cbafaa3520ff22" providerId="LiveId" clId="{FF3A38F5-37AC-4430-A0AD-7AB6D9CEC533}" dt="2017-11-06T02:42:15.156" v="641" actId="1036"/>
          <ac:picMkLst>
            <pc:docMk/>
            <pc:sldMk cId="105811206" sldId="304"/>
            <ac:picMk id="7" creationId="{4EA77E3D-B53E-468D-B890-AE3633A4D12E}"/>
          </ac:picMkLst>
        </pc:picChg>
        <pc:picChg chg="add mod">
          <ac:chgData name="JJ HU" userId="f9cbafaa3520ff22" providerId="LiveId" clId="{FF3A38F5-37AC-4430-A0AD-7AB6D9CEC533}" dt="2017-11-06T02:52:44.284" v="912" actId="164"/>
          <ac:picMkLst>
            <pc:docMk/>
            <pc:sldMk cId="105811206" sldId="304"/>
            <ac:picMk id="9" creationId="{D14AD3FA-40E8-45E4-BC8A-DB183B6E5ED7}"/>
          </ac:picMkLst>
        </pc:picChg>
        <pc:picChg chg="del">
          <ac:chgData name="JJ HU" userId="f9cbafaa3520ff22" providerId="LiveId" clId="{FF3A38F5-37AC-4430-A0AD-7AB6D9CEC533}" dt="2017-11-05T19:09:16.841" v="146" actId="478"/>
          <ac:picMkLst>
            <pc:docMk/>
            <pc:sldMk cId="105811206" sldId="304"/>
            <ac:picMk id="20" creationId="{41E521E5-C9DD-4665-AA1F-2E25752E2C8B}"/>
          </ac:picMkLst>
        </pc:picChg>
        <pc:cxnChg chg="add mod">
          <ac:chgData name="JJ HU" userId="f9cbafaa3520ff22" providerId="LiveId" clId="{FF3A38F5-37AC-4430-A0AD-7AB6D9CEC533}" dt="2017-11-06T02:52:44.284" v="912" actId="164"/>
          <ac:cxnSpMkLst>
            <pc:docMk/>
            <pc:sldMk cId="105811206" sldId="304"/>
            <ac:cxnSpMk id="12" creationId="{94587D3A-0642-4B62-952F-A344EF18B78E}"/>
          </ac:cxnSpMkLst>
        </pc:cxnChg>
        <pc:cxnChg chg="add mod">
          <ac:chgData name="JJ HU" userId="f9cbafaa3520ff22" providerId="LiveId" clId="{FF3A38F5-37AC-4430-A0AD-7AB6D9CEC533}" dt="2017-11-06T02:52:44.284" v="912" actId="164"/>
          <ac:cxnSpMkLst>
            <pc:docMk/>
            <pc:sldMk cId="105811206" sldId="304"/>
            <ac:cxnSpMk id="14" creationId="{7EBC1F98-C58D-476D-9F65-615AD0C9D385}"/>
          </ac:cxnSpMkLst>
        </pc:cxnChg>
      </pc:sldChg>
      <pc:sldChg chg="addSp delSp modSp add delAnim modAnim">
        <pc:chgData name="JJ HU" userId="f9cbafaa3520ff22" providerId="LiveId" clId="{FF3A38F5-37AC-4430-A0AD-7AB6D9CEC533}" dt="2017-11-05T19:14:46.109" v="208" actId="20577"/>
        <pc:sldMkLst>
          <pc:docMk/>
          <pc:sldMk cId="2051554838" sldId="305"/>
        </pc:sldMkLst>
        <pc:spChg chg="add mod">
          <ac:chgData name="JJ HU" userId="f9cbafaa3520ff22" providerId="LiveId" clId="{FF3A38F5-37AC-4430-A0AD-7AB6D9CEC533}" dt="2017-11-05T19:14:42.191" v="207" actId="1035"/>
          <ac:spMkLst>
            <pc:docMk/>
            <pc:sldMk cId="2051554838" sldId="305"/>
            <ac:spMk id="4" creationId="{32F785E9-A3CB-4C8A-944A-892458F1B11B}"/>
          </ac:spMkLst>
        </pc:spChg>
        <pc:spChg chg="mod">
          <ac:chgData name="JJ HU" userId="f9cbafaa3520ff22" providerId="LiveId" clId="{FF3A38F5-37AC-4430-A0AD-7AB6D9CEC533}" dt="2017-11-05T19:13:54.254" v="198" actId="1037"/>
          <ac:spMkLst>
            <pc:docMk/>
            <pc:sldMk cId="2051554838" sldId="305"/>
            <ac:spMk id="18" creationId="{76991309-EDD6-4E49-91A0-5251EDF9C569}"/>
          </ac:spMkLst>
        </pc:spChg>
        <pc:picChg chg="del">
          <ac:chgData name="JJ HU" userId="f9cbafaa3520ff22" providerId="LiveId" clId="{FF3A38F5-37AC-4430-A0AD-7AB6D9CEC533}" dt="2017-11-05T19:12:11.460" v="179" actId="478"/>
          <ac:picMkLst>
            <pc:docMk/>
            <pc:sldMk cId="2051554838" sldId="305"/>
            <ac:picMk id="6" creationId="{443FED29-98A8-40FE-B772-B8BC3506F4EB}"/>
          </ac:picMkLst>
        </pc:picChg>
        <pc:picChg chg="mod ord">
          <ac:chgData name="JJ HU" userId="f9cbafaa3520ff22" providerId="LiveId" clId="{FF3A38F5-37AC-4430-A0AD-7AB6D9CEC533}" dt="2017-11-05T19:12:09.990" v="178" actId="167"/>
          <ac:picMkLst>
            <pc:docMk/>
            <pc:sldMk cId="2051554838" sldId="305"/>
            <ac:picMk id="20" creationId="{41E521E5-C9DD-4665-AA1F-2E25752E2C8B}"/>
          </ac:picMkLst>
        </pc:picChg>
      </pc:sldChg>
      <pc:sldChg chg="addSp delSp modSp add delAnim modNotesTx">
        <pc:chgData name="JJ HU" userId="f9cbafaa3520ff22" providerId="LiveId" clId="{FF3A38F5-37AC-4430-A0AD-7AB6D9CEC533}" dt="2017-11-06T04:24:41.773" v="1605" actId="20577"/>
        <pc:sldMkLst>
          <pc:docMk/>
          <pc:sldMk cId="1635192985" sldId="306"/>
        </pc:sldMkLst>
        <pc:spChg chg="mod">
          <ac:chgData name="JJ HU" userId="f9cbafaa3520ff22" providerId="LiveId" clId="{FF3A38F5-37AC-4430-A0AD-7AB6D9CEC533}" dt="2017-11-06T02:26:37.951" v="621" actId="20577"/>
          <ac:spMkLst>
            <pc:docMk/>
            <pc:sldMk cId="1635192985" sldId="306"/>
            <ac:spMk id="2" creationId="{00000000-0000-0000-0000-000000000000}"/>
          </ac:spMkLst>
        </pc:spChg>
        <pc:spChg chg="add del mod">
          <ac:chgData name="JJ HU" userId="f9cbafaa3520ff22" providerId="LiveId" clId="{FF3A38F5-37AC-4430-A0AD-7AB6D9CEC533}" dt="2017-11-06T01:53:07.732" v="232" actId="20577"/>
          <ac:spMkLst>
            <pc:docMk/>
            <pc:sldMk cId="1635192985" sldId="306"/>
            <ac:spMk id="5" creationId="{DDB603E4-3680-42E4-9D20-AF6553EA9931}"/>
          </ac:spMkLst>
        </pc:spChg>
        <pc:spChg chg="del">
          <ac:chgData name="JJ HU" userId="f9cbafaa3520ff22" providerId="LiveId" clId="{FF3A38F5-37AC-4430-A0AD-7AB6D9CEC533}" dt="2017-11-06T01:52:29.925" v="213" actId="478"/>
          <ac:spMkLst>
            <pc:docMk/>
            <pc:sldMk cId="1635192985" sldId="306"/>
            <ac:spMk id="9" creationId="{00000000-0000-0000-0000-000000000000}"/>
          </ac:spMkLst>
        </pc:spChg>
        <pc:spChg chg="del">
          <ac:chgData name="JJ HU" userId="f9cbafaa3520ff22" providerId="LiveId" clId="{FF3A38F5-37AC-4430-A0AD-7AB6D9CEC533}" dt="2017-11-06T01:52:29.925" v="213" actId="478"/>
          <ac:spMkLst>
            <pc:docMk/>
            <pc:sldMk cId="1635192985" sldId="306"/>
            <ac:spMk id="10" creationId="{00000000-0000-0000-0000-000000000000}"/>
          </ac:spMkLst>
        </pc:spChg>
        <pc:spChg chg="del">
          <ac:chgData name="JJ HU" userId="f9cbafaa3520ff22" providerId="LiveId" clId="{FF3A38F5-37AC-4430-A0AD-7AB6D9CEC533}" dt="2017-11-06T01:52:29.925" v="213" actId="478"/>
          <ac:spMkLst>
            <pc:docMk/>
            <pc:sldMk cId="1635192985" sldId="306"/>
            <ac:spMk id="11" creationId="{00000000-0000-0000-0000-000000000000}"/>
          </ac:spMkLst>
        </pc:spChg>
        <pc:spChg chg="del">
          <ac:chgData name="JJ HU" userId="f9cbafaa3520ff22" providerId="LiveId" clId="{FF3A38F5-37AC-4430-A0AD-7AB6D9CEC533}" dt="2017-11-06T01:52:29.925" v="213" actId="478"/>
          <ac:spMkLst>
            <pc:docMk/>
            <pc:sldMk cId="1635192985" sldId="306"/>
            <ac:spMk id="14" creationId="{00000000-0000-0000-0000-000000000000}"/>
          </ac:spMkLst>
        </pc:spChg>
        <pc:spChg chg="del">
          <ac:chgData name="JJ HU" userId="f9cbafaa3520ff22" providerId="LiveId" clId="{FF3A38F5-37AC-4430-A0AD-7AB6D9CEC533}" dt="2017-11-06T01:52:29.925" v="213" actId="478"/>
          <ac:spMkLst>
            <pc:docMk/>
            <pc:sldMk cId="1635192985" sldId="306"/>
            <ac:spMk id="15" creationId="{00000000-0000-0000-0000-000000000000}"/>
          </ac:spMkLst>
        </pc:spChg>
        <pc:spChg chg="del">
          <ac:chgData name="JJ HU" userId="f9cbafaa3520ff22" providerId="LiveId" clId="{FF3A38F5-37AC-4430-A0AD-7AB6D9CEC533}" dt="2017-11-06T01:52:29.925" v="213" actId="478"/>
          <ac:spMkLst>
            <pc:docMk/>
            <pc:sldMk cId="1635192985" sldId="306"/>
            <ac:spMk id="16" creationId="{00000000-0000-0000-0000-000000000000}"/>
          </ac:spMkLst>
        </pc:spChg>
        <pc:spChg chg="add mod">
          <ac:chgData name="JJ HU" userId="f9cbafaa3520ff22" providerId="LiveId" clId="{FF3A38F5-37AC-4430-A0AD-7AB6D9CEC533}" dt="2017-11-06T02:25:49.876" v="614" actId="14100"/>
          <ac:spMkLst>
            <pc:docMk/>
            <pc:sldMk cId="1635192985" sldId="306"/>
            <ac:spMk id="21" creationId="{3D38BC4D-2825-48EB-A55E-171025E19507}"/>
          </ac:spMkLst>
        </pc:spChg>
        <pc:spChg chg="del">
          <ac:chgData name="JJ HU" userId="f9cbafaa3520ff22" providerId="LiveId" clId="{FF3A38F5-37AC-4430-A0AD-7AB6D9CEC533}" dt="2017-11-06T01:52:29.925" v="213" actId="478"/>
          <ac:spMkLst>
            <pc:docMk/>
            <pc:sldMk cId="1635192985" sldId="306"/>
            <ac:spMk id="22" creationId="{00000000-0000-0000-0000-000000000000}"/>
          </ac:spMkLst>
        </pc:spChg>
        <pc:spChg chg="del">
          <ac:chgData name="JJ HU" userId="f9cbafaa3520ff22" providerId="LiveId" clId="{FF3A38F5-37AC-4430-A0AD-7AB6D9CEC533}" dt="2017-11-06T01:52:29.925" v="213" actId="478"/>
          <ac:spMkLst>
            <pc:docMk/>
            <pc:sldMk cId="1635192985" sldId="306"/>
            <ac:spMk id="23" creationId="{00000000-0000-0000-0000-000000000000}"/>
          </ac:spMkLst>
        </pc:spChg>
        <pc:spChg chg="del">
          <ac:chgData name="JJ HU" userId="f9cbafaa3520ff22" providerId="LiveId" clId="{FF3A38F5-37AC-4430-A0AD-7AB6D9CEC533}" dt="2017-11-06T01:52:29.925" v="213" actId="478"/>
          <ac:spMkLst>
            <pc:docMk/>
            <pc:sldMk cId="1635192985" sldId="306"/>
            <ac:spMk id="28" creationId="{00000000-0000-0000-0000-000000000000}"/>
          </ac:spMkLst>
        </pc:spChg>
        <pc:graphicFrameChg chg="add del mod modGraphic">
          <ac:chgData name="JJ HU" userId="f9cbafaa3520ff22" providerId="LiveId" clId="{FF3A38F5-37AC-4430-A0AD-7AB6D9CEC533}" dt="2017-11-06T03:00:18.403" v="1079" actId="20577"/>
          <ac:graphicFrameMkLst>
            <pc:docMk/>
            <pc:sldMk cId="1635192985" sldId="306"/>
            <ac:graphicFrameMk id="6" creationId="{5EABE134-8C62-4E94-AC0F-E4444A9507CD}"/>
          </ac:graphicFrameMkLst>
        </pc:graphicFrameChg>
        <pc:picChg chg="del">
          <ac:chgData name="JJ HU" userId="f9cbafaa3520ff22" providerId="LiveId" clId="{FF3A38F5-37AC-4430-A0AD-7AB6D9CEC533}" dt="2017-11-06T01:52:29.925" v="213" actId="478"/>
          <ac:picMkLst>
            <pc:docMk/>
            <pc:sldMk cId="1635192985" sldId="306"/>
            <ac:picMk id="26" creationId="{00000000-0000-0000-0000-000000000000}"/>
          </ac:picMkLst>
        </pc:picChg>
        <pc:picChg chg="del">
          <ac:chgData name="JJ HU" userId="f9cbafaa3520ff22" providerId="LiveId" clId="{FF3A38F5-37AC-4430-A0AD-7AB6D9CEC533}" dt="2017-11-06T01:52:29.925" v="213" actId="478"/>
          <ac:picMkLst>
            <pc:docMk/>
            <pc:sldMk cId="1635192985" sldId="306"/>
            <ac:picMk id="27" creationId="{00000000-0000-0000-0000-000000000000}"/>
          </ac:picMkLst>
        </pc:picChg>
        <pc:cxnChg chg="del">
          <ac:chgData name="JJ HU" userId="f9cbafaa3520ff22" providerId="LiveId" clId="{FF3A38F5-37AC-4430-A0AD-7AB6D9CEC533}" dt="2017-11-06T01:52:29.925" v="213" actId="478"/>
          <ac:cxnSpMkLst>
            <pc:docMk/>
            <pc:sldMk cId="1635192985" sldId="306"/>
            <ac:cxnSpMk id="12" creationId="{00000000-0000-0000-0000-000000000000}"/>
          </ac:cxnSpMkLst>
        </pc:cxnChg>
        <pc:cxnChg chg="del">
          <ac:chgData name="JJ HU" userId="f9cbafaa3520ff22" providerId="LiveId" clId="{FF3A38F5-37AC-4430-A0AD-7AB6D9CEC533}" dt="2017-11-06T01:52:29.925" v="213" actId="478"/>
          <ac:cxnSpMkLst>
            <pc:docMk/>
            <pc:sldMk cId="1635192985" sldId="306"/>
            <ac:cxnSpMk id="13" creationId="{00000000-0000-0000-0000-000000000000}"/>
          </ac:cxnSpMkLst>
        </pc:cxnChg>
        <pc:cxnChg chg="del">
          <ac:chgData name="JJ HU" userId="f9cbafaa3520ff22" providerId="LiveId" clId="{FF3A38F5-37AC-4430-A0AD-7AB6D9CEC533}" dt="2017-11-06T01:52:29.925" v="213" actId="478"/>
          <ac:cxnSpMkLst>
            <pc:docMk/>
            <pc:sldMk cId="1635192985" sldId="306"/>
            <ac:cxnSpMk id="17" creationId="{00000000-0000-0000-0000-000000000000}"/>
          </ac:cxnSpMkLst>
        </pc:cxnChg>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4FE0D9-2BC5-420E-AE18-5CCDBA16B200}" type="datetimeFigureOut">
              <a:rPr lang="en-US" smtClean="0"/>
              <a:pPr/>
              <a:t>11/5/2017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7C7721-B3EF-4204-A06C-703815509580}" type="slidenum">
              <a:rPr lang="en-US" smtClean="0"/>
              <a:pPr/>
              <a:t>‹#›</a:t>
            </a:fld>
            <a:endParaRPr lang="en-US"/>
          </a:p>
        </p:txBody>
      </p:sp>
    </p:spTree>
    <p:extLst>
      <p:ext uri="{BB962C8B-B14F-4D97-AF65-F5344CB8AC3E}">
        <p14:creationId xmlns:p14="http://schemas.microsoft.com/office/powerpoint/2010/main" val="144456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7C7721-B3EF-4204-A06C-703815509580}" type="slidenum">
              <a:rPr lang="en-US" smtClean="0"/>
              <a:pPr/>
              <a:t>1</a:t>
            </a:fld>
            <a:endParaRPr lang="en-US"/>
          </a:p>
        </p:txBody>
      </p:sp>
    </p:spTree>
    <p:extLst>
      <p:ext uri="{BB962C8B-B14F-4D97-AF65-F5344CB8AC3E}">
        <p14:creationId xmlns:p14="http://schemas.microsoft.com/office/powerpoint/2010/main" val="849802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 precursor must contain low concentrations of H to perform excimer laser crystallization; hydrogen can be removed by thermal treatments or laser pre-treatment</a:t>
            </a:r>
          </a:p>
          <a:p>
            <a:r>
              <a:rPr lang="en-US" dirty="0"/>
              <a:t>Unlike a-Si TFTs, LTPS TFTs eliminates the tape-automated-bonding (TAB) IC driver package (whose pitch limits the resolution of a-Si TFTs) to achieve higher resolution; </a:t>
            </a:r>
            <a:r>
              <a:rPr lang="en-US" sz="1200" b="0" i="0" kern="1200" dirty="0">
                <a:solidFill>
                  <a:schemeClr val="tx1"/>
                </a:solidFill>
                <a:effectLst/>
                <a:latin typeface="+mn-lt"/>
                <a:ea typeface="+mn-ea"/>
                <a:cs typeface="+mn-cs"/>
              </a:rPr>
              <a:t>LTPS TFTs can integrate the driver IC directly onto the glass substrate</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14</a:t>
            </a:fld>
            <a:endParaRPr lang="en-US"/>
          </a:p>
        </p:txBody>
      </p:sp>
    </p:spTree>
    <p:extLst>
      <p:ext uri="{BB962C8B-B14F-4D97-AF65-F5344CB8AC3E}">
        <p14:creationId xmlns:p14="http://schemas.microsoft.com/office/powerpoint/2010/main" val="3215192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15</a:t>
            </a:fld>
            <a:endParaRPr lang="en-US"/>
          </a:p>
        </p:txBody>
      </p:sp>
    </p:spTree>
    <p:extLst>
      <p:ext uri="{BB962C8B-B14F-4D97-AF65-F5344CB8AC3E}">
        <p14:creationId xmlns:p14="http://schemas.microsoft.com/office/powerpoint/2010/main" val="3065249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LCD, it is critical to keep the spacing between the front and back plates constant, which makes bending more difficult (although flexible LCDs are now available e.g. by using spacers to maintain the distance)</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16</a:t>
            </a:fld>
            <a:endParaRPr lang="en-US"/>
          </a:p>
        </p:txBody>
      </p:sp>
    </p:spTree>
    <p:extLst>
      <p:ext uri="{BB962C8B-B14F-4D97-AF65-F5344CB8AC3E}">
        <p14:creationId xmlns:p14="http://schemas.microsoft.com/office/powerpoint/2010/main" val="1485416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Delamination of the flexible display from handler substrate can be accomplished by either laser lift-off or mechanical de-bonding;</a:t>
            </a:r>
          </a:p>
          <a:p>
            <a:r>
              <a:rPr lang="en-US" dirty="0"/>
              <a:t>The display uses a neutral plane design to ensure flexibility of the TFT layer</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17</a:t>
            </a:fld>
            <a:endParaRPr lang="en-US"/>
          </a:p>
        </p:txBody>
      </p:sp>
    </p:spTree>
    <p:extLst>
      <p:ext uri="{BB962C8B-B14F-4D97-AF65-F5344CB8AC3E}">
        <p14:creationId xmlns:p14="http://schemas.microsoft.com/office/powerpoint/2010/main" val="1734800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25</a:t>
            </a:fld>
            <a:endParaRPr lang="en-US"/>
          </a:p>
        </p:txBody>
      </p:sp>
    </p:spTree>
    <p:extLst>
      <p:ext uri="{BB962C8B-B14F-4D97-AF65-F5344CB8AC3E}">
        <p14:creationId xmlns:p14="http://schemas.microsoft.com/office/powerpoint/2010/main" val="1506606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oxide glasses, a-Si does</a:t>
            </a:r>
            <a:r>
              <a:rPr lang="en-US" baseline="0" dirty="0"/>
              <a:t> not undergo glass transition under normal conditions (although this view has </a:t>
            </a:r>
            <a:r>
              <a:rPr lang="en-US" baseline="0"/>
              <a:t>been challenged, see: http://www.nature.com/nmat/journal/v3/n11/abs/nmat1241.html).</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4</a:t>
            </a:fld>
            <a:endParaRPr lang="en-US"/>
          </a:p>
        </p:txBody>
      </p:sp>
    </p:spTree>
    <p:extLst>
      <p:ext uri="{BB962C8B-B14F-4D97-AF65-F5344CB8AC3E}">
        <p14:creationId xmlns:p14="http://schemas.microsoft.com/office/powerpoint/2010/main" val="629045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circles represent the fit for the high-temperature conductivity using the Arrhenius</a:t>
            </a:r>
            <a:r>
              <a:rPr lang="en-US" baseline="0" dirty="0"/>
              <a:t> relation</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5</a:t>
            </a:fld>
            <a:endParaRPr lang="en-US"/>
          </a:p>
        </p:txBody>
      </p:sp>
    </p:spTree>
    <p:extLst>
      <p:ext uri="{BB962C8B-B14F-4D97-AF65-F5344CB8AC3E}">
        <p14:creationId xmlns:p14="http://schemas.microsoft.com/office/powerpoint/2010/main" val="1681321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PECVD</a:t>
            </a:r>
            <a:r>
              <a:rPr lang="en-US" baseline="0" dirty="0"/>
              <a:t> </a:t>
            </a:r>
            <a:r>
              <a:rPr lang="en-US" baseline="0" dirty="0" err="1"/>
              <a:t>a-Si:H</a:t>
            </a:r>
            <a:r>
              <a:rPr lang="en-US" baseline="0" dirty="0"/>
              <a:t> generally contains 5% - 15% H</a:t>
            </a:r>
            <a:endParaRPr lang="en-US" dirty="0"/>
          </a:p>
          <a:p>
            <a:r>
              <a:rPr lang="en-US" dirty="0"/>
              <a:t>At low deposition temperature, diffusivity of SiH3 radicals is low,</a:t>
            </a:r>
            <a:r>
              <a:rPr lang="en-US" baseline="0" dirty="0"/>
              <a:t> leading to high dangling bond density. At high temperature thermal removal of H increases.</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6</a:t>
            </a:fld>
            <a:endParaRPr lang="en-US"/>
          </a:p>
        </p:txBody>
      </p:sp>
    </p:spTree>
    <p:extLst>
      <p:ext uri="{BB962C8B-B14F-4D97-AF65-F5344CB8AC3E}">
        <p14:creationId xmlns:p14="http://schemas.microsoft.com/office/powerpoint/2010/main" val="298622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Free mobility in </a:t>
            </a:r>
            <a:r>
              <a:rPr lang="en-US" dirty="0" err="1"/>
              <a:t>a-Si:H</a:t>
            </a:r>
            <a:r>
              <a:rPr lang="en-US" baseline="0" dirty="0"/>
              <a:t> is around 10-20 </a:t>
            </a:r>
            <a:r>
              <a:rPr lang="en-US" sz="1200" b="0" i="0" kern="1200" dirty="0">
                <a:solidFill>
                  <a:schemeClr val="lt1"/>
                </a:solidFill>
                <a:effectLst/>
                <a:latin typeface="+mn-lt"/>
                <a:ea typeface="+mn-ea"/>
                <a:cs typeface="+mn-cs"/>
              </a:rPr>
              <a:t>cm</a:t>
            </a:r>
            <a:r>
              <a:rPr lang="en-US" sz="1200" b="0" i="0" kern="1200" baseline="30000" dirty="0">
                <a:solidFill>
                  <a:schemeClr val="lt1"/>
                </a:solidFill>
                <a:effectLst/>
                <a:latin typeface="+mn-lt"/>
                <a:ea typeface="+mn-ea"/>
                <a:cs typeface="+mn-cs"/>
              </a:rPr>
              <a:t>2</a:t>
            </a:r>
            <a:r>
              <a:rPr lang="en-US" sz="1200" b="0" i="0" kern="1200" dirty="0">
                <a:solidFill>
                  <a:schemeClr val="lt1"/>
                </a:solidFill>
                <a:effectLst/>
                <a:latin typeface="+mn-lt"/>
                <a:ea typeface="+mn-ea"/>
                <a:cs typeface="+mn-cs"/>
              </a:rPr>
              <a:t> V</a:t>
            </a:r>
            <a:r>
              <a:rPr lang="en-US" sz="1200" b="0" i="0" kern="1200" baseline="30000" dirty="0">
                <a:solidFill>
                  <a:schemeClr val="lt1"/>
                </a:solidFill>
                <a:effectLst/>
                <a:latin typeface="+mn-lt"/>
                <a:ea typeface="+mn-ea"/>
                <a:cs typeface="+mn-cs"/>
              </a:rPr>
              <a:t>-1</a:t>
            </a:r>
            <a:r>
              <a:rPr lang="en-US" sz="1200" b="0" i="0" kern="1200" dirty="0">
                <a:solidFill>
                  <a:schemeClr val="lt1"/>
                </a:solidFill>
                <a:effectLst/>
                <a:latin typeface="+mn-lt"/>
                <a:ea typeface="+mn-ea"/>
                <a:cs typeface="+mn-cs"/>
              </a:rPr>
              <a:t>s</a:t>
            </a:r>
            <a:r>
              <a:rPr lang="en-US" sz="1200" b="0" i="0" kern="1200" baseline="30000" dirty="0">
                <a:solidFill>
                  <a:schemeClr val="lt1"/>
                </a:solidFill>
                <a:effectLst/>
                <a:latin typeface="+mn-lt"/>
                <a:ea typeface="+mn-ea"/>
                <a:cs typeface="+mn-cs"/>
              </a:rPr>
              <a:t>-1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lt1"/>
                </a:solidFill>
                <a:effectLst/>
                <a:latin typeface="+mn-lt"/>
                <a:ea typeface="+mn-ea"/>
                <a:cs typeface="+mn-cs"/>
              </a:rPr>
              <a:t>High resistivity of </a:t>
            </a:r>
            <a:r>
              <a:rPr lang="en-US" sz="1200" b="0" i="0" kern="1200" baseline="0" dirty="0" err="1">
                <a:solidFill>
                  <a:schemeClr val="lt1"/>
                </a:solidFill>
                <a:effectLst/>
                <a:latin typeface="+mn-lt"/>
                <a:ea typeface="+mn-ea"/>
                <a:cs typeface="+mn-cs"/>
              </a:rPr>
              <a:t>undoped</a:t>
            </a:r>
            <a:r>
              <a:rPr lang="en-US" sz="1200" b="0" i="0" kern="1200" baseline="0" dirty="0">
                <a:solidFill>
                  <a:schemeClr val="lt1"/>
                </a:solidFill>
                <a:effectLst/>
                <a:latin typeface="+mn-lt"/>
                <a:ea typeface="+mn-ea"/>
                <a:cs typeface="+mn-cs"/>
              </a:rPr>
              <a:t> </a:t>
            </a:r>
            <a:r>
              <a:rPr lang="en-US" sz="1200" b="0" i="0" kern="1200" baseline="0" dirty="0" err="1">
                <a:solidFill>
                  <a:schemeClr val="lt1"/>
                </a:solidFill>
                <a:effectLst/>
                <a:latin typeface="+mn-lt"/>
                <a:ea typeface="+mn-ea"/>
                <a:cs typeface="+mn-cs"/>
              </a:rPr>
              <a:t>a-Si:H</a:t>
            </a:r>
            <a:r>
              <a:rPr lang="en-US" sz="1200" b="0" i="0" kern="1200" baseline="0" dirty="0">
                <a:solidFill>
                  <a:schemeClr val="lt1"/>
                </a:solidFill>
                <a:effectLst/>
                <a:latin typeface="+mn-lt"/>
                <a:ea typeface="+mn-ea"/>
                <a:cs typeface="+mn-cs"/>
              </a:rPr>
              <a:t> ensure low leakage current in the TFT off-state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lt1"/>
                </a:solidFill>
                <a:effectLst/>
                <a:latin typeface="+mn-lt"/>
                <a:ea typeface="+mn-ea"/>
                <a:cs typeface="+mn-cs"/>
              </a:rPr>
              <a:t>Hydrogenation modifies the Si band structure leading to band gap increase. See for example: </a:t>
            </a:r>
            <a:r>
              <a:rPr lang="en-US" sz="1200" b="0" i="0" kern="1200" dirty="0">
                <a:solidFill>
                  <a:schemeClr val="tx1"/>
                </a:solidFill>
                <a:effectLst/>
                <a:latin typeface="+mn-lt"/>
                <a:ea typeface="+mn-ea"/>
                <a:cs typeface="+mn-cs"/>
              </a:rPr>
              <a:t>Phys. Rev. B 24, 7233 (1981).</a:t>
            </a:r>
            <a:endParaRPr lang="en-US" baseline="0"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7</a:t>
            </a:fld>
            <a:endParaRPr lang="en-US"/>
          </a:p>
        </p:txBody>
      </p:sp>
    </p:spTree>
    <p:extLst>
      <p:ext uri="{BB962C8B-B14F-4D97-AF65-F5344CB8AC3E}">
        <p14:creationId xmlns:p14="http://schemas.microsoft.com/office/powerpoint/2010/main" val="171224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8</a:t>
            </a:fld>
            <a:endParaRPr lang="en-US"/>
          </a:p>
        </p:txBody>
      </p:sp>
    </p:spTree>
    <p:extLst>
      <p:ext uri="{BB962C8B-B14F-4D97-AF65-F5344CB8AC3E}">
        <p14:creationId xmlns:p14="http://schemas.microsoft.com/office/powerpoint/2010/main" val="2308567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line contains</a:t>
            </a:r>
            <a:r>
              <a:rPr lang="en-US" baseline="0" dirty="0"/>
              <a:t> four seven-chamber PECVD systems</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9</a:t>
            </a:fld>
            <a:endParaRPr lang="en-US"/>
          </a:p>
        </p:txBody>
      </p:sp>
    </p:spTree>
    <p:extLst>
      <p:ext uri="{BB962C8B-B14F-4D97-AF65-F5344CB8AC3E}">
        <p14:creationId xmlns:p14="http://schemas.microsoft.com/office/powerpoint/2010/main" val="1917003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Advantages of OLED over LCD: power consumption (no wasted light); better viewing angle; flexibility</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12</a:t>
            </a:fld>
            <a:endParaRPr lang="en-US"/>
          </a:p>
        </p:txBody>
      </p:sp>
    </p:spTree>
    <p:extLst>
      <p:ext uri="{BB962C8B-B14F-4D97-AF65-F5344CB8AC3E}">
        <p14:creationId xmlns:p14="http://schemas.microsoft.com/office/powerpoint/2010/main" val="2535053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13</a:t>
            </a:fld>
            <a:endParaRPr lang="en-US"/>
          </a:p>
        </p:txBody>
      </p:sp>
    </p:spTree>
    <p:extLst>
      <p:ext uri="{BB962C8B-B14F-4D97-AF65-F5344CB8AC3E}">
        <p14:creationId xmlns:p14="http://schemas.microsoft.com/office/powerpoint/2010/main" val="39044088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a:stretch>
            <a:fillRect/>
          </a:stretch>
        </p:blipFill>
        <p:spPr bwMode="auto">
          <a:xfrm>
            <a:off x="0" y="0"/>
            <a:ext cx="9144000" cy="6861634"/>
          </a:xfrm>
          <a:prstGeom prst="rect">
            <a:avLst/>
          </a:prstGeom>
          <a:noFill/>
          <a:ln w="9525">
            <a:noFill/>
            <a:miter lim="800000"/>
            <a:headEnd/>
            <a:tailEnd/>
          </a:ln>
        </p:spPr>
      </p:pic>
      <p:sp>
        <p:nvSpPr>
          <p:cNvPr id="8208" name="Rectangle 16"/>
          <p:cNvSpPr>
            <a:spLocks noGrp="1" noChangeArrowheads="1"/>
          </p:cNvSpPr>
          <p:nvPr>
            <p:ph type="dt" sz="half" idx="2"/>
          </p:nvPr>
        </p:nvSpPr>
        <p:spPr>
          <a:xfrm>
            <a:off x="457200" y="6248400"/>
            <a:ext cx="2133600" cy="457200"/>
          </a:xfrm>
        </p:spPr>
        <p:txBody>
          <a:bodyPr/>
          <a:lstStyle>
            <a:lvl1pPr>
              <a:defRPr/>
            </a:lvl1pPr>
          </a:lstStyle>
          <a:p>
            <a:fld id="{2118BA15-0961-4C2B-A011-E29D2925F341}" type="datetime1">
              <a:rPr lang="en-US" smtClean="0"/>
              <a:t>11/5/2017</a:t>
            </a:fld>
            <a:endParaRPr lang="en-US"/>
          </a:p>
        </p:txBody>
      </p:sp>
      <p:sp>
        <p:nvSpPr>
          <p:cNvPr id="8209" name="Rectangle 17"/>
          <p:cNvSpPr>
            <a:spLocks noGrp="1" noChangeArrowheads="1"/>
          </p:cNvSpPr>
          <p:nvPr>
            <p:ph type="ftr" sz="quarter" idx="3"/>
          </p:nvPr>
        </p:nvSpPr>
        <p:spPr/>
        <p:txBody>
          <a:bodyPr/>
          <a:lstStyle>
            <a:lvl1pPr>
              <a:defRPr/>
            </a:lvl1pPr>
          </a:lstStyle>
          <a:p>
            <a:endParaRPr lang="en-US"/>
          </a:p>
        </p:txBody>
      </p:sp>
      <p:sp>
        <p:nvSpPr>
          <p:cNvPr id="8210" name="Rectangle 18"/>
          <p:cNvSpPr>
            <a:spLocks noGrp="1" noChangeArrowheads="1"/>
          </p:cNvSpPr>
          <p:nvPr>
            <p:ph type="sldNum" sz="quarter" idx="4"/>
          </p:nvPr>
        </p:nvSpPr>
        <p:spPr/>
        <p:txBody>
          <a:bodyPr/>
          <a:lstStyle>
            <a:lvl1pPr>
              <a:defRPr/>
            </a:lvl1pPr>
          </a:lstStyle>
          <a:p>
            <a:fld id="{B6F15528-21DE-4FAA-801E-634DDDAF4B2B}" type="slidenum">
              <a:rPr lang="en-US" smtClean="0"/>
              <a:pPr/>
              <a:t>‹#›</a:t>
            </a:fld>
            <a:endParaRPr lang="en-US"/>
          </a:p>
        </p:txBody>
      </p:sp>
      <p:sp>
        <p:nvSpPr>
          <p:cNvPr id="821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821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1FC6FE4D-31C9-45E4-B99C-EAD7BF74470F}" type="datetime1">
              <a:rPr lang="en-US" smtClean="0"/>
              <a:t>11/5/2017</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CB036471-D47D-4935-AF65-834EDA0A9438}" type="datetime1">
              <a:rPr lang="en-US" smtClean="0"/>
              <a:t>11/5/2017</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1066800"/>
          </a:xfrm>
        </p:spPr>
        <p:txBody>
          <a:bodyPr/>
          <a:lstStyle/>
          <a:p>
            <a:r>
              <a:rPr lang="en-US"/>
              <a:t>Click to edit Master title style</a:t>
            </a:r>
          </a:p>
        </p:txBody>
      </p:sp>
      <p:sp>
        <p:nvSpPr>
          <p:cNvPr id="3" name="Content Placeholder 2"/>
          <p:cNvSpPr>
            <a:spLocks noGrp="1"/>
          </p:cNvSpPr>
          <p:nvPr>
            <p:ph idx="1"/>
          </p:nvPr>
        </p:nvSpPr>
        <p:spPr>
          <a:xfrm>
            <a:off x="457200" y="1554096"/>
            <a:ext cx="8077200" cy="4541904"/>
          </a:xfrm>
        </p:spPr>
        <p:txBody>
          <a:bodyPr/>
          <a:lstStyle>
            <a:lvl1pPr>
              <a:spcBef>
                <a:spcPts val="800"/>
              </a:spcBef>
              <a:buClr>
                <a:schemeClr val="tx2"/>
              </a:buClr>
              <a:defRPr/>
            </a:lvl1pPr>
            <a:lvl2pPr>
              <a:spcBef>
                <a:spcPts val="800"/>
              </a:spcBef>
              <a:defRPr/>
            </a:lvl2pPr>
            <a:lvl3pPr>
              <a:spcBef>
                <a:spcPts val="800"/>
              </a:spcBef>
              <a:defRPr/>
            </a:lvl3pPr>
            <a:lvl4pPr>
              <a:spcBef>
                <a:spcPts val="800"/>
              </a:spcBef>
              <a:defRPr/>
            </a:lvl4pPr>
            <a:lvl5pPr>
              <a:spcBef>
                <a:spcPts val="8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E7DFD584-C25F-42F1-814A-B577D1BAB3AA}" type="datetime1">
              <a:rPr lang="en-US" smtClean="0"/>
              <a:t>11/5/2017</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5DC622F2-5CCE-4C01-8A76-A4727E829B43}" type="datetime1">
              <a:rPr lang="en-US" smtClean="0"/>
              <a:t>11/5/2017</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648200"/>
          </a:xfrm>
        </p:spPr>
        <p:txBody>
          <a:bodyPr/>
          <a:lstStyle>
            <a:lvl1pPr>
              <a:buClr>
                <a:srgbClr val="0000FF"/>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23999"/>
            <a:ext cx="4038600" cy="4648201"/>
          </a:xfrm>
        </p:spPr>
        <p:txBody>
          <a:bodyPr/>
          <a:lstStyle>
            <a:lvl1pPr>
              <a:buClr>
                <a:srgbClr val="0000FF"/>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5634E77F-ED34-4344-8D27-9377F5AABF71}" type="datetime1">
              <a:rPr lang="en-US" smtClean="0"/>
              <a:t>11/5/2017</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9" name="Date Placeholder 8"/>
          <p:cNvSpPr>
            <a:spLocks noGrp="1"/>
          </p:cNvSpPr>
          <p:nvPr>
            <p:ph type="dt" sz="half" idx="12"/>
          </p:nvPr>
        </p:nvSpPr>
        <p:spPr/>
        <p:txBody>
          <a:bodyPr/>
          <a:lstStyle>
            <a:lvl1pPr>
              <a:defRPr/>
            </a:lvl1pPr>
          </a:lstStyle>
          <a:p>
            <a:fld id="{9ABB61B4-77B3-490F-BDB1-886A521CE2F4}" type="datetime1">
              <a:rPr lang="en-US" smtClean="0"/>
              <a:t>11/5/2017</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5" name="Date Placeholder 4"/>
          <p:cNvSpPr>
            <a:spLocks noGrp="1"/>
          </p:cNvSpPr>
          <p:nvPr>
            <p:ph type="dt" sz="half" idx="12"/>
          </p:nvPr>
        </p:nvSpPr>
        <p:spPr/>
        <p:txBody>
          <a:bodyPr/>
          <a:lstStyle>
            <a:lvl1pPr>
              <a:defRPr/>
            </a:lvl1pPr>
          </a:lstStyle>
          <a:p>
            <a:fld id="{2622341B-5B2C-4788-A414-0FB4ED494B3B}" type="datetime1">
              <a:rPr lang="en-US" smtClean="0"/>
              <a:t>11/5/2017</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4" name="Date Placeholder 3"/>
          <p:cNvSpPr>
            <a:spLocks noGrp="1"/>
          </p:cNvSpPr>
          <p:nvPr>
            <p:ph type="dt" sz="half" idx="12"/>
          </p:nvPr>
        </p:nvSpPr>
        <p:spPr/>
        <p:txBody>
          <a:bodyPr/>
          <a:lstStyle>
            <a:lvl1pPr>
              <a:defRPr/>
            </a:lvl1pPr>
          </a:lstStyle>
          <a:p>
            <a:fld id="{ACB753D8-7959-406D-B7A2-BB172E6DF769}" type="datetime1">
              <a:rPr lang="en-US" smtClean="0"/>
              <a:t>11/5/2017</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AF3833D7-183E-493F-B8EF-AE72E13B3242}" type="datetime1">
              <a:rPr lang="en-US" smtClean="0"/>
              <a:t>11/5/2017</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963B7EA5-A85B-4BFE-9D99-7848C6082891}" type="datetime1">
              <a:rPr lang="en-US" smtClean="0"/>
              <a:t>11/5/2017</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Untitled.png"/>
          <p:cNvPicPr>
            <a:picLocks noChangeAspect="1"/>
          </p:cNvPicPr>
          <p:nvPr userDrawn="1"/>
        </p:nvPicPr>
        <p:blipFill>
          <a:blip r:embed="rId13" cstate="print"/>
          <a:stretch>
            <a:fillRect/>
          </a:stretch>
        </p:blipFill>
        <p:spPr>
          <a:xfrm>
            <a:off x="-8843" y="0"/>
            <a:ext cx="9152843" cy="6858000"/>
          </a:xfrm>
          <a:prstGeom prst="rect">
            <a:avLst/>
          </a:prstGeom>
        </p:spPr>
      </p:pic>
      <p:sp>
        <p:nvSpPr>
          <p:cNvPr id="7170"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p>
        </p:txBody>
      </p:sp>
      <p:sp>
        <p:nvSpPr>
          <p:cNvPr id="717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fld id="{B6F15528-21DE-4FAA-801E-634DDDAF4B2B}" type="slidenum">
              <a:rPr lang="en-US" smtClean="0"/>
              <a:pPr/>
              <a:t>‹#›</a:t>
            </a:fld>
            <a:endParaRPr lang="en-US"/>
          </a:p>
        </p:txBody>
      </p:sp>
      <p:sp>
        <p:nvSpPr>
          <p:cNvPr id="7182" name="Rectangle 14"/>
          <p:cNvSpPr>
            <a:spLocks noGrp="1" noChangeArrowheads="1"/>
          </p:cNvSpPr>
          <p:nvPr>
            <p:ph type="title"/>
          </p:nvPr>
        </p:nvSpPr>
        <p:spPr bwMode="auto">
          <a:xfrm>
            <a:off x="457200" y="457200"/>
            <a:ext cx="8153400"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83" name="Rectangle 15"/>
          <p:cNvSpPr>
            <a:spLocks noGrp="1" noChangeArrowheads="1"/>
          </p:cNvSpPr>
          <p:nvPr>
            <p:ph type="body" idx="1"/>
          </p:nvPr>
        </p:nvSpPr>
        <p:spPr bwMode="auto">
          <a:xfrm>
            <a:off x="457200" y="1546411"/>
            <a:ext cx="8153400" cy="4546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4"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DBA4A3F8-BD3C-4693-968E-BE28058FB849}" type="datetime1">
              <a:rPr lang="en-US" smtClean="0"/>
              <a:t>11/5/2017</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ujuejun@mit.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commons.wikimedia.org/wiki/File:Dell_axim_LCD_under_microscope.jp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33.jpe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wmf"/><Relationship Id="rId5" Type="http://schemas.openxmlformats.org/officeDocument/2006/relationships/oleObject" Target="../embeddings/oleObject1.bin"/><Relationship Id="rId10" Type="http://schemas.openxmlformats.org/officeDocument/2006/relationships/image" Target="../media/image32.wmf"/><Relationship Id="rId4" Type="http://schemas.openxmlformats.org/officeDocument/2006/relationships/image" Target="../media/image34.png"/><Relationship Id="rId9"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hyperlink" Target="http://www.nexpw.com/Technology/Technology_st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7.wmf"/><Relationship Id="rId5" Type="http://schemas.openxmlformats.org/officeDocument/2006/relationships/oleObject" Target="../embeddings/oleObject4.bin"/><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0.png"/><Relationship Id="rId4" Type="http://schemas.openxmlformats.org/officeDocument/2006/relationships/image" Target="../media/image37.wmf"/></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link.springer.com.libproxy.mit.edu/referencework/10.1007/978-0-387-29185-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link.springer.com.libproxy.mit.edu/book/10.1007/978-3-662-04141-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www.ioffe.rssi.ru/SVA/NSM/Semicond/Si/electric.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EJTipG2MY2c" TargetMode="Externa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828800"/>
            <a:ext cx="5638800" cy="2209800"/>
          </a:xfrm>
        </p:spPr>
        <p:txBody>
          <a:bodyPr/>
          <a:lstStyle/>
          <a:p>
            <a:r>
              <a:rPr lang="en-US" sz="3600" dirty="0"/>
              <a:t>MIT 3.071</a:t>
            </a:r>
            <a:br>
              <a:rPr lang="en-US" sz="3600" dirty="0"/>
            </a:br>
            <a:r>
              <a:rPr lang="en-US" sz="3600" dirty="0"/>
              <a:t>Amorphous Materials</a:t>
            </a:r>
            <a:br>
              <a:rPr lang="en-US" sz="2400" dirty="0"/>
            </a:br>
            <a:br>
              <a:rPr lang="en-US" sz="2400" dirty="0"/>
            </a:br>
            <a:r>
              <a:rPr lang="en-US" sz="2400" dirty="0"/>
              <a:t>11: Amorphous Silicon </a:t>
            </a:r>
            <a:r>
              <a:rPr lang="en-US" sz="2400" dirty="0" err="1"/>
              <a:t>Macroelectronics</a:t>
            </a:r>
            <a:endParaRPr lang="en-US" sz="4800" dirty="0"/>
          </a:p>
        </p:txBody>
      </p:sp>
      <p:sp>
        <p:nvSpPr>
          <p:cNvPr id="3" name="Subtitle 2"/>
          <p:cNvSpPr>
            <a:spLocks noGrp="1"/>
          </p:cNvSpPr>
          <p:nvPr>
            <p:ph type="subTitle" idx="1"/>
          </p:nvPr>
        </p:nvSpPr>
        <p:spPr>
          <a:xfrm>
            <a:off x="3124200" y="4267200"/>
            <a:ext cx="5867400" cy="1752600"/>
          </a:xfrm>
        </p:spPr>
        <p:txBody>
          <a:bodyPr/>
          <a:lstStyle/>
          <a:p>
            <a:endParaRPr lang="en-US" sz="2800" dirty="0"/>
          </a:p>
          <a:p>
            <a:r>
              <a:rPr lang="en-US" sz="2800" dirty="0"/>
              <a:t>Juejun (JJ) Hu</a:t>
            </a:r>
          </a:p>
          <a:p>
            <a:r>
              <a:rPr lang="en-US" sz="2800" dirty="0">
                <a:hlinkClick r:id="rId3"/>
              </a:rPr>
              <a:t>hujuejun@mit.edu</a:t>
            </a:r>
            <a:endParaRPr lang="en-US" sz="2800"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a:xfrm>
            <a:off x="869576" y="1007318"/>
            <a:ext cx="2063161" cy="1540106"/>
          </a:xfrm>
          <a:prstGeom prst="round2SameRect">
            <a:avLst>
              <a:gd name="adj1" fmla="val 8000"/>
              <a:gd name="adj2" fmla="val 0"/>
            </a:avLst>
          </a:prstGeom>
          <a:blipFill>
            <a:blip r:embed="rId2"/>
            <a:stretch>
              <a:fillRect/>
            </a:stretch>
          </a:blipFill>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869576" y="2547424"/>
            <a:ext cx="2063161" cy="662245"/>
          </a:xfrm>
          <a:custGeom>
            <a:avLst/>
            <a:gdLst>
              <a:gd name="connsiteX0" fmla="*/ 0 w 2063161"/>
              <a:gd name="connsiteY0" fmla="*/ 0 h 662245"/>
              <a:gd name="connsiteX1" fmla="*/ 2063161 w 2063161"/>
              <a:gd name="connsiteY1" fmla="*/ 0 h 662245"/>
              <a:gd name="connsiteX2" fmla="*/ 2063161 w 2063161"/>
              <a:gd name="connsiteY2" fmla="*/ 662245 h 662245"/>
              <a:gd name="connsiteX3" fmla="*/ 0 w 2063161"/>
              <a:gd name="connsiteY3" fmla="*/ 662245 h 662245"/>
              <a:gd name="connsiteX4" fmla="*/ 0 w 2063161"/>
              <a:gd name="connsiteY4" fmla="*/ 0 h 662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61" h="662245">
                <a:moveTo>
                  <a:pt x="0" y="0"/>
                </a:moveTo>
                <a:lnTo>
                  <a:pt x="2063161" y="0"/>
                </a:lnTo>
                <a:lnTo>
                  <a:pt x="2063161" y="662245"/>
                </a:lnTo>
                <a:lnTo>
                  <a:pt x="0" y="662245"/>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1440" tIns="0" rIns="91440" bIns="0" numCol="1" spcCol="1270" anchor="ctr" anchorCtr="0">
            <a:noAutofit/>
          </a:bodyPr>
          <a:lstStyle/>
          <a:p>
            <a:pPr lvl="0" algn="ctr" defTabSz="800100">
              <a:lnSpc>
                <a:spcPct val="90000"/>
              </a:lnSpc>
              <a:spcBef>
                <a:spcPct val="0"/>
              </a:spcBef>
              <a:spcAft>
                <a:spcPct val="35000"/>
              </a:spcAft>
            </a:pPr>
            <a:r>
              <a:rPr lang="en-US" sz="1800" b="1" kern="1200" dirty="0"/>
              <a:t>Active matrix display</a:t>
            </a:r>
          </a:p>
        </p:txBody>
      </p:sp>
      <p:sp>
        <p:nvSpPr>
          <p:cNvPr id="9" name="Round Same Side Corner Rectangle 8"/>
          <p:cNvSpPr/>
          <p:nvPr/>
        </p:nvSpPr>
        <p:spPr>
          <a:xfrm>
            <a:off x="6103774" y="1007318"/>
            <a:ext cx="2063161" cy="1540106"/>
          </a:xfrm>
          <a:prstGeom prst="round2SameRect">
            <a:avLst>
              <a:gd name="adj1" fmla="val 8000"/>
              <a:gd name="adj2" fmla="val 0"/>
            </a:avLst>
          </a:prstGeom>
          <a:blipFill>
            <a:blip r:embed="rId3"/>
            <a:stretch>
              <a:fillRect/>
            </a:stretch>
          </a:blipFill>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6103774" y="2547424"/>
            <a:ext cx="2063161" cy="662245"/>
          </a:xfrm>
          <a:custGeom>
            <a:avLst/>
            <a:gdLst>
              <a:gd name="connsiteX0" fmla="*/ 0 w 2063161"/>
              <a:gd name="connsiteY0" fmla="*/ 0 h 662245"/>
              <a:gd name="connsiteX1" fmla="*/ 2063161 w 2063161"/>
              <a:gd name="connsiteY1" fmla="*/ 0 h 662245"/>
              <a:gd name="connsiteX2" fmla="*/ 2063161 w 2063161"/>
              <a:gd name="connsiteY2" fmla="*/ 662245 h 662245"/>
              <a:gd name="connsiteX3" fmla="*/ 0 w 2063161"/>
              <a:gd name="connsiteY3" fmla="*/ 662245 h 662245"/>
              <a:gd name="connsiteX4" fmla="*/ 0 w 2063161"/>
              <a:gd name="connsiteY4" fmla="*/ 0 h 662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61" h="662245">
                <a:moveTo>
                  <a:pt x="0" y="0"/>
                </a:moveTo>
                <a:lnTo>
                  <a:pt x="2063161" y="0"/>
                </a:lnTo>
                <a:lnTo>
                  <a:pt x="2063161" y="662245"/>
                </a:lnTo>
                <a:lnTo>
                  <a:pt x="0" y="662245"/>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440" tIns="0" rIns="91440" bIns="0" numCol="1" spcCol="1270" anchor="ctr" anchorCtr="0">
            <a:noAutofit/>
          </a:bodyPr>
          <a:lstStyle/>
          <a:p>
            <a:pPr lvl="0" algn="ctr" defTabSz="800100">
              <a:lnSpc>
                <a:spcPct val="90000"/>
              </a:lnSpc>
              <a:spcBef>
                <a:spcPct val="0"/>
              </a:spcBef>
              <a:spcAft>
                <a:spcPct val="35000"/>
              </a:spcAft>
            </a:pPr>
            <a:r>
              <a:rPr lang="en-US" sz="1800" b="1" kern="1200" dirty="0"/>
              <a:t>Solar cell</a:t>
            </a:r>
          </a:p>
        </p:txBody>
      </p:sp>
      <p:sp>
        <p:nvSpPr>
          <p:cNvPr id="12" name="Round Same Side Corner Rectangle 11"/>
          <p:cNvSpPr/>
          <p:nvPr/>
        </p:nvSpPr>
        <p:spPr>
          <a:xfrm>
            <a:off x="6103774" y="3810000"/>
            <a:ext cx="2063161" cy="1540106"/>
          </a:xfrm>
          <a:prstGeom prst="round2SameRect">
            <a:avLst>
              <a:gd name="adj1" fmla="val 8000"/>
              <a:gd name="adj2" fmla="val 0"/>
            </a:avLst>
          </a:prstGeom>
          <a:blipFill>
            <a:blip r:embed="rId4"/>
            <a:stretch>
              <a:fillRect/>
            </a:stretch>
          </a:blipFill>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6103774" y="5350106"/>
            <a:ext cx="2063161" cy="662245"/>
          </a:xfrm>
          <a:custGeom>
            <a:avLst/>
            <a:gdLst>
              <a:gd name="connsiteX0" fmla="*/ 0 w 2063161"/>
              <a:gd name="connsiteY0" fmla="*/ 0 h 662245"/>
              <a:gd name="connsiteX1" fmla="*/ 2063161 w 2063161"/>
              <a:gd name="connsiteY1" fmla="*/ 0 h 662245"/>
              <a:gd name="connsiteX2" fmla="*/ 2063161 w 2063161"/>
              <a:gd name="connsiteY2" fmla="*/ 662245 h 662245"/>
              <a:gd name="connsiteX3" fmla="*/ 0 w 2063161"/>
              <a:gd name="connsiteY3" fmla="*/ 662245 h 662245"/>
              <a:gd name="connsiteX4" fmla="*/ 0 w 2063161"/>
              <a:gd name="connsiteY4" fmla="*/ 0 h 662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61" h="662245">
                <a:moveTo>
                  <a:pt x="0" y="0"/>
                </a:moveTo>
                <a:lnTo>
                  <a:pt x="2063161" y="0"/>
                </a:lnTo>
                <a:lnTo>
                  <a:pt x="2063161" y="662245"/>
                </a:lnTo>
                <a:lnTo>
                  <a:pt x="0" y="662245"/>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1440" tIns="0" rIns="91440" bIns="0" numCol="1" spcCol="1270" anchor="ctr" anchorCtr="0">
            <a:noAutofit/>
          </a:bodyPr>
          <a:lstStyle/>
          <a:p>
            <a:pPr lvl="0" algn="ctr" defTabSz="800100">
              <a:lnSpc>
                <a:spcPct val="90000"/>
              </a:lnSpc>
              <a:spcBef>
                <a:spcPct val="0"/>
              </a:spcBef>
              <a:spcAft>
                <a:spcPct val="35000"/>
              </a:spcAft>
            </a:pPr>
            <a:r>
              <a:rPr lang="en-US" dirty="0"/>
              <a:t>IR bolometer</a:t>
            </a:r>
            <a:endParaRPr lang="en-US" sz="1800" kern="1200" dirty="0"/>
          </a:p>
        </p:txBody>
      </p:sp>
      <p:sp>
        <p:nvSpPr>
          <p:cNvPr id="15" name="Round Same Side Corner Rectangle 14"/>
          <p:cNvSpPr/>
          <p:nvPr/>
        </p:nvSpPr>
        <p:spPr>
          <a:xfrm>
            <a:off x="869576" y="3810000"/>
            <a:ext cx="2063161" cy="1540106"/>
          </a:xfrm>
          <a:prstGeom prst="round2SameRect">
            <a:avLst>
              <a:gd name="adj1" fmla="val 8000"/>
              <a:gd name="adj2" fmla="val 0"/>
            </a:avLst>
          </a:prstGeom>
          <a:blipFill>
            <a:blip r:embed="rId5"/>
            <a:stretch>
              <a:fillRect/>
            </a:stretch>
          </a:blipFill>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869576" y="5350106"/>
            <a:ext cx="2063161" cy="662245"/>
          </a:xfrm>
          <a:custGeom>
            <a:avLst/>
            <a:gdLst>
              <a:gd name="connsiteX0" fmla="*/ 0 w 2063161"/>
              <a:gd name="connsiteY0" fmla="*/ 0 h 662245"/>
              <a:gd name="connsiteX1" fmla="*/ 2063161 w 2063161"/>
              <a:gd name="connsiteY1" fmla="*/ 0 h 662245"/>
              <a:gd name="connsiteX2" fmla="*/ 2063161 w 2063161"/>
              <a:gd name="connsiteY2" fmla="*/ 662245 h 662245"/>
              <a:gd name="connsiteX3" fmla="*/ 0 w 2063161"/>
              <a:gd name="connsiteY3" fmla="*/ 662245 h 662245"/>
              <a:gd name="connsiteX4" fmla="*/ 0 w 2063161"/>
              <a:gd name="connsiteY4" fmla="*/ 0 h 662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61" h="662245">
                <a:moveTo>
                  <a:pt x="0" y="0"/>
                </a:moveTo>
                <a:lnTo>
                  <a:pt x="2063161" y="0"/>
                </a:lnTo>
                <a:lnTo>
                  <a:pt x="2063161" y="662245"/>
                </a:lnTo>
                <a:lnTo>
                  <a:pt x="0" y="662245"/>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1440" tIns="0" rIns="91440" bIns="0" numCol="1" spcCol="1270" anchor="ctr" anchorCtr="0">
            <a:noAutofit/>
          </a:bodyPr>
          <a:lstStyle/>
          <a:p>
            <a:pPr lvl="0" algn="ctr" defTabSz="800100">
              <a:lnSpc>
                <a:spcPct val="90000"/>
              </a:lnSpc>
              <a:spcBef>
                <a:spcPct val="0"/>
              </a:spcBef>
              <a:spcAft>
                <a:spcPct val="35000"/>
              </a:spcAft>
            </a:pPr>
            <a:r>
              <a:rPr lang="en-US" sz="1800" kern="1200" dirty="0"/>
              <a:t>X-ray imager</a:t>
            </a:r>
          </a:p>
        </p:txBody>
      </p:sp>
      <p:sp>
        <p:nvSpPr>
          <p:cNvPr id="18" name="Round Same Side Corner Rectangle 17"/>
          <p:cNvSpPr/>
          <p:nvPr/>
        </p:nvSpPr>
        <p:spPr>
          <a:xfrm>
            <a:off x="3486675" y="3810000"/>
            <a:ext cx="2063161" cy="1540106"/>
          </a:xfrm>
          <a:prstGeom prst="round2SameRect">
            <a:avLst>
              <a:gd name="adj1" fmla="val 8000"/>
              <a:gd name="adj2" fmla="val 0"/>
            </a:avLst>
          </a:prstGeom>
          <a:blipFill>
            <a:blip r:embed="rId6"/>
            <a:stretch>
              <a:fillRect/>
            </a:stretch>
          </a:blipFill>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Freeform 18"/>
          <p:cNvSpPr/>
          <p:nvPr/>
        </p:nvSpPr>
        <p:spPr>
          <a:xfrm>
            <a:off x="3486675" y="5350106"/>
            <a:ext cx="2063161" cy="662245"/>
          </a:xfrm>
          <a:custGeom>
            <a:avLst/>
            <a:gdLst>
              <a:gd name="connsiteX0" fmla="*/ 0 w 2063161"/>
              <a:gd name="connsiteY0" fmla="*/ 0 h 662245"/>
              <a:gd name="connsiteX1" fmla="*/ 2063161 w 2063161"/>
              <a:gd name="connsiteY1" fmla="*/ 0 h 662245"/>
              <a:gd name="connsiteX2" fmla="*/ 2063161 w 2063161"/>
              <a:gd name="connsiteY2" fmla="*/ 662245 h 662245"/>
              <a:gd name="connsiteX3" fmla="*/ 0 w 2063161"/>
              <a:gd name="connsiteY3" fmla="*/ 662245 h 662245"/>
              <a:gd name="connsiteX4" fmla="*/ 0 w 2063161"/>
              <a:gd name="connsiteY4" fmla="*/ 0 h 662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61" h="662245">
                <a:moveTo>
                  <a:pt x="0" y="0"/>
                </a:moveTo>
                <a:lnTo>
                  <a:pt x="2063161" y="0"/>
                </a:lnTo>
                <a:lnTo>
                  <a:pt x="2063161" y="662245"/>
                </a:lnTo>
                <a:lnTo>
                  <a:pt x="0" y="662245"/>
                </a:lnTo>
                <a:lnTo>
                  <a:pt x="0" y="0"/>
                </a:lnTo>
                <a:close/>
              </a:path>
            </a:pathLst>
          </a:cu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1440" tIns="0" rIns="91440" bIns="0" numCol="1" spcCol="1270" anchor="ctr" anchorCtr="0">
            <a:noAutofit/>
          </a:bodyPr>
          <a:lstStyle/>
          <a:p>
            <a:pPr lvl="0" algn="ctr" defTabSz="800100">
              <a:lnSpc>
                <a:spcPct val="90000"/>
              </a:lnSpc>
              <a:spcBef>
                <a:spcPct val="0"/>
              </a:spcBef>
              <a:spcAft>
                <a:spcPct val="35000"/>
              </a:spcAft>
            </a:pPr>
            <a:r>
              <a:rPr lang="en-US" sz="1800" kern="1200" dirty="0"/>
              <a:t>Position sensitive detector</a:t>
            </a: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1714" y="1009106"/>
            <a:ext cx="1923525" cy="1462118"/>
          </a:xfrm>
          <a:prstGeom prst="rect">
            <a:avLst/>
          </a:prstGeom>
        </p:spPr>
      </p:pic>
      <p:sp>
        <p:nvSpPr>
          <p:cNvPr id="34" name="TextBox 33"/>
          <p:cNvSpPr txBox="1"/>
          <p:nvPr/>
        </p:nvSpPr>
        <p:spPr>
          <a:xfrm>
            <a:off x="3462705" y="2568765"/>
            <a:ext cx="2114025" cy="646331"/>
          </a:xfrm>
          <a:prstGeom prst="rect">
            <a:avLst/>
          </a:prstGeom>
          <a:noFill/>
        </p:spPr>
        <p:txBody>
          <a:bodyPr wrap="square" rtlCol="0">
            <a:spAutoFit/>
          </a:bodyPr>
          <a:lstStyle/>
          <a:p>
            <a:pPr algn="ctr"/>
            <a:r>
              <a:rPr lang="en-US" dirty="0"/>
              <a:t>Amorphous silicon </a:t>
            </a:r>
            <a:r>
              <a:rPr lang="en-US" dirty="0" err="1"/>
              <a:t>macroelectronics</a:t>
            </a:r>
            <a:endParaRPr lang="en-US" dirty="0"/>
          </a:p>
        </p:txBody>
      </p:sp>
      <p:sp>
        <p:nvSpPr>
          <p:cNvPr id="2" name="Slide Number Placeholder 1"/>
          <p:cNvSpPr>
            <a:spLocks noGrp="1"/>
          </p:cNvSpPr>
          <p:nvPr>
            <p:ph type="sldNum" sz="quarter" idx="11"/>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1031103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990600"/>
          </a:xfrm>
        </p:spPr>
        <p:txBody>
          <a:bodyPr/>
          <a:lstStyle/>
          <a:p>
            <a:r>
              <a:rPr lang="en-US" sz="2800" dirty="0"/>
              <a:t>Passive matrix vs. active matrix (AM) display</a:t>
            </a:r>
          </a:p>
        </p:txBody>
      </p:sp>
      <p:sp>
        <p:nvSpPr>
          <p:cNvPr id="3" name="Content Placeholder 2"/>
          <p:cNvSpPr>
            <a:spLocks noGrp="1"/>
          </p:cNvSpPr>
          <p:nvPr>
            <p:ph idx="1"/>
          </p:nvPr>
        </p:nvSpPr>
        <p:spPr>
          <a:xfrm>
            <a:off x="457200" y="1447800"/>
            <a:ext cx="8077200" cy="4541904"/>
          </a:xfrm>
        </p:spPr>
        <p:txBody>
          <a:bodyPr/>
          <a:lstStyle/>
          <a:p>
            <a:pPr>
              <a:spcBef>
                <a:spcPts val="600"/>
              </a:spcBef>
            </a:pPr>
            <a:r>
              <a:rPr lang="en-US" sz="2000" dirty="0"/>
              <a:t>Passive matrix: </a:t>
            </a:r>
            <a:r>
              <a:rPr lang="en-US" sz="2000" i="1" dirty="0"/>
              <a:t>m</a:t>
            </a:r>
            <a:r>
              <a:rPr lang="en-US" sz="2000" dirty="0"/>
              <a:t> + </a:t>
            </a:r>
            <a:r>
              <a:rPr lang="en-US" sz="2000" i="1" dirty="0"/>
              <a:t>n</a:t>
            </a:r>
            <a:r>
              <a:rPr lang="en-US" sz="2000" dirty="0"/>
              <a:t> control signals address an </a:t>
            </a:r>
            <a:r>
              <a:rPr lang="en-US" sz="2000" i="1" dirty="0"/>
              <a:t>m</a:t>
            </a:r>
            <a:r>
              <a:rPr lang="en-US" sz="2000" dirty="0"/>
              <a:t> × </a:t>
            </a:r>
            <a:r>
              <a:rPr lang="en-US" sz="2000" i="1" dirty="0"/>
              <a:t>n</a:t>
            </a:r>
            <a:r>
              <a:rPr lang="en-US" sz="2000" dirty="0"/>
              <a:t> display</a:t>
            </a:r>
          </a:p>
          <a:p>
            <a:pPr>
              <a:spcBef>
                <a:spcPts val="600"/>
              </a:spcBef>
            </a:pPr>
            <a:r>
              <a:rPr lang="en-US" sz="2000" dirty="0"/>
              <a:t>Active matrix: each pixel is individually addressed by a transistor</a:t>
            </a:r>
          </a:p>
          <a:p>
            <a:pPr lvl="1">
              <a:spcBef>
                <a:spcPts val="600"/>
              </a:spcBef>
            </a:pPr>
            <a:r>
              <a:rPr lang="en-US" dirty="0"/>
              <a:t>High refresh rate</a:t>
            </a:r>
          </a:p>
          <a:p>
            <a:pPr lvl="1">
              <a:spcBef>
                <a:spcPts val="600"/>
              </a:spcBef>
            </a:pPr>
            <a:r>
              <a:rPr lang="en-US" dirty="0"/>
              <a:t>Low cross-talk and superior image resolution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36" y="3240661"/>
            <a:ext cx="3810000" cy="31908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084" y="3240661"/>
            <a:ext cx="3710936" cy="3154296"/>
          </a:xfrm>
          <a:prstGeom prst="rect">
            <a:avLst/>
          </a:prstGeom>
        </p:spPr>
      </p:pic>
      <p:sp>
        <p:nvSpPr>
          <p:cNvPr id="4" name="Slide Number Placeholder 3"/>
          <p:cNvSpPr>
            <a:spLocks noGrp="1"/>
          </p:cNvSpPr>
          <p:nvPr>
            <p:ph type="sldNum" sz="quarter" idx="11"/>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2093731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59352" y="3222670"/>
            <a:ext cx="710826" cy="533400"/>
          </a:xfrm>
          <a:prstGeom prst="rect">
            <a:avLst/>
          </a:prstGeom>
          <a:ln>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Rectangle 4"/>
          <p:cNvSpPr/>
          <p:nvPr/>
        </p:nvSpPr>
        <p:spPr bwMode="auto">
          <a:xfrm>
            <a:off x="1271047" y="3222670"/>
            <a:ext cx="710826" cy="5334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ectangle 5"/>
          <p:cNvSpPr/>
          <p:nvPr/>
        </p:nvSpPr>
        <p:spPr bwMode="auto">
          <a:xfrm>
            <a:off x="1981873" y="3222670"/>
            <a:ext cx="710826" cy="533400"/>
          </a:xfrm>
          <a:prstGeom prst="rect">
            <a:avLst/>
          </a:prstGeom>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p:cNvSpPr/>
          <p:nvPr/>
        </p:nvSpPr>
        <p:spPr bwMode="auto">
          <a:xfrm>
            <a:off x="564698" y="2692952"/>
            <a:ext cx="2135938" cy="533400"/>
          </a:xfrm>
          <a:prstGeom prst="rect">
            <a:avLst/>
          </a:prstGeom>
          <a:ln>
            <a:noFill/>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p:cNvSpPr/>
          <p:nvPr/>
        </p:nvSpPr>
        <p:spPr bwMode="auto">
          <a:xfrm>
            <a:off x="559352" y="2309391"/>
            <a:ext cx="2141284" cy="386122"/>
          </a:xfrm>
          <a:prstGeom prst="rect">
            <a:avLst/>
          </a:prstGeom>
          <a:pattFill prst="wdDnDiag">
            <a:fgClr>
              <a:schemeClr val="accent1"/>
            </a:fgClr>
            <a:bgClr>
              <a:schemeClr val="bg1"/>
            </a:bgClr>
          </a:pattFill>
          <a:ln>
            <a:noFill/>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p:cNvSpPr/>
          <p:nvPr/>
        </p:nvSpPr>
        <p:spPr bwMode="auto">
          <a:xfrm>
            <a:off x="559352" y="3777682"/>
            <a:ext cx="2141284" cy="386122"/>
          </a:xfrm>
          <a:prstGeom prst="rect">
            <a:avLst/>
          </a:prstGeom>
          <a:pattFill prst="zigZag">
            <a:fgClr>
              <a:srgbClr val="FFC000"/>
            </a:fgClr>
            <a:bgClr>
              <a:schemeClr val="bg1"/>
            </a:bgClr>
          </a:pattFill>
          <a:ln>
            <a:noFill/>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p:cNvSpPr/>
          <p:nvPr/>
        </p:nvSpPr>
        <p:spPr bwMode="auto">
          <a:xfrm>
            <a:off x="559352" y="4141072"/>
            <a:ext cx="2137821" cy="533400"/>
          </a:xfrm>
          <a:prstGeom prst="rect">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p:cNvSpPr/>
          <p:nvPr/>
        </p:nvSpPr>
        <p:spPr bwMode="auto">
          <a:xfrm>
            <a:off x="559352" y="4707130"/>
            <a:ext cx="2137821" cy="386122"/>
          </a:xfrm>
          <a:prstGeom prst="rect">
            <a:avLst/>
          </a:prstGeom>
          <a:pattFill prst="wdUpDiag">
            <a:fgClr>
              <a:schemeClr val="accent1"/>
            </a:fgClr>
            <a:bgClr>
              <a:schemeClr val="bg1"/>
            </a:bgClr>
          </a:pattFill>
          <a:ln>
            <a:noFill/>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ectangle 11"/>
          <p:cNvSpPr/>
          <p:nvPr/>
        </p:nvSpPr>
        <p:spPr bwMode="auto">
          <a:xfrm>
            <a:off x="559352" y="5085887"/>
            <a:ext cx="2137821" cy="5334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p:cNvSpPr txBox="1"/>
          <p:nvPr/>
        </p:nvSpPr>
        <p:spPr>
          <a:xfrm>
            <a:off x="2853036" y="2319636"/>
            <a:ext cx="1095172" cy="369332"/>
          </a:xfrm>
          <a:prstGeom prst="rect">
            <a:avLst/>
          </a:prstGeom>
          <a:noFill/>
        </p:spPr>
        <p:txBody>
          <a:bodyPr wrap="none" rtlCol="0">
            <a:spAutoFit/>
          </a:bodyPr>
          <a:lstStyle/>
          <a:p>
            <a:r>
              <a:rPr lang="en-US" dirty="0"/>
              <a:t>Polarizer</a:t>
            </a:r>
          </a:p>
        </p:txBody>
      </p:sp>
      <p:sp>
        <p:nvSpPr>
          <p:cNvPr id="13" name="TextBox 12"/>
          <p:cNvSpPr txBox="1"/>
          <p:nvPr/>
        </p:nvSpPr>
        <p:spPr>
          <a:xfrm>
            <a:off x="2853036" y="2774986"/>
            <a:ext cx="1402948" cy="369332"/>
          </a:xfrm>
          <a:prstGeom prst="rect">
            <a:avLst/>
          </a:prstGeom>
          <a:noFill/>
        </p:spPr>
        <p:txBody>
          <a:bodyPr wrap="none" rtlCol="0">
            <a:spAutoFit/>
          </a:bodyPr>
          <a:lstStyle/>
          <a:p>
            <a:r>
              <a:rPr lang="en-US" dirty="0"/>
              <a:t>Cover glass</a:t>
            </a:r>
          </a:p>
        </p:txBody>
      </p:sp>
      <p:sp>
        <p:nvSpPr>
          <p:cNvPr id="14" name="TextBox 13"/>
          <p:cNvSpPr txBox="1"/>
          <p:nvPr/>
        </p:nvSpPr>
        <p:spPr>
          <a:xfrm>
            <a:off x="2853036" y="3290457"/>
            <a:ext cx="1236236" cy="369332"/>
          </a:xfrm>
          <a:prstGeom prst="rect">
            <a:avLst/>
          </a:prstGeom>
          <a:noFill/>
        </p:spPr>
        <p:txBody>
          <a:bodyPr wrap="none" rtlCol="0">
            <a:spAutoFit/>
          </a:bodyPr>
          <a:lstStyle/>
          <a:p>
            <a:r>
              <a:rPr lang="en-US" dirty="0"/>
              <a:t>Color filter</a:t>
            </a:r>
          </a:p>
        </p:txBody>
      </p:sp>
      <p:sp>
        <p:nvSpPr>
          <p:cNvPr id="15" name="TextBox 14"/>
          <p:cNvSpPr txBox="1"/>
          <p:nvPr/>
        </p:nvSpPr>
        <p:spPr>
          <a:xfrm>
            <a:off x="2847273" y="3770140"/>
            <a:ext cx="1531188" cy="369332"/>
          </a:xfrm>
          <a:prstGeom prst="rect">
            <a:avLst/>
          </a:prstGeom>
          <a:noFill/>
        </p:spPr>
        <p:txBody>
          <a:bodyPr wrap="none" rtlCol="0">
            <a:spAutoFit/>
          </a:bodyPr>
          <a:lstStyle/>
          <a:p>
            <a:r>
              <a:rPr lang="en-US" dirty="0"/>
              <a:t>Liquid crystal</a:t>
            </a:r>
          </a:p>
        </p:txBody>
      </p:sp>
      <p:sp>
        <p:nvSpPr>
          <p:cNvPr id="16" name="TextBox 15"/>
          <p:cNvSpPr txBox="1"/>
          <p:nvPr/>
        </p:nvSpPr>
        <p:spPr>
          <a:xfrm>
            <a:off x="2847273" y="4246158"/>
            <a:ext cx="1719381" cy="369332"/>
          </a:xfrm>
          <a:prstGeom prst="rect">
            <a:avLst/>
          </a:prstGeom>
          <a:noFill/>
        </p:spPr>
        <p:txBody>
          <a:bodyPr wrap="none" rtlCol="0">
            <a:spAutoFit/>
          </a:bodyPr>
          <a:lstStyle/>
          <a:p>
            <a:r>
              <a:rPr lang="en-US" dirty="0"/>
              <a:t>TFT backplane</a:t>
            </a:r>
          </a:p>
        </p:txBody>
      </p:sp>
      <p:sp>
        <p:nvSpPr>
          <p:cNvPr id="17" name="TextBox 16"/>
          <p:cNvSpPr txBox="1"/>
          <p:nvPr/>
        </p:nvSpPr>
        <p:spPr>
          <a:xfrm>
            <a:off x="2847273" y="4723920"/>
            <a:ext cx="1095172" cy="369332"/>
          </a:xfrm>
          <a:prstGeom prst="rect">
            <a:avLst/>
          </a:prstGeom>
          <a:noFill/>
        </p:spPr>
        <p:txBody>
          <a:bodyPr wrap="none" rtlCol="0">
            <a:spAutoFit/>
          </a:bodyPr>
          <a:lstStyle/>
          <a:p>
            <a:r>
              <a:rPr lang="en-US" dirty="0"/>
              <a:t>Polarizer</a:t>
            </a:r>
          </a:p>
        </p:txBody>
      </p:sp>
      <p:sp>
        <p:nvSpPr>
          <p:cNvPr id="18" name="TextBox 17"/>
          <p:cNvSpPr txBox="1"/>
          <p:nvPr/>
        </p:nvSpPr>
        <p:spPr>
          <a:xfrm>
            <a:off x="2847273" y="5183289"/>
            <a:ext cx="1184940" cy="369332"/>
          </a:xfrm>
          <a:prstGeom prst="rect">
            <a:avLst/>
          </a:prstGeom>
          <a:noFill/>
        </p:spPr>
        <p:txBody>
          <a:bodyPr wrap="none" rtlCol="0">
            <a:spAutoFit/>
          </a:bodyPr>
          <a:lstStyle/>
          <a:p>
            <a:r>
              <a:rPr lang="en-US" dirty="0"/>
              <a:t>Back light</a:t>
            </a:r>
          </a:p>
        </p:txBody>
      </p:sp>
      <p:sp>
        <p:nvSpPr>
          <p:cNvPr id="52" name="Rectangle 51"/>
          <p:cNvSpPr/>
          <p:nvPr/>
        </p:nvSpPr>
        <p:spPr bwMode="auto">
          <a:xfrm>
            <a:off x="4886853" y="3226352"/>
            <a:ext cx="715209" cy="551329"/>
          </a:xfrm>
          <a:prstGeom prst="rect">
            <a:avLst/>
          </a:prstGeom>
          <a:ln>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 name="Rectangle 52"/>
          <p:cNvSpPr/>
          <p:nvPr/>
        </p:nvSpPr>
        <p:spPr bwMode="auto">
          <a:xfrm>
            <a:off x="5602918" y="3216947"/>
            <a:ext cx="710826" cy="560733"/>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4" name="Rectangle 53"/>
          <p:cNvSpPr/>
          <p:nvPr/>
        </p:nvSpPr>
        <p:spPr bwMode="auto">
          <a:xfrm>
            <a:off x="6304015" y="3236597"/>
            <a:ext cx="710826" cy="541082"/>
          </a:xfrm>
          <a:prstGeom prst="rect">
            <a:avLst/>
          </a:prstGeom>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 name="Rectangle 54"/>
          <p:cNvSpPr/>
          <p:nvPr/>
        </p:nvSpPr>
        <p:spPr bwMode="auto">
          <a:xfrm>
            <a:off x="4882146" y="2703197"/>
            <a:ext cx="2135938" cy="533400"/>
          </a:xfrm>
          <a:prstGeom prst="rect">
            <a:avLst/>
          </a:prstGeom>
          <a:ln>
            <a:noFill/>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6" name="Rectangle 55"/>
          <p:cNvSpPr/>
          <p:nvPr/>
        </p:nvSpPr>
        <p:spPr bwMode="auto">
          <a:xfrm>
            <a:off x="4876800" y="2319636"/>
            <a:ext cx="2141284" cy="386122"/>
          </a:xfrm>
          <a:prstGeom prst="rect">
            <a:avLst/>
          </a:prstGeom>
          <a:pattFill prst="wdDnDiag">
            <a:fgClr>
              <a:schemeClr val="accent1"/>
            </a:fgClr>
            <a:bgClr>
              <a:schemeClr val="bg1"/>
            </a:bgClr>
          </a:pattFill>
          <a:ln>
            <a:noFill/>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8" name="Rectangle 57"/>
          <p:cNvSpPr/>
          <p:nvPr/>
        </p:nvSpPr>
        <p:spPr bwMode="auto">
          <a:xfrm>
            <a:off x="4880263" y="3782146"/>
            <a:ext cx="2137821" cy="533400"/>
          </a:xfrm>
          <a:prstGeom prst="rect">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TextBox 60"/>
          <p:cNvSpPr txBox="1"/>
          <p:nvPr/>
        </p:nvSpPr>
        <p:spPr>
          <a:xfrm>
            <a:off x="7170484" y="2329881"/>
            <a:ext cx="1095172" cy="369332"/>
          </a:xfrm>
          <a:prstGeom prst="rect">
            <a:avLst/>
          </a:prstGeom>
          <a:noFill/>
        </p:spPr>
        <p:txBody>
          <a:bodyPr wrap="none" rtlCol="0">
            <a:spAutoFit/>
          </a:bodyPr>
          <a:lstStyle/>
          <a:p>
            <a:r>
              <a:rPr lang="en-US" dirty="0"/>
              <a:t>Polarizer</a:t>
            </a:r>
          </a:p>
        </p:txBody>
      </p:sp>
      <p:sp>
        <p:nvSpPr>
          <p:cNvPr id="62" name="TextBox 61"/>
          <p:cNvSpPr txBox="1"/>
          <p:nvPr/>
        </p:nvSpPr>
        <p:spPr>
          <a:xfrm>
            <a:off x="7170484" y="2785231"/>
            <a:ext cx="1402948" cy="369332"/>
          </a:xfrm>
          <a:prstGeom prst="rect">
            <a:avLst/>
          </a:prstGeom>
          <a:noFill/>
        </p:spPr>
        <p:txBody>
          <a:bodyPr wrap="none" rtlCol="0">
            <a:spAutoFit/>
          </a:bodyPr>
          <a:lstStyle/>
          <a:p>
            <a:r>
              <a:rPr lang="en-US" dirty="0"/>
              <a:t>Cover glass</a:t>
            </a:r>
          </a:p>
        </p:txBody>
      </p:sp>
      <p:sp>
        <p:nvSpPr>
          <p:cNvPr id="63" name="TextBox 62"/>
          <p:cNvSpPr txBox="1"/>
          <p:nvPr/>
        </p:nvSpPr>
        <p:spPr>
          <a:xfrm>
            <a:off x="7170484" y="3293018"/>
            <a:ext cx="928459" cy="369332"/>
          </a:xfrm>
          <a:prstGeom prst="rect">
            <a:avLst/>
          </a:prstGeom>
          <a:noFill/>
        </p:spPr>
        <p:txBody>
          <a:bodyPr wrap="none" rtlCol="0">
            <a:spAutoFit/>
          </a:bodyPr>
          <a:lstStyle/>
          <a:p>
            <a:r>
              <a:rPr lang="en-US" dirty="0"/>
              <a:t>OLEDs</a:t>
            </a:r>
          </a:p>
        </p:txBody>
      </p:sp>
      <p:sp>
        <p:nvSpPr>
          <p:cNvPr id="65" name="TextBox 64"/>
          <p:cNvSpPr txBox="1"/>
          <p:nvPr/>
        </p:nvSpPr>
        <p:spPr>
          <a:xfrm>
            <a:off x="7168184" y="3887232"/>
            <a:ext cx="1719381" cy="369332"/>
          </a:xfrm>
          <a:prstGeom prst="rect">
            <a:avLst/>
          </a:prstGeom>
          <a:noFill/>
        </p:spPr>
        <p:txBody>
          <a:bodyPr wrap="none" rtlCol="0">
            <a:spAutoFit/>
          </a:bodyPr>
          <a:lstStyle/>
          <a:p>
            <a:r>
              <a:rPr lang="en-US" dirty="0"/>
              <a:t>TFT backplane</a:t>
            </a:r>
          </a:p>
        </p:txBody>
      </p:sp>
      <p:sp>
        <p:nvSpPr>
          <p:cNvPr id="69" name="TextBox 68"/>
          <p:cNvSpPr txBox="1"/>
          <p:nvPr/>
        </p:nvSpPr>
        <p:spPr>
          <a:xfrm>
            <a:off x="564698" y="665848"/>
            <a:ext cx="3606730" cy="707886"/>
          </a:xfrm>
          <a:prstGeom prst="rect">
            <a:avLst/>
          </a:prstGeom>
          <a:noFill/>
        </p:spPr>
        <p:txBody>
          <a:bodyPr wrap="square" rtlCol="0">
            <a:spAutoFit/>
          </a:bodyPr>
          <a:lstStyle/>
          <a:p>
            <a:pPr algn="ctr"/>
            <a:r>
              <a:rPr lang="en-US" sz="2000" dirty="0"/>
              <a:t>Active Matrix Liquid Crystal Display (AMLCD)</a:t>
            </a:r>
          </a:p>
        </p:txBody>
      </p:sp>
      <p:sp>
        <p:nvSpPr>
          <p:cNvPr id="70" name="TextBox 69"/>
          <p:cNvSpPr txBox="1"/>
          <p:nvPr/>
        </p:nvSpPr>
        <p:spPr>
          <a:xfrm>
            <a:off x="4876800" y="694140"/>
            <a:ext cx="3606730" cy="707886"/>
          </a:xfrm>
          <a:prstGeom prst="rect">
            <a:avLst/>
          </a:prstGeom>
          <a:noFill/>
        </p:spPr>
        <p:txBody>
          <a:bodyPr wrap="square" rtlCol="0">
            <a:spAutoFit/>
          </a:bodyPr>
          <a:lstStyle/>
          <a:p>
            <a:pPr algn="ctr"/>
            <a:r>
              <a:rPr lang="en-US" sz="2000" dirty="0"/>
              <a:t>Active Matrix Organic Light Emitting Diode (AMOLED)</a:t>
            </a:r>
          </a:p>
        </p:txBody>
      </p:sp>
      <p:sp>
        <p:nvSpPr>
          <p:cNvPr id="71" name="Up Arrow 70"/>
          <p:cNvSpPr/>
          <p:nvPr/>
        </p:nvSpPr>
        <p:spPr bwMode="auto">
          <a:xfrm>
            <a:off x="940660" y="1656778"/>
            <a:ext cx="1371600" cy="430878"/>
          </a:xfrm>
          <a:prstGeom prst="up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2" name="Up Arrow 71"/>
          <p:cNvSpPr/>
          <p:nvPr/>
        </p:nvSpPr>
        <p:spPr bwMode="auto">
          <a:xfrm>
            <a:off x="5258108" y="1653348"/>
            <a:ext cx="1371600" cy="430878"/>
          </a:xfrm>
          <a:prstGeom prst="up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5" name="Rounded Rectangle 74"/>
          <p:cNvSpPr/>
          <p:nvPr/>
        </p:nvSpPr>
        <p:spPr bwMode="auto">
          <a:xfrm>
            <a:off x="4800600" y="4713826"/>
            <a:ext cx="3886200" cy="1305974"/>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solidFill>
                  <a:schemeClr val="tx1"/>
                </a:solidFill>
                <a:latin typeface="Arial" charset="0"/>
              </a:rPr>
              <a:t>Thin film transistors (TFTs) are made of a-Si or low-temperature poly-silicon (LTPS)</a:t>
            </a:r>
            <a:endParaRPr kumimoji="0" lang="en-US" sz="1800" b="0" i="0" u="none" strike="noStrike" cap="none" normalizeH="0" baseline="0" dirty="0">
              <a:ln>
                <a:noFill/>
              </a:ln>
              <a:solidFill>
                <a:schemeClr val="tx1"/>
              </a:solidFill>
              <a:effectLst/>
              <a:latin typeface="Arial" charset="0"/>
            </a:endParaRPr>
          </a:p>
        </p:txBody>
      </p:sp>
      <p:sp>
        <p:nvSpPr>
          <p:cNvPr id="2" name="Slide Number Placeholder 1"/>
          <p:cNvSpPr>
            <a:spLocks noGrp="1"/>
          </p:cNvSpPr>
          <p:nvPr>
            <p:ph type="sldNum" sz="quarter" idx="11"/>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3542353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383" y="1714147"/>
            <a:ext cx="3336891" cy="2465756"/>
          </a:xfrm>
          <a:prstGeom prst="rect">
            <a:avLst/>
          </a:prstGeom>
        </p:spPr>
      </p:pic>
      <p:sp>
        <p:nvSpPr>
          <p:cNvPr id="28" name="TextBox 27"/>
          <p:cNvSpPr txBox="1"/>
          <p:nvPr/>
        </p:nvSpPr>
        <p:spPr>
          <a:xfrm>
            <a:off x="1211732" y="3730034"/>
            <a:ext cx="3283271" cy="338554"/>
          </a:xfrm>
          <a:prstGeom prst="rect">
            <a:avLst/>
          </a:prstGeom>
          <a:noFill/>
        </p:spPr>
        <p:txBody>
          <a:bodyPr wrap="none" rtlCol="0">
            <a:spAutoFit/>
          </a:bodyPr>
          <a:lstStyle/>
          <a:p>
            <a:r>
              <a:rPr lang="en-US" sz="1600" dirty="0">
                <a:solidFill>
                  <a:schemeClr val="bg1"/>
                </a:solidFill>
              </a:rPr>
              <a:t>AMLCD display under microscope</a:t>
            </a:r>
          </a:p>
        </p:txBody>
      </p:sp>
      <p:sp>
        <p:nvSpPr>
          <p:cNvPr id="2" name="Title 1"/>
          <p:cNvSpPr>
            <a:spLocks noGrp="1"/>
          </p:cNvSpPr>
          <p:nvPr>
            <p:ph type="title"/>
          </p:nvPr>
        </p:nvSpPr>
        <p:spPr/>
        <p:txBody>
          <a:bodyPr/>
          <a:lstStyle/>
          <a:p>
            <a:r>
              <a:rPr lang="en-US" dirty="0"/>
              <a:t>a-Si / LTPS thin film transistors</a:t>
            </a:r>
          </a:p>
        </p:txBody>
      </p:sp>
      <p:sp>
        <p:nvSpPr>
          <p:cNvPr id="9" name="Rectangle 8"/>
          <p:cNvSpPr/>
          <p:nvPr/>
        </p:nvSpPr>
        <p:spPr>
          <a:xfrm>
            <a:off x="4487319" y="6131107"/>
            <a:ext cx="4203395" cy="276999"/>
          </a:xfrm>
          <a:prstGeom prst="rect">
            <a:avLst/>
          </a:prstGeom>
        </p:spPr>
        <p:txBody>
          <a:bodyPr wrap="none">
            <a:spAutoFit/>
          </a:bodyPr>
          <a:lstStyle/>
          <a:p>
            <a:pPr algn="ctr"/>
            <a:r>
              <a:rPr lang="en-US" sz="1200" dirty="0"/>
              <a:t>Images from </a:t>
            </a:r>
            <a:r>
              <a:rPr lang="en-US" sz="1200" dirty="0">
                <a:hlinkClick r:id="rId4"/>
              </a:rPr>
              <a:t>Wikimedia Commons</a:t>
            </a:r>
            <a:r>
              <a:rPr lang="en-US" sz="1200" dirty="0"/>
              <a:t>, </a:t>
            </a:r>
            <a:r>
              <a:rPr lang="en-US" sz="1200" i="1" dirty="0"/>
              <a:t>Nature</a:t>
            </a:r>
            <a:r>
              <a:rPr lang="en-US" sz="1200" dirty="0"/>
              <a:t> </a:t>
            </a:r>
            <a:r>
              <a:rPr lang="en-US" sz="1200" b="1" dirty="0"/>
              <a:t>428</a:t>
            </a:r>
            <a:r>
              <a:rPr lang="en-US" sz="1200" dirty="0"/>
              <a:t>, 269 (2004)</a:t>
            </a:r>
          </a:p>
        </p:txBody>
      </p:sp>
      <p:sp>
        <p:nvSpPr>
          <p:cNvPr id="10" name="TextBox 9"/>
          <p:cNvSpPr txBox="1"/>
          <p:nvPr/>
        </p:nvSpPr>
        <p:spPr>
          <a:xfrm>
            <a:off x="5716350" y="1526561"/>
            <a:ext cx="954107" cy="369332"/>
          </a:xfrm>
          <a:prstGeom prst="rect">
            <a:avLst/>
          </a:prstGeom>
          <a:noFill/>
        </p:spPr>
        <p:txBody>
          <a:bodyPr wrap="none" rtlCol="0">
            <a:spAutoFit/>
          </a:bodyPr>
          <a:lstStyle/>
          <a:p>
            <a:pPr algn="ctr"/>
            <a:r>
              <a:rPr lang="en-US" dirty="0"/>
              <a:t>Current</a:t>
            </a:r>
          </a:p>
        </p:txBody>
      </p:sp>
      <p:sp>
        <p:nvSpPr>
          <p:cNvPr id="11" name="TextBox 10"/>
          <p:cNvSpPr txBox="1"/>
          <p:nvPr/>
        </p:nvSpPr>
        <p:spPr>
          <a:xfrm>
            <a:off x="5801474" y="4022834"/>
            <a:ext cx="2351926" cy="369332"/>
          </a:xfrm>
          <a:prstGeom prst="rect">
            <a:avLst/>
          </a:prstGeom>
          <a:noFill/>
        </p:spPr>
        <p:txBody>
          <a:bodyPr wrap="none" rtlCol="0">
            <a:spAutoFit/>
          </a:bodyPr>
          <a:lstStyle/>
          <a:p>
            <a:pPr algn="ctr"/>
            <a:r>
              <a:rPr lang="en-US" dirty="0"/>
              <a:t>Source-Drain voltage</a:t>
            </a:r>
          </a:p>
        </p:txBody>
      </p:sp>
      <p:cxnSp>
        <p:nvCxnSpPr>
          <p:cNvPr id="12" name="Straight Arrow Connector 11"/>
          <p:cNvCxnSpPr/>
          <p:nvPr/>
        </p:nvCxnSpPr>
        <p:spPr bwMode="auto">
          <a:xfrm flipH="1" flipV="1">
            <a:off x="5657030" y="1657191"/>
            <a:ext cx="320" cy="2301367"/>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cxnSp>
        <p:nvCxnSpPr>
          <p:cNvPr id="13" name="Straight Arrow Connector 12"/>
          <p:cNvCxnSpPr/>
          <p:nvPr/>
        </p:nvCxnSpPr>
        <p:spPr bwMode="auto">
          <a:xfrm flipV="1">
            <a:off x="5649666" y="3958792"/>
            <a:ext cx="2656134" cy="0"/>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sp>
        <p:nvSpPr>
          <p:cNvPr id="14" name="Freeform 13"/>
          <p:cNvSpPr/>
          <p:nvPr/>
        </p:nvSpPr>
        <p:spPr bwMode="auto">
          <a:xfrm>
            <a:off x="5665674" y="3306215"/>
            <a:ext cx="2422392" cy="674114"/>
          </a:xfrm>
          <a:custGeom>
            <a:avLst/>
            <a:gdLst>
              <a:gd name="connsiteX0" fmla="*/ 0 w 2197634"/>
              <a:gd name="connsiteY0" fmla="*/ 1321653 h 1321653"/>
              <a:gd name="connsiteX1" fmla="*/ 599355 w 2197634"/>
              <a:gd name="connsiteY1" fmla="*/ 253573 h 1321653"/>
              <a:gd name="connsiteX2" fmla="*/ 2197634 w 2197634"/>
              <a:gd name="connsiteY2" fmla="*/ 0 h 1321653"/>
            </a:gdLst>
            <a:ahLst/>
            <a:cxnLst>
              <a:cxn ang="0">
                <a:pos x="connsiteX0" y="connsiteY0"/>
              </a:cxn>
              <a:cxn ang="0">
                <a:pos x="connsiteX1" y="connsiteY1"/>
              </a:cxn>
              <a:cxn ang="0">
                <a:pos x="connsiteX2" y="connsiteY2"/>
              </a:cxn>
            </a:cxnLst>
            <a:rect l="l" t="t" r="r" b="b"/>
            <a:pathLst>
              <a:path w="2197634" h="1321653">
                <a:moveTo>
                  <a:pt x="0" y="1321653"/>
                </a:moveTo>
                <a:cubicBezTo>
                  <a:pt x="116541" y="897750"/>
                  <a:pt x="233083" y="473848"/>
                  <a:pt x="599355" y="253573"/>
                </a:cubicBezTo>
                <a:cubicBezTo>
                  <a:pt x="965627" y="33297"/>
                  <a:pt x="1872343" y="24333"/>
                  <a:pt x="2197634" y="0"/>
                </a:cubicBezTo>
              </a:path>
            </a:pathLst>
          </a:cu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Freeform 14"/>
          <p:cNvSpPr/>
          <p:nvPr/>
        </p:nvSpPr>
        <p:spPr bwMode="auto">
          <a:xfrm>
            <a:off x="5664714" y="2769606"/>
            <a:ext cx="2422392" cy="1210722"/>
          </a:xfrm>
          <a:custGeom>
            <a:avLst/>
            <a:gdLst>
              <a:gd name="connsiteX0" fmla="*/ 0 w 2197634"/>
              <a:gd name="connsiteY0" fmla="*/ 1321653 h 1321653"/>
              <a:gd name="connsiteX1" fmla="*/ 599355 w 2197634"/>
              <a:gd name="connsiteY1" fmla="*/ 253573 h 1321653"/>
              <a:gd name="connsiteX2" fmla="*/ 2197634 w 2197634"/>
              <a:gd name="connsiteY2" fmla="*/ 0 h 1321653"/>
            </a:gdLst>
            <a:ahLst/>
            <a:cxnLst>
              <a:cxn ang="0">
                <a:pos x="connsiteX0" y="connsiteY0"/>
              </a:cxn>
              <a:cxn ang="0">
                <a:pos x="connsiteX1" y="connsiteY1"/>
              </a:cxn>
              <a:cxn ang="0">
                <a:pos x="connsiteX2" y="connsiteY2"/>
              </a:cxn>
            </a:cxnLst>
            <a:rect l="l" t="t" r="r" b="b"/>
            <a:pathLst>
              <a:path w="2197634" h="1321653">
                <a:moveTo>
                  <a:pt x="0" y="1321653"/>
                </a:moveTo>
                <a:cubicBezTo>
                  <a:pt x="116541" y="897750"/>
                  <a:pt x="233083" y="473848"/>
                  <a:pt x="599355" y="253573"/>
                </a:cubicBezTo>
                <a:cubicBezTo>
                  <a:pt x="965627" y="33297"/>
                  <a:pt x="1872343" y="24333"/>
                  <a:pt x="2197634" y="0"/>
                </a:cubicBezTo>
              </a:path>
            </a:pathLst>
          </a:cu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Freeform 15"/>
          <p:cNvSpPr/>
          <p:nvPr/>
        </p:nvSpPr>
        <p:spPr bwMode="auto">
          <a:xfrm>
            <a:off x="5679762" y="2256953"/>
            <a:ext cx="2422392" cy="1723376"/>
          </a:xfrm>
          <a:custGeom>
            <a:avLst/>
            <a:gdLst>
              <a:gd name="connsiteX0" fmla="*/ 0 w 2197634"/>
              <a:gd name="connsiteY0" fmla="*/ 1321653 h 1321653"/>
              <a:gd name="connsiteX1" fmla="*/ 599355 w 2197634"/>
              <a:gd name="connsiteY1" fmla="*/ 253573 h 1321653"/>
              <a:gd name="connsiteX2" fmla="*/ 2197634 w 2197634"/>
              <a:gd name="connsiteY2" fmla="*/ 0 h 1321653"/>
            </a:gdLst>
            <a:ahLst/>
            <a:cxnLst>
              <a:cxn ang="0">
                <a:pos x="connsiteX0" y="connsiteY0"/>
              </a:cxn>
              <a:cxn ang="0">
                <a:pos x="connsiteX1" y="connsiteY1"/>
              </a:cxn>
              <a:cxn ang="0">
                <a:pos x="connsiteX2" y="connsiteY2"/>
              </a:cxn>
            </a:cxnLst>
            <a:rect l="l" t="t" r="r" b="b"/>
            <a:pathLst>
              <a:path w="2197634" h="1321653">
                <a:moveTo>
                  <a:pt x="0" y="1321653"/>
                </a:moveTo>
                <a:cubicBezTo>
                  <a:pt x="116541" y="897750"/>
                  <a:pt x="233083" y="473848"/>
                  <a:pt x="599355" y="253573"/>
                </a:cubicBezTo>
                <a:cubicBezTo>
                  <a:pt x="965627" y="33297"/>
                  <a:pt x="1872343" y="24333"/>
                  <a:pt x="2197634" y="0"/>
                </a:cubicBezTo>
              </a:path>
            </a:pathLst>
          </a:cu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7" name="Straight Arrow Connector 16"/>
          <p:cNvCxnSpPr/>
          <p:nvPr/>
        </p:nvCxnSpPr>
        <p:spPr bwMode="auto">
          <a:xfrm flipV="1">
            <a:off x="7632534" y="2000487"/>
            <a:ext cx="0" cy="1625328"/>
          </a:xfrm>
          <a:prstGeom prst="straightConnector1">
            <a:avLst/>
          </a:prstGeom>
          <a:solidFill>
            <a:schemeClr val="accent1"/>
          </a:solidFill>
          <a:ln w="22225" cap="flat" cmpd="sng" algn="ctr">
            <a:solidFill>
              <a:srgbClr val="0000FF"/>
            </a:solidFill>
            <a:prstDash val="solid"/>
            <a:round/>
            <a:headEnd type="none" w="med" len="med"/>
            <a:tailEnd type="stealth" w="lg" len="lg"/>
          </a:ln>
          <a:effectLst/>
        </p:spPr>
      </p:cxnSp>
      <p:sp>
        <p:nvSpPr>
          <p:cNvPr id="22" name="TextBox 21"/>
          <p:cNvSpPr txBox="1"/>
          <p:nvPr/>
        </p:nvSpPr>
        <p:spPr>
          <a:xfrm>
            <a:off x="6777006" y="1303084"/>
            <a:ext cx="1711056" cy="646331"/>
          </a:xfrm>
          <a:prstGeom prst="rect">
            <a:avLst/>
          </a:prstGeom>
          <a:noFill/>
        </p:spPr>
        <p:txBody>
          <a:bodyPr wrap="square" rtlCol="0">
            <a:spAutoFit/>
          </a:bodyPr>
          <a:lstStyle/>
          <a:p>
            <a:pPr algn="ctr"/>
            <a:r>
              <a:rPr lang="en-US" dirty="0">
                <a:solidFill>
                  <a:srgbClr val="0000FF"/>
                </a:solidFill>
              </a:rPr>
              <a:t>Increasing gate voltage</a:t>
            </a:r>
          </a:p>
        </p:txBody>
      </p:sp>
      <p:sp>
        <p:nvSpPr>
          <p:cNvPr id="23" name="Content Placeholder 2"/>
          <p:cNvSpPr>
            <a:spLocks noGrp="1"/>
          </p:cNvSpPr>
          <p:nvPr>
            <p:ph idx="1"/>
          </p:nvPr>
        </p:nvSpPr>
        <p:spPr>
          <a:xfrm>
            <a:off x="533400" y="4516936"/>
            <a:ext cx="7848600" cy="1655263"/>
          </a:xfrm>
        </p:spPr>
        <p:txBody>
          <a:bodyPr/>
          <a:lstStyle/>
          <a:p>
            <a:pPr>
              <a:spcBef>
                <a:spcPts val="600"/>
              </a:spcBef>
            </a:pPr>
            <a:r>
              <a:rPr lang="en-US" sz="2000" dirty="0"/>
              <a:t>Applied gate voltage modulates a-Si / LTPS channel conductance and the TFT on/off state</a:t>
            </a:r>
          </a:p>
          <a:p>
            <a:pPr>
              <a:spcBef>
                <a:spcPts val="600"/>
              </a:spcBef>
            </a:pPr>
            <a:r>
              <a:rPr lang="en-US" sz="2000" dirty="0"/>
              <a:t>Si</a:t>
            </a:r>
            <a:r>
              <a:rPr lang="en-US" sz="2000" baseline="-25000" dirty="0"/>
              <a:t>3</a:t>
            </a:r>
            <a:r>
              <a:rPr lang="en-US" sz="2000" dirty="0"/>
              <a:t>N</a:t>
            </a:r>
            <a:r>
              <a:rPr lang="en-US" sz="2000" baseline="-25000" dirty="0"/>
              <a:t>4</a:t>
            </a:r>
            <a:r>
              <a:rPr lang="en-US" sz="2000" dirty="0"/>
              <a:t> and a-Si can be deposited using the same PECVD system</a:t>
            </a:r>
          </a:p>
          <a:p>
            <a:pPr>
              <a:spcBef>
                <a:spcPts val="600"/>
              </a:spcBef>
            </a:pPr>
            <a:r>
              <a:rPr lang="en-US" sz="2000" dirty="0"/>
              <a:t>Display glass: flat glass produced by down-draw fusion process</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95" y="1626249"/>
            <a:ext cx="4546834" cy="2698889"/>
          </a:xfrm>
          <a:prstGeom prst="rect">
            <a:avLst/>
          </a:prstGeom>
        </p:spPr>
      </p:pic>
      <p:sp>
        <p:nvSpPr>
          <p:cNvPr id="3" name="Slide Number Placeholder 2"/>
          <p:cNvSpPr>
            <a:spLocks noGrp="1"/>
          </p:cNvSpPr>
          <p:nvPr>
            <p:ph type="sldNum" sz="quarter" idx="11"/>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01820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LTPS vs. a-Si</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14</a:t>
            </a:fld>
            <a:endParaRPr lang="en-US"/>
          </a:p>
        </p:txBody>
      </p:sp>
      <p:graphicFrame>
        <p:nvGraphicFramePr>
          <p:cNvPr id="6" name="Content Placeholder 5">
            <a:extLst>
              <a:ext uri="{FF2B5EF4-FFF2-40B4-BE49-F238E27FC236}">
                <a16:creationId xmlns:a16="http://schemas.microsoft.com/office/drawing/2014/main" id="{5EABE134-8C62-4E94-AC0F-E4444A9507CD}"/>
              </a:ext>
            </a:extLst>
          </p:cNvPr>
          <p:cNvGraphicFramePr>
            <a:graphicFrameLocks noGrp="1"/>
          </p:cNvGraphicFramePr>
          <p:nvPr>
            <p:ph idx="1"/>
            <p:extLst>
              <p:ext uri="{D42A27DB-BD31-4B8C-83A1-F6EECF244321}">
                <p14:modId xmlns:p14="http://schemas.microsoft.com/office/powerpoint/2010/main" val="2024617453"/>
              </p:ext>
            </p:extLst>
          </p:nvPr>
        </p:nvGraphicFramePr>
        <p:xfrm>
          <a:off x="569180" y="1684351"/>
          <a:ext cx="7965220" cy="3012396"/>
        </p:xfrm>
        <a:graphic>
          <a:graphicData uri="http://schemas.openxmlformats.org/drawingml/2006/table">
            <a:tbl>
              <a:tblPr>
                <a:tableStyleId>{5940675A-B579-460E-94D1-54222C63F5DA}</a:tableStyleId>
              </a:tblPr>
              <a:tblGrid>
                <a:gridCol w="2038162">
                  <a:extLst>
                    <a:ext uri="{9D8B030D-6E8A-4147-A177-3AD203B41FA5}">
                      <a16:colId xmlns:a16="http://schemas.microsoft.com/office/drawing/2014/main" val="2168827384"/>
                    </a:ext>
                  </a:extLst>
                </a:gridCol>
                <a:gridCol w="1693446">
                  <a:extLst>
                    <a:ext uri="{9D8B030D-6E8A-4147-A177-3AD203B41FA5}">
                      <a16:colId xmlns:a16="http://schemas.microsoft.com/office/drawing/2014/main" val="2388014766"/>
                    </a:ext>
                  </a:extLst>
                </a:gridCol>
                <a:gridCol w="2116806">
                  <a:extLst>
                    <a:ext uri="{9D8B030D-6E8A-4147-A177-3AD203B41FA5}">
                      <a16:colId xmlns:a16="http://schemas.microsoft.com/office/drawing/2014/main" val="1539050539"/>
                    </a:ext>
                  </a:extLst>
                </a:gridCol>
                <a:gridCol w="2116806">
                  <a:extLst>
                    <a:ext uri="{9D8B030D-6E8A-4147-A177-3AD203B41FA5}">
                      <a16:colId xmlns:a16="http://schemas.microsoft.com/office/drawing/2014/main" val="2579241073"/>
                    </a:ext>
                  </a:extLst>
                </a:gridCol>
              </a:tblGrid>
              <a:tr h="362342">
                <a:tc>
                  <a:txBody>
                    <a:bodyPr/>
                    <a:lstStyle/>
                    <a:p>
                      <a:pPr algn="ctr"/>
                      <a:r>
                        <a:rPr lang="en-US" sz="1800" b="1" dirty="0">
                          <a:effectLst/>
                        </a:rPr>
                        <a:t>Characteristic</a:t>
                      </a:r>
                    </a:p>
                  </a:txBody>
                  <a:tcPr marL="90585" marR="90585" marT="45293" marB="45293" anchor="ctr">
                    <a:solidFill>
                      <a:schemeClr val="accent6">
                        <a:lumMod val="40000"/>
                        <a:lumOff val="60000"/>
                      </a:schemeClr>
                    </a:solidFill>
                  </a:tcPr>
                </a:tc>
                <a:tc>
                  <a:txBody>
                    <a:bodyPr/>
                    <a:lstStyle/>
                    <a:p>
                      <a:pPr algn="ctr"/>
                      <a:r>
                        <a:rPr lang="en-US" sz="1800" b="1" dirty="0">
                          <a:effectLst/>
                        </a:rPr>
                        <a:t>a-Si</a:t>
                      </a:r>
                    </a:p>
                  </a:txBody>
                  <a:tcPr marL="90585" marR="90585" marT="45293" marB="45293" anchor="ctr">
                    <a:solidFill>
                      <a:schemeClr val="accent6">
                        <a:lumMod val="40000"/>
                        <a:lumOff val="60000"/>
                      </a:schemeClr>
                    </a:solidFill>
                  </a:tcPr>
                </a:tc>
                <a:tc gridSpan="2">
                  <a:txBody>
                    <a:bodyPr/>
                    <a:lstStyle/>
                    <a:p>
                      <a:pPr algn="ctr"/>
                      <a:r>
                        <a:rPr lang="en-US" sz="1800" b="1" dirty="0">
                          <a:effectLst/>
                        </a:rPr>
                        <a:t>LTPS (low-temperature poly-silicon)</a:t>
                      </a:r>
                    </a:p>
                  </a:txBody>
                  <a:tcPr marL="90585" marR="90585" marT="45293" marB="45293" anchor="ctr">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1508261705"/>
                  </a:ext>
                </a:extLst>
              </a:tr>
              <a:tr h="362342">
                <a:tc>
                  <a:txBody>
                    <a:bodyPr/>
                    <a:lstStyle/>
                    <a:p>
                      <a:pPr algn="ctr"/>
                      <a:r>
                        <a:rPr lang="en-US" sz="1800" dirty="0">
                          <a:effectLst/>
                        </a:rPr>
                        <a:t>Mobility (cm</a:t>
                      </a:r>
                      <a:r>
                        <a:rPr lang="en-US" sz="1800" baseline="30000" dirty="0">
                          <a:effectLst/>
                        </a:rPr>
                        <a:t>2</a:t>
                      </a:r>
                      <a:r>
                        <a:rPr lang="en-US" sz="1800" dirty="0">
                          <a:effectLst/>
                        </a:rPr>
                        <a:t>/V/s)</a:t>
                      </a:r>
                    </a:p>
                  </a:txBody>
                  <a:tcPr marL="90585" marR="90585" marT="45293" marB="45293" anchor="ctr"/>
                </a:tc>
                <a:tc>
                  <a:txBody>
                    <a:bodyPr/>
                    <a:lstStyle/>
                    <a:p>
                      <a:pPr algn="ctr"/>
                      <a:r>
                        <a:rPr lang="en-US" sz="1800" dirty="0">
                          <a:effectLst/>
                        </a:rPr>
                        <a:t>~ 1</a:t>
                      </a:r>
                    </a:p>
                  </a:txBody>
                  <a:tcPr marL="90585" marR="90585" marT="45293" marB="45293" anchor="ctr"/>
                </a:tc>
                <a:tc gridSpan="2">
                  <a:txBody>
                    <a:bodyPr/>
                    <a:lstStyle/>
                    <a:p>
                      <a:pPr algn="ctr"/>
                      <a:r>
                        <a:rPr lang="en-US" sz="1800" dirty="0">
                          <a:effectLst/>
                        </a:rPr>
                        <a:t>~ 100</a:t>
                      </a:r>
                    </a:p>
                  </a:txBody>
                  <a:tcPr marL="90585" marR="90585" marT="45293" marB="45293" anchor="ctr"/>
                </a:tc>
                <a:tc hMerge="1">
                  <a:txBody>
                    <a:bodyPr/>
                    <a:lstStyle/>
                    <a:p>
                      <a:endParaRPr lang="en-US"/>
                    </a:p>
                  </a:txBody>
                  <a:tcPr/>
                </a:tc>
                <a:extLst>
                  <a:ext uri="{0D108BD9-81ED-4DB2-BD59-A6C34878D82A}">
                    <a16:rowId xmlns:a16="http://schemas.microsoft.com/office/drawing/2014/main" val="3221238133"/>
                  </a:ext>
                </a:extLst>
              </a:tr>
              <a:tr h="362342">
                <a:tc>
                  <a:txBody>
                    <a:bodyPr/>
                    <a:lstStyle/>
                    <a:p>
                      <a:pPr algn="ctr"/>
                      <a:r>
                        <a:rPr lang="en-US" sz="1800" dirty="0">
                          <a:effectLst/>
                        </a:rPr>
                        <a:t>Preparation Method</a:t>
                      </a:r>
                    </a:p>
                  </a:txBody>
                  <a:tcPr marL="90585" marR="90585" marT="45293" marB="45293" anchor="ctr"/>
                </a:tc>
                <a:tc>
                  <a:txBody>
                    <a:bodyPr/>
                    <a:lstStyle/>
                    <a:p>
                      <a:pPr algn="ctr"/>
                      <a:r>
                        <a:rPr lang="en-US" sz="1800" dirty="0">
                          <a:effectLst/>
                        </a:rPr>
                        <a:t>PECVD</a:t>
                      </a:r>
                    </a:p>
                  </a:txBody>
                  <a:tcPr marL="90585" marR="90585" marT="45293" marB="45293" anchor="ctr"/>
                </a:tc>
                <a:tc>
                  <a:txBody>
                    <a:bodyPr/>
                    <a:lstStyle/>
                    <a:p>
                      <a:pPr algn="ctr"/>
                      <a:r>
                        <a:rPr lang="en-US" sz="1800" dirty="0">
                          <a:effectLst/>
                        </a:rPr>
                        <a:t>Post-deposition annealing of a-Si</a:t>
                      </a:r>
                    </a:p>
                  </a:txBody>
                  <a:tcPr marL="90585" marR="90585" marT="45293" marB="4529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Excimer laser annealing (ELA) of a-Si</a:t>
                      </a:r>
                    </a:p>
                  </a:txBody>
                  <a:tcPr marL="90585" marR="90585" marT="45293" marB="45293" anchor="ctr"/>
                </a:tc>
                <a:extLst>
                  <a:ext uri="{0D108BD9-81ED-4DB2-BD59-A6C34878D82A}">
                    <a16:rowId xmlns:a16="http://schemas.microsoft.com/office/drawing/2014/main" val="694381673"/>
                  </a:ext>
                </a:extLst>
              </a:tr>
              <a:tr h="362342">
                <a:tc>
                  <a:txBody>
                    <a:bodyPr/>
                    <a:lstStyle/>
                    <a:p>
                      <a:pPr algn="ctr"/>
                      <a:r>
                        <a:rPr lang="en-US" sz="1800" dirty="0">
                          <a:effectLst/>
                        </a:rPr>
                        <a:t>Processing Temperature</a:t>
                      </a:r>
                    </a:p>
                  </a:txBody>
                  <a:tcPr marL="90585" marR="90585" marT="45293" marB="45293" anchor="ctr"/>
                </a:tc>
                <a:tc>
                  <a:txBody>
                    <a:bodyPr/>
                    <a:lstStyle/>
                    <a:p>
                      <a:pPr algn="ctr"/>
                      <a:r>
                        <a:rPr lang="en-US" sz="1800">
                          <a:effectLst/>
                        </a:rPr>
                        <a:t>350 °C</a:t>
                      </a:r>
                    </a:p>
                  </a:txBody>
                  <a:tcPr marL="90585" marR="90585" marT="45293" marB="45293" anchor="ctr"/>
                </a:tc>
                <a:tc>
                  <a:txBody>
                    <a:bodyPr/>
                    <a:lstStyle/>
                    <a:p>
                      <a:pPr algn="ctr"/>
                      <a:r>
                        <a:rPr lang="en-US" sz="1800" dirty="0">
                          <a:effectLst/>
                        </a:rPr>
                        <a:t>600 °C</a:t>
                      </a:r>
                    </a:p>
                  </a:txBody>
                  <a:tcPr marL="90585" marR="90585" marT="45293" marB="45293" anchor="ctr"/>
                </a:tc>
                <a:tc>
                  <a:txBody>
                    <a:bodyPr/>
                    <a:lstStyle/>
                    <a:p>
                      <a:pPr algn="ctr"/>
                      <a:r>
                        <a:rPr lang="en-US" sz="1800" dirty="0">
                          <a:effectLst/>
                        </a:rPr>
                        <a:t>&gt; 1500 °C</a:t>
                      </a:r>
                    </a:p>
                  </a:txBody>
                  <a:tcPr marL="90585" marR="90585" marT="45293" marB="45293" anchor="ctr"/>
                </a:tc>
                <a:extLst>
                  <a:ext uri="{0D108BD9-81ED-4DB2-BD59-A6C34878D82A}">
                    <a16:rowId xmlns:a16="http://schemas.microsoft.com/office/drawing/2014/main" val="340676433"/>
                  </a:ext>
                </a:extLst>
              </a:tr>
              <a:tr h="362342">
                <a:tc>
                  <a:txBody>
                    <a:bodyPr/>
                    <a:lstStyle/>
                    <a:p>
                      <a:pPr algn="ctr"/>
                      <a:r>
                        <a:rPr lang="en-US" sz="1800" dirty="0">
                          <a:effectLst/>
                        </a:rPr>
                        <a:t>Resolution</a:t>
                      </a:r>
                    </a:p>
                  </a:txBody>
                  <a:tcPr marL="90585" marR="90585" marT="45293" marB="45293" anchor="ctr"/>
                </a:tc>
                <a:tc>
                  <a:txBody>
                    <a:bodyPr/>
                    <a:lstStyle/>
                    <a:p>
                      <a:pPr algn="ctr"/>
                      <a:r>
                        <a:rPr lang="en-US" sz="1800">
                          <a:effectLst/>
                        </a:rPr>
                        <a:t>Low</a:t>
                      </a:r>
                    </a:p>
                  </a:txBody>
                  <a:tcPr marL="90585" marR="90585" marT="45293" marB="45293" anchor="ctr"/>
                </a:tc>
                <a:tc gridSpan="2">
                  <a:txBody>
                    <a:bodyPr/>
                    <a:lstStyle/>
                    <a:p>
                      <a:pPr algn="ctr"/>
                      <a:r>
                        <a:rPr lang="en-US" sz="1800" dirty="0">
                          <a:effectLst/>
                        </a:rPr>
                        <a:t>&gt; 500 </a:t>
                      </a:r>
                      <a:r>
                        <a:rPr lang="en-US" sz="1800" dirty="0" err="1">
                          <a:effectLst/>
                        </a:rPr>
                        <a:t>ppi</a:t>
                      </a:r>
                      <a:endParaRPr lang="en-US" sz="1800" dirty="0">
                        <a:effectLst/>
                      </a:endParaRPr>
                    </a:p>
                  </a:txBody>
                  <a:tcPr marL="90585" marR="90585" marT="45293" marB="45293" anchor="ctr"/>
                </a:tc>
                <a:tc hMerge="1">
                  <a:txBody>
                    <a:bodyPr/>
                    <a:lstStyle/>
                    <a:p>
                      <a:endParaRPr lang="en-US"/>
                    </a:p>
                  </a:txBody>
                  <a:tcPr/>
                </a:tc>
                <a:extLst>
                  <a:ext uri="{0D108BD9-81ED-4DB2-BD59-A6C34878D82A}">
                    <a16:rowId xmlns:a16="http://schemas.microsoft.com/office/drawing/2014/main" val="558003306"/>
                  </a:ext>
                </a:extLst>
              </a:tr>
              <a:tr h="362342">
                <a:tc>
                  <a:txBody>
                    <a:bodyPr/>
                    <a:lstStyle/>
                    <a:p>
                      <a:pPr algn="ctr"/>
                      <a:r>
                        <a:rPr lang="en-US" sz="1800" dirty="0">
                          <a:effectLst/>
                        </a:rPr>
                        <a:t>Cost</a:t>
                      </a:r>
                    </a:p>
                  </a:txBody>
                  <a:tcPr marL="90585" marR="90585" marT="45293" marB="45293" anchor="ctr"/>
                </a:tc>
                <a:tc>
                  <a:txBody>
                    <a:bodyPr/>
                    <a:lstStyle/>
                    <a:p>
                      <a:pPr algn="ctr"/>
                      <a:r>
                        <a:rPr lang="en-US" sz="1800" dirty="0">
                          <a:effectLst/>
                        </a:rPr>
                        <a:t>Low</a:t>
                      </a:r>
                    </a:p>
                  </a:txBody>
                  <a:tcPr marL="90585" marR="90585" marT="45293" marB="45293" anchor="ctr"/>
                </a:tc>
                <a:tc gridSpan="2">
                  <a:txBody>
                    <a:bodyPr/>
                    <a:lstStyle/>
                    <a:p>
                      <a:pPr algn="ctr"/>
                      <a:r>
                        <a:rPr lang="en-US" sz="1800" dirty="0">
                          <a:effectLst/>
                        </a:rPr>
                        <a:t>Relatively high</a:t>
                      </a:r>
                    </a:p>
                  </a:txBody>
                  <a:tcPr marL="90585" marR="90585" marT="45293" marB="45293" anchor="ctr"/>
                </a:tc>
                <a:tc hMerge="1">
                  <a:txBody>
                    <a:bodyPr/>
                    <a:lstStyle/>
                    <a:p>
                      <a:endParaRPr lang="en-US"/>
                    </a:p>
                  </a:txBody>
                  <a:tcPr/>
                </a:tc>
                <a:extLst>
                  <a:ext uri="{0D108BD9-81ED-4DB2-BD59-A6C34878D82A}">
                    <a16:rowId xmlns:a16="http://schemas.microsoft.com/office/drawing/2014/main" val="4183650551"/>
                  </a:ext>
                </a:extLst>
              </a:tr>
            </a:tbl>
          </a:graphicData>
        </a:graphic>
      </p:graphicFrame>
      <p:sp>
        <p:nvSpPr>
          <p:cNvPr id="21" name="Rounded Rectangle 74">
            <a:extLst>
              <a:ext uri="{FF2B5EF4-FFF2-40B4-BE49-F238E27FC236}">
                <a16:creationId xmlns:a16="http://schemas.microsoft.com/office/drawing/2014/main" id="{3D38BC4D-2825-48EB-A55E-171025E19507}"/>
              </a:ext>
            </a:extLst>
          </p:cNvPr>
          <p:cNvSpPr/>
          <p:nvPr/>
        </p:nvSpPr>
        <p:spPr bwMode="auto">
          <a:xfrm>
            <a:off x="924339" y="5105399"/>
            <a:ext cx="7239000" cy="998551"/>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solidFill>
                  <a:schemeClr val="tx1"/>
                </a:solidFill>
                <a:latin typeface="Arial" charset="0"/>
              </a:rPr>
              <a:t>Low-temperature poly-silicon (LTPS) exhibits improved electronic properties compared to </a:t>
            </a:r>
            <a:r>
              <a:rPr lang="en-US" dirty="0" err="1">
                <a:solidFill>
                  <a:schemeClr val="tx1"/>
                </a:solidFill>
                <a:latin typeface="Arial" charset="0"/>
              </a:rPr>
              <a:t>a-Si:H</a:t>
            </a: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635192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1E521E5-C9DD-4665-AA1F-2E25752E2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45" y="1672216"/>
            <a:ext cx="7848600" cy="4419022"/>
          </a:xfrm>
          <a:prstGeom prst="rect">
            <a:avLst/>
          </a:prstGeom>
        </p:spPr>
      </p:pic>
      <p:sp>
        <p:nvSpPr>
          <p:cNvPr id="2" name="Title 1"/>
          <p:cNvSpPr>
            <a:spLocks noGrp="1"/>
          </p:cNvSpPr>
          <p:nvPr>
            <p:ph type="title"/>
          </p:nvPr>
        </p:nvSpPr>
        <p:spPr>
          <a:xfrm>
            <a:off x="457200" y="473102"/>
            <a:ext cx="8077200" cy="990600"/>
          </a:xfrm>
        </p:spPr>
        <p:txBody>
          <a:bodyPr/>
          <a:lstStyle/>
          <a:p>
            <a:r>
              <a:rPr lang="en-US" sz="2800" dirty="0"/>
              <a:t>Flexible AMOLED display</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15</a:t>
            </a:fld>
            <a:endParaRPr lang="en-US"/>
          </a:p>
        </p:txBody>
      </p:sp>
      <p:sp>
        <p:nvSpPr>
          <p:cNvPr id="18" name="TextBox 17">
            <a:extLst>
              <a:ext uri="{FF2B5EF4-FFF2-40B4-BE49-F238E27FC236}">
                <a16:creationId xmlns:a16="http://schemas.microsoft.com/office/drawing/2014/main" id="{76991309-EDD6-4E49-91A0-5251EDF9C569}"/>
              </a:ext>
            </a:extLst>
          </p:cNvPr>
          <p:cNvSpPr txBox="1"/>
          <p:nvPr/>
        </p:nvSpPr>
        <p:spPr>
          <a:xfrm>
            <a:off x="5766021" y="5426102"/>
            <a:ext cx="2684228" cy="369332"/>
          </a:xfrm>
          <a:prstGeom prst="rect">
            <a:avLst/>
          </a:prstGeom>
          <a:noFill/>
        </p:spPr>
        <p:txBody>
          <a:bodyPr wrap="square" rtlCol="0">
            <a:spAutoFit/>
          </a:bodyPr>
          <a:lstStyle/>
          <a:p>
            <a:pPr algn="ctr">
              <a:spcBef>
                <a:spcPts val="600"/>
              </a:spcBef>
              <a:spcAft>
                <a:spcPts val="600"/>
              </a:spcAft>
            </a:pPr>
            <a:r>
              <a:rPr lang="en-US" dirty="0"/>
              <a:t>Samsung Galaxy X (</a:t>
            </a:r>
            <a:r>
              <a:rPr lang="en-US" b="1" dirty="0">
                <a:solidFill>
                  <a:srgbClr val="FF0000"/>
                </a:solidFill>
              </a:rPr>
              <a:t>?</a:t>
            </a:r>
            <a:r>
              <a:rPr lang="en-US" dirty="0"/>
              <a:t>)</a:t>
            </a:r>
          </a:p>
        </p:txBody>
      </p:sp>
      <p:sp>
        <p:nvSpPr>
          <p:cNvPr id="4" name="Rectangle 3">
            <a:extLst>
              <a:ext uri="{FF2B5EF4-FFF2-40B4-BE49-F238E27FC236}">
                <a16:creationId xmlns:a16="http://schemas.microsoft.com/office/drawing/2014/main" id="{32F785E9-A3CB-4C8A-944A-892458F1B11B}"/>
              </a:ext>
            </a:extLst>
          </p:cNvPr>
          <p:cNvSpPr/>
          <p:nvPr/>
        </p:nvSpPr>
        <p:spPr bwMode="auto">
          <a:xfrm>
            <a:off x="4191000" y="2659049"/>
            <a:ext cx="4191000" cy="3810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5155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102"/>
            <a:ext cx="8077200" cy="990600"/>
          </a:xfrm>
        </p:spPr>
        <p:txBody>
          <a:bodyPr/>
          <a:lstStyle/>
          <a:p>
            <a:r>
              <a:rPr lang="en-US" sz="2800" dirty="0"/>
              <a:t>Flexible AMOLED display</a:t>
            </a:r>
          </a:p>
        </p:txBody>
      </p:sp>
      <p:sp>
        <p:nvSpPr>
          <p:cNvPr id="3" name="Slide Number Placeholder 2"/>
          <p:cNvSpPr>
            <a:spLocks noGrp="1"/>
          </p:cNvSpPr>
          <p:nvPr>
            <p:ph type="sldNum" sz="quarter" idx="11"/>
          </p:nvPr>
        </p:nvSpPr>
        <p:spPr>
          <a:xfrm>
            <a:off x="6553200" y="6248400"/>
            <a:ext cx="2133600" cy="457200"/>
          </a:xfrm>
        </p:spPr>
        <p:txBody>
          <a:bodyPr/>
          <a:lstStyle/>
          <a:p>
            <a:fld id="{B6F15528-21DE-4FAA-801E-634DDDAF4B2B}" type="slidenum">
              <a:rPr lang="en-US" smtClean="0"/>
              <a:pPr/>
              <a:t>16</a:t>
            </a:fld>
            <a:endParaRPr lang="en-US"/>
          </a:p>
        </p:txBody>
      </p:sp>
      <p:pic>
        <p:nvPicPr>
          <p:cNvPr id="6" name="source">
            <a:hlinkClick r:id="" action="ppaction://media"/>
            <a:extLst>
              <a:ext uri="{FF2B5EF4-FFF2-40B4-BE49-F238E27FC236}">
                <a16:creationId xmlns:a16="http://schemas.microsoft.com/office/drawing/2014/main" id="{443FED29-98A8-40FE-B772-B8BC3506F4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6645" y="1676400"/>
            <a:ext cx="7848600" cy="4414838"/>
          </a:xfrm>
          <a:prstGeom prst="rect">
            <a:avLst/>
          </a:prstGeom>
        </p:spPr>
      </p:pic>
      <p:sp>
        <p:nvSpPr>
          <p:cNvPr id="8" name="TextBox 7">
            <a:extLst>
              <a:ext uri="{FF2B5EF4-FFF2-40B4-BE49-F238E27FC236}">
                <a16:creationId xmlns:a16="http://schemas.microsoft.com/office/drawing/2014/main" id="{AA87C9C0-DDBF-4A5C-831C-85148F2FF951}"/>
              </a:ext>
            </a:extLst>
          </p:cNvPr>
          <p:cNvSpPr txBox="1"/>
          <p:nvPr/>
        </p:nvSpPr>
        <p:spPr>
          <a:xfrm>
            <a:off x="5766021" y="5426102"/>
            <a:ext cx="2684228" cy="369332"/>
          </a:xfrm>
          <a:prstGeom prst="rect">
            <a:avLst/>
          </a:prstGeom>
          <a:noFill/>
        </p:spPr>
        <p:txBody>
          <a:bodyPr wrap="square" rtlCol="0">
            <a:spAutoFit/>
          </a:bodyPr>
          <a:lstStyle/>
          <a:p>
            <a:pPr algn="ctr">
              <a:spcBef>
                <a:spcPts val="600"/>
              </a:spcBef>
              <a:spcAft>
                <a:spcPts val="600"/>
              </a:spcAft>
            </a:pPr>
            <a:r>
              <a:rPr lang="en-US" dirty="0"/>
              <a:t>Samsung Galaxy X (</a:t>
            </a:r>
            <a:r>
              <a:rPr lang="en-US" b="1" dirty="0">
                <a:solidFill>
                  <a:srgbClr val="FF0000"/>
                </a:solidFill>
              </a:rPr>
              <a:t>?</a:t>
            </a:r>
            <a:r>
              <a:rPr lang="en-US" dirty="0"/>
              <a:t>)</a:t>
            </a:r>
          </a:p>
        </p:txBody>
      </p:sp>
    </p:spTree>
    <p:extLst>
      <p:ext uri="{BB962C8B-B14F-4D97-AF65-F5344CB8AC3E}">
        <p14:creationId xmlns:p14="http://schemas.microsoft.com/office/powerpoint/2010/main" val="2732466289"/>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102"/>
            <a:ext cx="8077200" cy="990600"/>
          </a:xfrm>
        </p:spPr>
        <p:txBody>
          <a:bodyPr/>
          <a:lstStyle/>
          <a:p>
            <a:r>
              <a:rPr lang="en-US" sz="2800" dirty="0"/>
              <a:t>LTPS-TFT process for flexible display</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17</a:t>
            </a:fld>
            <a:endParaRPr lang="en-US"/>
          </a:p>
        </p:txBody>
      </p:sp>
      <p:pic>
        <p:nvPicPr>
          <p:cNvPr id="7" name="Picture 6" descr="A screenshot of a cell phone&#10;&#10;Description generated with very high confidence">
            <a:extLst>
              <a:ext uri="{FF2B5EF4-FFF2-40B4-BE49-F238E27FC236}">
                <a16:creationId xmlns:a16="http://schemas.microsoft.com/office/drawing/2014/main" id="{4EA77E3D-B53E-468D-B890-AE3633A4D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98" y="1592254"/>
            <a:ext cx="3051133" cy="4672048"/>
          </a:xfrm>
          <a:prstGeom prst="rect">
            <a:avLst/>
          </a:prstGeom>
        </p:spPr>
      </p:pic>
      <p:grpSp>
        <p:nvGrpSpPr>
          <p:cNvPr id="20" name="Group 19">
            <a:extLst>
              <a:ext uri="{FF2B5EF4-FFF2-40B4-BE49-F238E27FC236}">
                <a16:creationId xmlns:a16="http://schemas.microsoft.com/office/drawing/2014/main" id="{F89CCE35-ABC6-458D-8AB1-0A43C62BEC48}"/>
              </a:ext>
            </a:extLst>
          </p:cNvPr>
          <p:cNvGrpSpPr/>
          <p:nvPr/>
        </p:nvGrpSpPr>
        <p:grpSpPr>
          <a:xfrm>
            <a:off x="3869556" y="1500147"/>
            <a:ext cx="4661531" cy="4773902"/>
            <a:chOff x="3869556" y="1500147"/>
            <a:chExt cx="4661531" cy="4773902"/>
          </a:xfrm>
        </p:grpSpPr>
        <p:pic>
          <p:nvPicPr>
            <p:cNvPr id="9" name="Picture 8">
              <a:extLst>
                <a:ext uri="{FF2B5EF4-FFF2-40B4-BE49-F238E27FC236}">
                  <a16:creationId xmlns:a16="http://schemas.microsoft.com/office/drawing/2014/main" id="{D14AD3FA-40E8-45E4-BC8A-DB183B6E5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789" y="2019762"/>
              <a:ext cx="4659298" cy="1836746"/>
            </a:xfrm>
            <a:prstGeom prst="rect">
              <a:avLst/>
            </a:prstGeom>
          </p:spPr>
        </p:pic>
        <p:sp>
          <p:nvSpPr>
            <p:cNvPr id="10" name="TextBox 9">
              <a:extLst>
                <a:ext uri="{FF2B5EF4-FFF2-40B4-BE49-F238E27FC236}">
                  <a16:creationId xmlns:a16="http://schemas.microsoft.com/office/drawing/2014/main" id="{AED04FF7-FF35-4E81-9505-DC8246506083}"/>
                </a:ext>
              </a:extLst>
            </p:cNvPr>
            <p:cNvSpPr txBox="1"/>
            <p:nvPr/>
          </p:nvSpPr>
          <p:spPr>
            <a:xfrm>
              <a:off x="4550199" y="1500147"/>
              <a:ext cx="1021433" cy="369332"/>
            </a:xfrm>
            <a:prstGeom prst="rect">
              <a:avLst/>
            </a:prstGeom>
            <a:noFill/>
          </p:spPr>
          <p:txBody>
            <a:bodyPr wrap="none" rtlCol="0">
              <a:spAutoFit/>
            </a:bodyPr>
            <a:lstStyle/>
            <a:p>
              <a:r>
                <a:rPr lang="en-US" dirty="0"/>
                <a:t>2200 °C</a:t>
              </a:r>
            </a:p>
          </p:txBody>
        </p:sp>
        <p:cxnSp>
          <p:nvCxnSpPr>
            <p:cNvPr id="12" name="Straight Arrow Connector 11">
              <a:extLst>
                <a:ext uri="{FF2B5EF4-FFF2-40B4-BE49-F238E27FC236}">
                  <a16:creationId xmlns:a16="http://schemas.microsoft.com/office/drawing/2014/main" id="{94587D3A-0642-4B62-952F-A344EF18B78E}"/>
                </a:ext>
              </a:extLst>
            </p:cNvPr>
            <p:cNvCxnSpPr>
              <a:stCxn id="10" idx="2"/>
            </p:cNvCxnSpPr>
            <p:nvPr/>
          </p:nvCxnSpPr>
          <p:spPr bwMode="auto">
            <a:xfrm flipH="1">
              <a:off x="5060915" y="1869479"/>
              <a:ext cx="1" cy="37888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3" name="TextBox 12">
              <a:extLst>
                <a:ext uri="{FF2B5EF4-FFF2-40B4-BE49-F238E27FC236}">
                  <a16:creationId xmlns:a16="http://schemas.microsoft.com/office/drawing/2014/main" id="{4EF1D22A-5CFC-4588-A1AC-EB2663BF0703}"/>
                </a:ext>
              </a:extLst>
            </p:cNvPr>
            <p:cNvSpPr txBox="1"/>
            <p:nvPr/>
          </p:nvSpPr>
          <p:spPr>
            <a:xfrm>
              <a:off x="7370550" y="1516049"/>
              <a:ext cx="764953" cy="369332"/>
            </a:xfrm>
            <a:prstGeom prst="rect">
              <a:avLst/>
            </a:prstGeom>
            <a:noFill/>
          </p:spPr>
          <p:txBody>
            <a:bodyPr wrap="none" rtlCol="0">
              <a:spAutoFit/>
            </a:bodyPr>
            <a:lstStyle/>
            <a:p>
              <a:pPr algn="ctr"/>
              <a:r>
                <a:rPr lang="en-US" dirty="0"/>
                <a:t>70 °C</a:t>
              </a:r>
            </a:p>
          </p:txBody>
        </p:sp>
        <p:cxnSp>
          <p:nvCxnSpPr>
            <p:cNvPr id="14" name="Straight Arrow Connector 13">
              <a:extLst>
                <a:ext uri="{FF2B5EF4-FFF2-40B4-BE49-F238E27FC236}">
                  <a16:creationId xmlns:a16="http://schemas.microsoft.com/office/drawing/2014/main" id="{7EBC1F98-C58D-476D-9F65-615AD0C9D385}"/>
                </a:ext>
              </a:extLst>
            </p:cNvPr>
            <p:cNvCxnSpPr>
              <a:cxnSpLocks/>
              <a:stCxn id="13" idx="2"/>
            </p:cNvCxnSpPr>
            <p:nvPr/>
          </p:nvCxnSpPr>
          <p:spPr bwMode="auto">
            <a:xfrm>
              <a:off x="7753027" y="1885381"/>
              <a:ext cx="0" cy="60748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Rectangle 17">
              <a:extLst>
                <a:ext uri="{FF2B5EF4-FFF2-40B4-BE49-F238E27FC236}">
                  <a16:creationId xmlns:a16="http://schemas.microsoft.com/office/drawing/2014/main" id="{3C98BC5E-3178-487C-BCF6-43B685C54B2C}"/>
                </a:ext>
              </a:extLst>
            </p:cNvPr>
            <p:cNvSpPr/>
            <p:nvPr/>
          </p:nvSpPr>
          <p:spPr>
            <a:xfrm>
              <a:off x="3869556" y="5440487"/>
              <a:ext cx="4659299" cy="833562"/>
            </a:xfrm>
            <a:prstGeom prst="rect">
              <a:avLst/>
            </a:prstGeom>
          </p:spPr>
          <p:txBody>
            <a:bodyPr wrap="square">
              <a:spAutoFit/>
            </a:bodyPr>
            <a:lstStyle/>
            <a:p>
              <a:pPr algn="just">
                <a:spcAft>
                  <a:spcPts val="500"/>
                </a:spcAft>
              </a:pPr>
              <a:r>
                <a:rPr lang="en-US" sz="1100" dirty="0">
                  <a:solidFill>
                    <a:srgbClr val="222222"/>
                  </a:solidFill>
                  <a:latin typeface="Arial" panose="020B0604020202020204" pitchFamily="34" charset="0"/>
                </a:rPr>
                <a:t>M. Kim </a:t>
              </a:r>
              <a:r>
                <a:rPr lang="en-US" sz="1100" i="1" dirty="0">
                  <a:solidFill>
                    <a:srgbClr val="222222"/>
                  </a:solidFill>
                  <a:latin typeface="Arial" panose="020B0604020202020204" pitchFamily="34" charset="0"/>
                </a:rPr>
                <a:t>et al.</a:t>
              </a:r>
              <a:r>
                <a:rPr lang="en-US" sz="1100" dirty="0">
                  <a:solidFill>
                    <a:srgbClr val="222222"/>
                  </a:solidFill>
                  <a:latin typeface="Arial" panose="020B0604020202020204" pitchFamily="34" charset="0"/>
                </a:rPr>
                <a:t>, "16.2: World‐Best Performance LTPS TFTs with Robust Bending Properties on AMOLED Displays." </a:t>
              </a:r>
              <a:r>
                <a:rPr lang="en-US" sz="1100" i="1" dirty="0">
                  <a:solidFill>
                    <a:srgbClr val="222222"/>
                  </a:solidFill>
                  <a:latin typeface="Arial" panose="020B0604020202020204" pitchFamily="34" charset="0"/>
                </a:rPr>
                <a:t>SID </a:t>
              </a:r>
              <a:r>
                <a:rPr lang="en-US" sz="1100" b="1" dirty="0">
                  <a:solidFill>
                    <a:srgbClr val="222222"/>
                  </a:solidFill>
                  <a:latin typeface="Arial" panose="020B0604020202020204" pitchFamily="34" charset="0"/>
                </a:rPr>
                <a:t>42</a:t>
              </a:r>
              <a:r>
                <a:rPr lang="en-US" sz="1100" dirty="0">
                  <a:solidFill>
                    <a:srgbClr val="222222"/>
                  </a:solidFill>
                  <a:latin typeface="Arial" panose="020B0604020202020204" pitchFamily="34" charset="0"/>
                </a:rPr>
                <a:t>, 194-197 (2011).</a:t>
              </a:r>
            </a:p>
            <a:p>
              <a:pPr algn="just">
                <a:spcAft>
                  <a:spcPts val="500"/>
                </a:spcAft>
              </a:pPr>
              <a:r>
                <a:rPr lang="en-US" sz="1100" dirty="0">
                  <a:solidFill>
                    <a:srgbClr val="222222"/>
                  </a:solidFill>
                  <a:latin typeface="Arial" panose="020B0604020202020204" pitchFamily="34" charset="0"/>
                </a:rPr>
                <a:t>Y. </a:t>
              </a:r>
              <a:r>
                <a:rPr lang="en-US" sz="1100" dirty="0" err="1">
                  <a:solidFill>
                    <a:srgbClr val="222222"/>
                  </a:solidFill>
                  <a:latin typeface="Arial" panose="020B0604020202020204" pitchFamily="34" charset="0"/>
                </a:rPr>
                <a:t>Jimbo</a:t>
              </a:r>
              <a:r>
                <a:rPr lang="en-US" sz="1100" dirty="0">
                  <a:solidFill>
                    <a:srgbClr val="222222"/>
                  </a:solidFill>
                  <a:latin typeface="Arial" panose="020B0604020202020204" pitchFamily="34" charset="0"/>
                </a:rPr>
                <a:t> </a:t>
              </a:r>
              <a:r>
                <a:rPr lang="en-US" sz="1100" i="1" dirty="0">
                  <a:solidFill>
                    <a:srgbClr val="222222"/>
                  </a:solidFill>
                  <a:latin typeface="Arial" panose="020B0604020202020204" pitchFamily="34" charset="0"/>
                </a:rPr>
                <a:t>et al.</a:t>
              </a:r>
              <a:r>
                <a:rPr lang="en-US" sz="1100" dirty="0">
                  <a:solidFill>
                    <a:srgbClr val="222222"/>
                  </a:solidFill>
                  <a:latin typeface="Arial" panose="020B0604020202020204" pitchFamily="34" charset="0"/>
                </a:rPr>
                <a:t>, "25.1: Tri‐Fold Flexible AMOLED with High Barrier Passivation Layers," </a:t>
              </a:r>
              <a:r>
                <a:rPr lang="en-US" sz="1100" i="1" dirty="0">
                  <a:solidFill>
                    <a:srgbClr val="222222"/>
                  </a:solidFill>
                  <a:latin typeface="Arial" panose="020B0604020202020204" pitchFamily="34" charset="0"/>
                </a:rPr>
                <a:t>SID </a:t>
              </a:r>
              <a:r>
                <a:rPr lang="en-US" sz="1100" dirty="0">
                  <a:solidFill>
                    <a:srgbClr val="222222"/>
                  </a:solidFill>
                  <a:latin typeface="Arial" panose="020B0604020202020204" pitchFamily="34" charset="0"/>
                </a:rPr>
                <a:t>45. 322-325 (2014).</a:t>
              </a:r>
              <a:endParaRPr lang="en-US" sz="1100" dirty="0"/>
            </a:p>
          </p:txBody>
        </p:sp>
        <p:sp>
          <p:nvSpPr>
            <p:cNvPr id="19" name="Rounded Rectangle 74">
              <a:extLst>
                <a:ext uri="{FF2B5EF4-FFF2-40B4-BE49-F238E27FC236}">
                  <a16:creationId xmlns:a16="http://schemas.microsoft.com/office/drawing/2014/main" id="{FE906DFF-2960-4440-B9D9-ABB2BC436405}"/>
                </a:ext>
              </a:extLst>
            </p:cNvPr>
            <p:cNvSpPr/>
            <p:nvPr/>
          </p:nvSpPr>
          <p:spPr bwMode="auto">
            <a:xfrm>
              <a:off x="3885704" y="4198951"/>
              <a:ext cx="4645383" cy="998551"/>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solidFill>
                    <a:schemeClr val="tx1"/>
                  </a:solidFill>
                  <a:latin typeface="Arial" charset="0"/>
                </a:rPr>
                <a:t>Highly localized heating during ELA prevents damage to plastic substrates</a:t>
              </a:r>
              <a:endParaRPr kumimoji="0" lang="en-US" sz="18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10581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solar cell structure</a:t>
            </a:r>
          </a:p>
        </p:txBody>
      </p:sp>
      <p:pic>
        <p:nvPicPr>
          <p:cNvPr id="1027" name="Picture 3" descr="C:\Users\hjj\Desktop\solar-power-diagram.jpg"/>
          <p:cNvPicPr>
            <a:picLocks noChangeAspect="1" noChangeArrowheads="1"/>
          </p:cNvPicPr>
          <p:nvPr/>
        </p:nvPicPr>
        <p:blipFill>
          <a:blip r:embed="rId3"/>
          <a:srcRect/>
          <a:stretch>
            <a:fillRect/>
          </a:stretch>
        </p:blipFill>
        <p:spPr bwMode="auto">
          <a:xfrm>
            <a:off x="228600" y="1524000"/>
            <a:ext cx="4419600" cy="3447288"/>
          </a:xfrm>
          <a:prstGeom prst="rect">
            <a:avLst/>
          </a:prstGeom>
          <a:noFill/>
        </p:spPr>
      </p:pic>
      <p:cxnSp>
        <p:nvCxnSpPr>
          <p:cNvPr id="8" name="Straight Arrow Connector 7"/>
          <p:cNvCxnSpPr/>
          <p:nvPr/>
        </p:nvCxnSpPr>
        <p:spPr bwMode="auto">
          <a:xfrm>
            <a:off x="4673012" y="3128320"/>
            <a:ext cx="3810000" cy="412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6" name="Straight Arrow Connector 5"/>
          <p:cNvCxnSpPr/>
          <p:nvPr/>
        </p:nvCxnSpPr>
        <p:spPr bwMode="auto">
          <a:xfrm flipV="1">
            <a:off x="6349412" y="1528120"/>
            <a:ext cx="0" cy="327248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1" name="TextBox 10"/>
          <p:cNvSpPr txBox="1"/>
          <p:nvPr/>
        </p:nvSpPr>
        <p:spPr>
          <a:xfrm>
            <a:off x="6396882" y="1468160"/>
            <a:ext cx="255198" cy="400110"/>
          </a:xfrm>
          <a:prstGeom prst="rect">
            <a:avLst/>
          </a:prstGeom>
          <a:noFill/>
        </p:spPr>
        <p:txBody>
          <a:bodyPr wrap="none" rtlCol="0">
            <a:spAutoFit/>
          </a:bodyPr>
          <a:lstStyle/>
          <a:p>
            <a:r>
              <a:rPr lang="en-US" sz="2000" i="1" dirty="0"/>
              <a:t>I</a:t>
            </a:r>
          </a:p>
        </p:txBody>
      </p:sp>
      <p:sp>
        <p:nvSpPr>
          <p:cNvPr id="12" name="TextBox 11"/>
          <p:cNvSpPr txBox="1"/>
          <p:nvPr/>
        </p:nvSpPr>
        <p:spPr>
          <a:xfrm>
            <a:off x="8254412" y="3193650"/>
            <a:ext cx="356188" cy="400110"/>
          </a:xfrm>
          <a:prstGeom prst="rect">
            <a:avLst/>
          </a:prstGeom>
          <a:noFill/>
        </p:spPr>
        <p:txBody>
          <a:bodyPr wrap="none" rtlCol="0">
            <a:spAutoFit/>
          </a:bodyPr>
          <a:lstStyle/>
          <a:p>
            <a:r>
              <a:rPr lang="en-US" sz="2000" i="1" dirty="0"/>
              <a:t>V</a:t>
            </a:r>
          </a:p>
        </p:txBody>
      </p:sp>
      <p:pic>
        <p:nvPicPr>
          <p:cNvPr id="1028" name="Picture 4" descr="C:\Users\hjj\Desktop\Graph1.PNG"/>
          <p:cNvPicPr>
            <a:picLocks noChangeAspect="1" noChangeArrowheads="1"/>
          </p:cNvPicPr>
          <p:nvPr/>
        </p:nvPicPr>
        <p:blipFill>
          <a:blip r:embed="rId4">
            <a:clrChange>
              <a:clrFrom>
                <a:srgbClr val="FFFFFF"/>
              </a:clrFrom>
              <a:clrTo>
                <a:srgbClr val="FFFFFF">
                  <a:alpha val="0"/>
                </a:srgbClr>
              </a:clrTo>
            </a:clrChange>
          </a:blip>
          <a:srcRect l="16040" t="11321" r="12508" b="15094"/>
          <a:stretch>
            <a:fillRect/>
          </a:stretch>
        </p:blipFill>
        <p:spPr bwMode="auto">
          <a:xfrm>
            <a:off x="4565582" y="1620560"/>
            <a:ext cx="3657600" cy="2911151"/>
          </a:xfrm>
          <a:prstGeom prst="rect">
            <a:avLst/>
          </a:prstGeom>
          <a:noFill/>
        </p:spPr>
      </p:pic>
      <p:graphicFrame>
        <p:nvGraphicFramePr>
          <p:cNvPr id="1026" name="Object 2"/>
          <p:cNvGraphicFramePr>
            <a:graphicFrameLocks noChangeAspect="1"/>
          </p:cNvGraphicFramePr>
          <p:nvPr/>
        </p:nvGraphicFramePr>
        <p:xfrm>
          <a:off x="812800" y="5181600"/>
          <a:ext cx="3405188" cy="928688"/>
        </p:xfrm>
        <a:graphic>
          <a:graphicData uri="http://schemas.openxmlformats.org/presentationml/2006/ole">
            <mc:AlternateContent xmlns:mc="http://schemas.openxmlformats.org/markup-compatibility/2006">
              <mc:Choice xmlns:v="urn:schemas-microsoft-com:vml" Requires="v">
                <p:oleObj spid="_x0000_s1026" name="Equation" r:id="rId5" imgW="1739880" imgH="507960" progId="Equation.DSMT4">
                  <p:embed/>
                </p:oleObj>
              </mc:Choice>
              <mc:Fallback>
                <p:oleObj name="Equation" r:id="rId5" imgW="1739880" imgH="507960" progId="Equation.DSMT4">
                  <p:embed/>
                  <p:pic>
                    <p:nvPicPr>
                      <p:cNvPr id="10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800" y="5181600"/>
                        <a:ext cx="34051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4748186" y="5272790"/>
            <a:ext cx="3337773" cy="746358"/>
          </a:xfrm>
          <a:prstGeom prst="rect">
            <a:avLst/>
          </a:prstGeom>
          <a:noFill/>
        </p:spPr>
        <p:txBody>
          <a:bodyPr wrap="none" rtlCol="0">
            <a:spAutoFit/>
          </a:bodyPr>
          <a:lstStyle/>
          <a:p>
            <a:pPr>
              <a:spcBef>
                <a:spcPts val="300"/>
              </a:spcBef>
            </a:pPr>
            <a:r>
              <a:rPr lang="en-US" sz="2000" i="1" dirty="0"/>
              <a:t>I</a:t>
            </a:r>
            <a:r>
              <a:rPr lang="en-US" sz="2000" i="1" baseline="-25000" dirty="0"/>
              <a:t>SC</a:t>
            </a:r>
            <a:r>
              <a:rPr lang="en-US" sz="2000" dirty="0"/>
              <a:t> : short circuit current</a:t>
            </a:r>
          </a:p>
          <a:p>
            <a:pPr>
              <a:spcBef>
                <a:spcPts val="300"/>
              </a:spcBef>
            </a:pPr>
            <a:r>
              <a:rPr lang="en-US" sz="2000" i="1" dirty="0"/>
              <a:t>I</a:t>
            </a:r>
            <a:r>
              <a:rPr lang="en-US" sz="2000" i="1" baseline="-25000" dirty="0"/>
              <a:t>s</a:t>
            </a:r>
            <a:r>
              <a:rPr lang="en-US" sz="2000" dirty="0"/>
              <a:t> : diode saturation current</a:t>
            </a:r>
          </a:p>
        </p:txBody>
      </p:sp>
      <p:graphicFrame>
        <p:nvGraphicFramePr>
          <p:cNvPr id="17" name="Object 6"/>
          <p:cNvGraphicFramePr>
            <a:graphicFrameLocks noChangeAspect="1"/>
          </p:cNvGraphicFramePr>
          <p:nvPr>
            <p:extLst>
              <p:ext uri="{D42A27DB-BD31-4B8C-83A1-F6EECF244321}">
                <p14:modId xmlns:p14="http://schemas.microsoft.com/office/powerpoint/2010/main" val="2470504260"/>
              </p:ext>
            </p:extLst>
          </p:nvPr>
        </p:nvGraphicFramePr>
        <p:xfrm>
          <a:off x="5907088" y="4338064"/>
          <a:ext cx="447675" cy="417513"/>
        </p:xfrm>
        <a:graphic>
          <a:graphicData uri="http://schemas.openxmlformats.org/presentationml/2006/ole">
            <mc:AlternateContent xmlns:mc="http://schemas.openxmlformats.org/markup-compatibility/2006">
              <mc:Choice xmlns:v="urn:schemas-microsoft-com:vml" Requires="v">
                <p:oleObj spid="_x0000_s1027" name="Equation" r:id="rId7" imgW="228600" imgH="228600" progId="Equation.DSMT4">
                  <p:embed/>
                </p:oleObj>
              </mc:Choice>
              <mc:Fallback>
                <p:oleObj name="Equation" r:id="rId7" imgW="228600" imgH="228600" progId="Equation.DSMT4">
                  <p:embed/>
                  <p:pic>
                    <p:nvPicPr>
                      <p:cNvPr id="17" name="Object 6"/>
                      <p:cNvPicPr>
                        <a:picLocks noChangeAspect="1" noChangeArrowheads="1"/>
                      </p:cNvPicPr>
                      <p:nvPr/>
                    </p:nvPicPr>
                    <p:blipFill>
                      <a:blip r:embed="rId8"/>
                      <a:srcRect/>
                      <a:stretch>
                        <a:fillRect/>
                      </a:stretch>
                    </p:blipFill>
                    <p:spPr bwMode="auto">
                      <a:xfrm>
                        <a:off x="5907088" y="4338064"/>
                        <a:ext cx="447675"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p:nvPr/>
        </p:nvSpPr>
        <p:spPr>
          <a:xfrm>
            <a:off x="6058476" y="3132658"/>
            <a:ext cx="327334" cy="400110"/>
          </a:xfrm>
          <a:prstGeom prst="rect">
            <a:avLst/>
          </a:prstGeom>
          <a:noFill/>
        </p:spPr>
        <p:txBody>
          <a:bodyPr wrap="none" rtlCol="0">
            <a:spAutoFit/>
          </a:bodyPr>
          <a:lstStyle/>
          <a:p>
            <a:r>
              <a:rPr lang="en-US" sz="2000" dirty="0"/>
              <a:t>0</a:t>
            </a:r>
          </a:p>
        </p:txBody>
      </p:sp>
      <p:graphicFrame>
        <p:nvGraphicFramePr>
          <p:cNvPr id="1029" name="Object 5"/>
          <p:cNvGraphicFramePr>
            <a:graphicFrameLocks noChangeAspect="1"/>
          </p:cNvGraphicFramePr>
          <p:nvPr>
            <p:extLst>
              <p:ext uri="{D42A27DB-BD31-4B8C-83A1-F6EECF244321}">
                <p14:modId xmlns:p14="http://schemas.microsoft.com/office/powerpoint/2010/main" val="919622302"/>
              </p:ext>
            </p:extLst>
          </p:nvPr>
        </p:nvGraphicFramePr>
        <p:xfrm>
          <a:off x="7620000" y="3133151"/>
          <a:ext cx="496887" cy="417513"/>
        </p:xfrm>
        <a:graphic>
          <a:graphicData uri="http://schemas.openxmlformats.org/presentationml/2006/ole">
            <mc:AlternateContent xmlns:mc="http://schemas.openxmlformats.org/markup-compatibility/2006">
              <mc:Choice xmlns:v="urn:schemas-microsoft-com:vml" Requires="v">
                <p:oleObj spid="_x0000_s1028" name="Equation" r:id="rId9" imgW="253800" imgH="228600" progId="Equation.DSMT4">
                  <p:embed/>
                </p:oleObj>
              </mc:Choice>
              <mc:Fallback>
                <p:oleObj name="Equation" r:id="rId9" imgW="253800" imgH="228600" progId="Equation.DSMT4">
                  <p:embed/>
                  <p:pic>
                    <p:nvPicPr>
                      <p:cNvPr id="1029" name="Object 5"/>
                      <p:cNvPicPr>
                        <a:picLocks noChangeAspect="1" noChangeArrowheads="1"/>
                      </p:cNvPicPr>
                      <p:nvPr/>
                    </p:nvPicPr>
                    <p:blipFill>
                      <a:blip r:embed="rId10"/>
                      <a:srcRect/>
                      <a:stretch>
                        <a:fillRect/>
                      </a:stretch>
                    </p:blipFill>
                    <p:spPr bwMode="auto">
                      <a:xfrm>
                        <a:off x="7620000" y="3133151"/>
                        <a:ext cx="496887"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Oval 2"/>
          <p:cNvSpPr/>
          <p:nvPr/>
        </p:nvSpPr>
        <p:spPr bwMode="auto">
          <a:xfrm>
            <a:off x="8099740" y="3086548"/>
            <a:ext cx="91440" cy="914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Oval 14"/>
          <p:cNvSpPr/>
          <p:nvPr/>
        </p:nvSpPr>
        <p:spPr bwMode="auto">
          <a:xfrm>
            <a:off x="6301676" y="4282056"/>
            <a:ext cx="91440" cy="914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214534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 film </a:t>
            </a:r>
            <a:r>
              <a:rPr lang="en-US" dirty="0" err="1"/>
              <a:t>a-Si:H</a:t>
            </a:r>
            <a:r>
              <a:rPr lang="en-US" dirty="0"/>
              <a:t> as a solar absorber</a:t>
            </a:r>
          </a:p>
        </p:txBody>
      </p:sp>
      <p:sp>
        <p:nvSpPr>
          <p:cNvPr id="5" name="Content Placeholder 4"/>
          <p:cNvSpPr>
            <a:spLocks noGrp="1"/>
          </p:cNvSpPr>
          <p:nvPr>
            <p:ph idx="1"/>
          </p:nvPr>
        </p:nvSpPr>
        <p:spPr>
          <a:xfrm>
            <a:off x="457200" y="1500308"/>
            <a:ext cx="8077200" cy="4541904"/>
          </a:xfrm>
        </p:spPr>
        <p:txBody>
          <a:bodyPr/>
          <a:lstStyle/>
          <a:p>
            <a:r>
              <a:rPr lang="en-US" sz="2000" dirty="0"/>
              <a:t>Large-area, high-throughput deposition</a:t>
            </a:r>
          </a:p>
          <a:p>
            <a:r>
              <a:rPr lang="en-US" sz="2000" dirty="0"/>
              <a:t>High absorption: reduced material consumption</a:t>
            </a:r>
          </a:p>
          <a:p>
            <a:r>
              <a:rPr lang="en-US" sz="2000" dirty="0"/>
              <a:t>Monolithic silicon tandem structures</a:t>
            </a:r>
          </a:p>
        </p:txBody>
      </p:sp>
      <p:sp>
        <p:nvSpPr>
          <p:cNvPr id="11" name="Right Brace 10"/>
          <p:cNvSpPr/>
          <p:nvPr/>
        </p:nvSpPr>
        <p:spPr bwMode="auto">
          <a:xfrm>
            <a:off x="6355336" y="1675760"/>
            <a:ext cx="121664" cy="457200"/>
          </a:xfrm>
          <a:prstGeom prst="rightBrac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ectangle 11"/>
          <p:cNvSpPr/>
          <p:nvPr/>
        </p:nvSpPr>
        <p:spPr>
          <a:xfrm>
            <a:off x="6500052" y="1719694"/>
            <a:ext cx="1441420" cy="369332"/>
          </a:xfrm>
          <a:prstGeom prst="rect">
            <a:avLst/>
          </a:prstGeom>
        </p:spPr>
        <p:txBody>
          <a:bodyPr wrap="none">
            <a:spAutoFit/>
          </a:bodyPr>
          <a:lstStyle/>
          <a:p>
            <a:pPr algn="ctr"/>
            <a:r>
              <a:rPr lang="en-US" dirty="0">
                <a:solidFill>
                  <a:srgbClr val="FF0000"/>
                </a:solidFill>
              </a:rPr>
              <a:t>Low cost (?)</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304" y="2979484"/>
            <a:ext cx="2286000" cy="31750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768" y="2979484"/>
            <a:ext cx="4465744" cy="3175640"/>
          </a:xfrm>
          <a:prstGeom prst="rect">
            <a:avLst/>
          </a:prstGeom>
        </p:spPr>
      </p:pic>
      <p:sp>
        <p:nvSpPr>
          <p:cNvPr id="15" name="Rectangle 14"/>
          <p:cNvSpPr/>
          <p:nvPr/>
        </p:nvSpPr>
        <p:spPr>
          <a:xfrm>
            <a:off x="4914580" y="6183480"/>
            <a:ext cx="3581400" cy="276999"/>
          </a:xfrm>
          <a:prstGeom prst="rect">
            <a:avLst/>
          </a:prstGeom>
        </p:spPr>
        <p:txBody>
          <a:bodyPr wrap="square">
            <a:spAutoFit/>
          </a:bodyPr>
          <a:lstStyle/>
          <a:p>
            <a:pPr algn="ctr"/>
            <a:r>
              <a:rPr lang="en-US" sz="1200" dirty="0">
                <a:hlinkClick r:id="rId4"/>
              </a:rPr>
              <a:t>http://www.nexpw.com/Technology/Technology_stt</a:t>
            </a:r>
            <a:endParaRPr lang="en-US" sz="1200" dirty="0"/>
          </a:p>
        </p:txBody>
      </p:sp>
      <p:sp>
        <p:nvSpPr>
          <p:cNvPr id="3" name="Slide Number Placeholder 2"/>
          <p:cNvSpPr>
            <a:spLocks noGrp="1"/>
          </p:cNvSpPr>
          <p:nvPr>
            <p:ph type="sldNum" sz="quarter" idx="11"/>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2587062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589"/>
            <a:ext cx="8077200" cy="1066800"/>
          </a:xfrm>
        </p:spPr>
        <p:txBody>
          <a:bodyPr/>
          <a:lstStyle/>
          <a:p>
            <a:r>
              <a:rPr lang="en-US" sz="2800" dirty="0"/>
              <a:t>Electron’s travels: from Lilliput to Brobdingnag</a:t>
            </a:r>
          </a:p>
        </p:txBody>
      </p:sp>
      <p:sp>
        <p:nvSpPr>
          <p:cNvPr id="5" name="TextBox 4"/>
          <p:cNvSpPr txBox="1"/>
          <p:nvPr/>
        </p:nvSpPr>
        <p:spPr>
          <a:xfrm>
            <a:off x="478027" y="2255128"/>
            <a:ext cx="2419252" cy="746358"/>
          </a:xfrm>
          <a:prstGeom prst="rect">
            <a:avLst/>
          </a:prstGeom>
          <a:noFill/>
        </p:spPr>
        <p:txBody>
          <a:bodyPr wrap="none" rtlCol="0">
            <a:spAutoFit/>
          </a:bodyPr>
          <a:lstStyle/>
          <a:p>
            <a:pPr algn="ctr">
              <a:spcAft>
                <a:spcPts val="300"/>
              </a:spcAft>
            </a:pPr>
            <a:r>
              <a:rPr lang="en-US" sz="2000" dirty="0"/>
              <a:t>Microelectronics</a:t>
            </a:r>
          </a:p>
          <a:p>
            <a:pPr algn="ctr">
              <a:spcAft>
                <a:spcPts val="300"/>
              </a:spcAft>
            </a:pPr>
            <a:r>
              <a:rPr lang="en-US" sz="2000" i="1" dirty="0"/>
              <a:t>“Smaller is smarter”</a:t>
            </a:r>
          </a:p>
        </p:txBody>
      </p:sp>
      <p:sp>
        <p:nvSpPr>
          <p:cNvPr id="6" name="TextBox 5"/>
          <p:cNvSpPr txBox="1"/>
          <p:nvPr/>
        </p:nvSpPr>
        <p:spPr>
          <a:xfrm>
            <a:off x="626305" y="4686035"/>
            <a:ext cx="2122696" cy="746358"/>
          </a:xfrm>
          <a:prstGeom prst="rect">
            <a:avLst/>
          </a:prstGeom>
          <a:noFill/>
        </p:spPr>
        <p:txBody>
          <a:bodyPr wrap="none" rtlCol="0">
            <a:spAutoFit/>
          </a:bodyPr>
          <a:lstStyle/>
          <a:p>
            <a:pPr algn="ctr">
              <a:spcAft>
                <a:spcPts val="300"/>
              </a:spcAft>
            </a:pPr>
            <a:r>
              <a:rPr lang="en-US" sz="2000" dirty="0" err="1"/>
              <a:t>Macroelectronics</a:t>
            </a:r>
            <a:endParaRPr lang="en-US" sz="2000" dirty="0"/>
          </a:p>
          <a:p>
            <a:pPr algn="ctr">
              <a:spcAft>
                <a:spcPts val="300"/>
              </a:spcAft>
            </a:pPr>
            <a:r>
              <a:rPr lang="en-US" sz="2000" i="1" dirty="0"/>
              <a:t>“Bigger is better”</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422" y="4022428"/>
            <a:ext cx="5181600" cy="207357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422" y="1760988"/>
            <a:ext cx="5181600" cy="1734637"/>
          </a:xfrm>
          <a:prstGeom prst="rect">
            <a:avLst/>
          </a:prstGeom>
        </p:spPr>
      </p:pic>
      <p:pic>
        <p:nvPicPr>
          <p:cNvPr id="9" name="Picture 8"/>
          <p:cNvPicPr>
            <a:picLocks noChangeAspect="1"/>
          </p:cNvPicPr>
          <p:nvPr/>
        </p:nvPicPr>
        <p:blipFill>
          <a:blip r:embed="rId4" cstate="print">
            <a:clrChange>
              <a:clrFrom>
                <a:srgbClr val="A349A4"/>
              </a:clrFrom>
              <a:clrTo>
                <a:srgbClr val="A349A4">
                  <a:alpha val="0"/>
                </a:srgbClr>
              </a:clrTo>
            </a:clrChange>
            <a:extLst>
              <a:ext uri="{28A0092B-C50C-407E-A947-70E740481C1C}">
                <a14:useLocalDpi xmlns:a14="http://schemas.microsoft.com/office/drawing/2010/main" val="0"/>
              </a:ext>
            </a:extLst>
          </a:blip>
          <a:stretch>
            <a:fillRect/>
          </a:stretch>
        </p:blipFill>
        <p:spPr>
          <a:xfrm>
            <a:off x="7071232" y="1875580"/>
            <a:ext cx="1125474" cy="844642"/>
          </a:xfrm>
          <a:prstGeom prst="rect">
            <a:avLst/>
          </a:prstGeom>
        </p:spPr>
      </p:pic>
      <p:sp>
        <p:nvSpPr>
          <p:cNvPr id="10" name="TextBox 9"/>
          <p:cNvSpPr txBox="1"/>
          <p:nvPr/>
        </p:nvSpPr>
        <p:spPr>
          <a:xfrm>
            <a:off x="6697916" y="5768788"/>
            <a:ext cx="1586624" cy="261610"/>
          </a:xfrm>
          <a:prstGeom prst="rect">
            <a:avLst/>
          </a:prstGeom>
          <a:noFill/>
        </p:spPr>
        <p:txBody>
          <a:bodyPr wrap="square" rtlCol="0">
            <a:spAutoFit/>
          </a:bodyPr>
          <a:lstStyle/>
          <a:p>
            <a:pPr algn="ctr"/>
            <a:r>
              <a:rPr lang="en-US" sz="1100" i="1" dirty="0"/>
              <a:t>Image from Wikipedia</a:t>
            </a:r>
          </a:p>
        </p:txBody>
      </p:sp>
      <p:sp>
        <p:nvSpPr>
          <p:cNvPr id="3" name="Slide Number Placeholder 2"/>
          <p:cNvSpPr>
            <a:spLocks noGrp="1"/>
          </p:cNvSpPr>
          <p:nvPr>
            <p:ph type="sldNum" sz="quarter" idx="11"/>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4189602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a:t>Staebler-Wronski</a:t>
            </a:r>
            <a:r>
              <a:rPr lang="en-US" sz="2800" dirty="0"/>
              <a:t> effect</a:t>
            </a:r>
          </a:p>
        </p:txBody>
      </p:sp>
      <p:sp>
        <p:nvSpPr>
          <p:cNvPr id="3" name="Content Placeholder 2"/>
          <p:cNvSpPr>
            <a:spLocks noGrp="1"/>
          </p:cNvSpPr>
          <p:nvPr>
            <p:ph idx="1"/>
          </p:nvPr>
        </p:nvSpPr>
        <p:spPr>
          <a:xfrm>
            <a:off x="457200" y="1516316"/>
            <a:ext cx="8077200" cy="1600200"/>
          </a:xfrm>
        </p:spPr>
        <p:txBody>
          <a:bodyPr/>
          <a:lstStyle/>
          <a:p>
            <a:r>
              <a:rPr lang="en-US" sz="2000" dirty="0"/>
              <a:t>Light-induced degradation of hydrogenated a-Si and </a:t>
            </a:r>
            <a:r>
              <a:rPr lang="en-US" sz="2000" dirty="0" err="1"/>
              <a:t>nano</a:t>
            </a:r>
            <a:r>
              <a:rPr lang="en-US" sz="2000" dirty="0"/>
              <a:t>-crystalline Si materials</a:t>
            </a:r>
          </a:p>
          <a:p>
            <a:r>
              <a:rPr lang="en-US" sz="2000" dirty="0"/>
              <a:t>Defect generation rate</a:t>
            </a:r>
          </a:p>
          <a:p>
            <a:r>
              <a:rPr lang="en-US" sz="2000" dirty="0"/>
              <a:t>Annealing can partially reverse the effect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3238820"/>
            <a:ext cx="3810000" cy="2844333"/>
          </a:xfrm>
          <a:prstGeom prst="rect">
            <a:avLst/>
          </a:prstGeom>
          <a:scene3d>
            <a:camera prst="orthographicFront">
              <a:rot lat="0" lon="0" rev="30000"/>
            </a:camera>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72" y="3301574"/>
            <a:ext cx="2375760" cy="2985086"/>
          </a:xfrm>
          <a:prstGeom prst="rect">
            <a:avLst/>
          </a:prstGeom>
        </p:spPr>
      </p:pic>
      <p:sp>
        <p:nvSpPr>
          <p:cNvPr id="6" name="TextBox 5"/>
          <p:cNvSpPr txBox="1"/>
          <p:nvPr/>
        </p:nvSpPr>
        <p:spPr>
          <a:xfrm>
            <a:off x="1799871" y="3569251"/>
            <a:ext cx="1176581" cy="461665"/>
          </a:xfrm>
          <a:prstGeom prst="rect">
            <a:avLst/>
          </a:prstGeom>
          <a:noFill/>
        </p:spPr>
        <p:txBody>
          <a:bodyPr wrap="square" rtlCol="0">
            <a:spAutoFit/>
          </a:bodyPr>
          <a:lstStyle/>
          <a:p>
            <a:pPr algn="ctr"/>
            <a:r>
              <a:rPr lang="en-US" sz="1200" dirty="0"/>
              <a:t>Before light exposure</a:t>
            </a:r>
          </a:p>
        </p:txBody>
      </p:sp>
      <p:sp>
        <p:nvSpPr>
          <p:cNvPr id="7" name="TextBox 6"/>
          <p:cNvSpPr txBox="1"/>
          <p:nvPr/>
        </p:nvSpPr>
        <p:spPr>
          <a:xfrm>
            <a:off x="1799871" y="5334000"/>
            <a:ext cx="1066800" cy="461665"/>
          </a:xfrm>
          <a:prstGeom prst="rect">
            <a:avLst/>
          </a:prstGeom>
          <a:noFill/>
        </p:spPr>
        <p:txBody>
          <a:bodyPr wrap="square" rtlCol="0">
            <a:spAutoFit/>
          </a:bodyPr>
          <a:lstStyle/>
          <a:p>
            <a:pPr algn="ctr"/>
            <a:r>
              <a:rPr lang="en-US" sz="1200" dirty="0"/>
              <a:t>After light exposure</a:t>
            </a:r>
          </a:p>
        </p:txBody>
      </p:sp>
      <p:graphicFrame>
        <p:nvGraphicFramePr>
          <p:cNvPr id="9" name="Object 8"/>
          <p:cNvGraphicFramePr>
            <a:graphicFrameLocks noChangeAspect="1"/>
          </p:cNvGraphicFramePr>
          <p:nvPr>
            <p:extLst>
              <p:ext uri="{D42A27DB-BD31-4B8C-83A1-F6EECF244321}">
                <p14:modId xmlns:p14="http://schemas.microsoft.com/office/powerpoint/2010/main" val="4032139562"/>
              </p:ext>
            </p:extLst>
          </p:nvPr>
        </p:nvGraphicFramePr>
        <p:xfrm>
          <a:off x="3466140" y="2217377"/>
          <a:ext cx="1133475" cy="368300"/>
        </p:xfrm>
        <a:graphic>
          <a:graphicData uri="http://schemas.openxmlformats.org/presentationml/2006/ole">
            <mc:AlternateContent xmlns:mc="http://schemas.openxmlformats.org/markup-compatibility/2006">
              <mc:Choice xmlns:v="urn:schemas-microsoft-com:vml" Requires="v">
                <p:oleObj spid="_x0000_s2050" name="Equation" r:id="rId5" imgW="583920" imgH="203040" progId="Equation.DSMT4">
                  <p:embed/>
                </p:oleObj>
              </mc:Choice>
              <mc:Fallback>
                <p:oleObj name="Equation" r:id="rId5" imgW="583920" imgH="203040" progId="Equation.DSMT4">
                  <p:embed/>
                  <p:pic>
                    <p:nvPicPr>
                      <p:cNvPr id="9" name="Object 8"/>
                      <p:cNvPicPr>
                        <a:picLocks noChangeAspect="1" noChangeArrowheads="1"/>
                      </p:cNvPicPr>
                      <p:nvPr/>
                    </p:nvPicPr>
                    <p:blipFill>
                      <a:blip r:embed="rId6"/>
                      <a:srcRect/>
                      <a:stretch>
                        <a:fillRect/>
                      </a:stretch>
                    </p:blipFill>
                    <p:spPr bwMode="auto">
                      <a:xfrm>
                        <a:off x="3466140" y="2217377"/>
                        <a:ext cx="1133475"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p:nvPr/>
        </p:nvSpPr>
        <p:spPr>
          <a:xfrm>
            <a:off x="3511077" y="6225348"/>
            <a:ext cx="4253639" cy="276999"/>
          </a:xfrm>
          <a:prstGeom prst="rect">
            <a:avLst/>
          </a:prstGeom>
        </p:spPr>
        <p:txBody>
          <a:bodyPr wrap="square">
            <a:spAutoFit/>
          </a:bodyPr>
          <a:lstStyle/>
          <a:p>
            <a:pPr algn="ctr"/>
            <a:r>
              <a:rPr lang="en-US" sz="1200" i="1" dirty="0"/>
              <a:t>Appl. Phys. Lett.</a:t>
            </a:r>
            <a:r>
              <a:rPr lang="en-US" sz="1200" dirty="0"/>
              <a:t> </a:t>
            </a:r>
            <a:r>
              <a:rPr lang="en-US" sz="1200" b="1" dirty="0"/>
              <a:t>31</a:t>
            </a:r>
            <a:r>
              <a:rPr lang="en-US" sz="1200" dirty="0"/>
              <a:t>, 292 (1977); </a:t>
            </a:r>
            <a:r>
              <a:rPr lang="en-US" sz="1200" i="1" dirty="0"/>
              <a:t>Phys. Rev. B</a:t>
            </a:r>
            <a:r>
              <a:rPr lang="en-US" sz="1200" dirty="0"/>
              <a:t> </a:t>
            </a:r>
            <a:r>
              <a:rPr lang="en-US" sz="1200" b="1" dirty="0"/>
              <a:t>32</a:t>
            </a:r>
            <a:r>
              <a:rPr lang="en-US" sz="1200" dirty="0"/>
              <a:t>, 23 (1985)</a:t>
            </a:r>
          </a:p>
        </p:txBody>
      </p:sp>
      <p:sp>
        <p:nvSpPr>
          <p:cNvPr id="8" name="Slide Number Placeholder 7"/>
          <p:cNvSpPr>
            <a:spLocks noGrp="1"/>
          </p:cNvSpPr>
          <p:nvPr>
            <p:ph type="sldNum" sz="quarter" idx="11"/>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3308108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a:t>Staebler-Wronski</a:t>
            </a:r>
            <a:r>
              <a:rPr lang="en-US" sz="2800" dirty="0"/>
              <a:t> effect</a:t>
            </a:r>
          </a:p>
        </p:txBody>
      </p:sp>
      <p:sp>
        <p:nvSpPr>
          <p:cNvPr id="10" name="Content Placeholder 2"/>
          <p:cNvSpPr>
            <a:spLocks noGrp="1"/>
          </p:cNvSpPr>
          <p:nvPr>
            <p:ph idx="1"/>
          </p:nvPr>
        </p:nvSpPr>
        <p:spPr>
          <a:xfrm>
            <a:off x="457200" y="1516316"/>
            <a:ext cx="8077200" cy="1600200"/>
          </a:xfrm>
        </p:spPr>
        <p:txBody>
          <a:bodyPr/>
          <a:lstStyle/>
          <a:p>
            <a:r>
              <a:rPr lang="en-US" sz="2000" dirty="0"/>
              <a:t>Light-induced degradation of hydrogenated a-Si and </a:t>
            </a:r>
            <a:r>
              <a:rPr lang="en-US" sz="2000" dirty="0" err="1"/>
              <a:t>nano</a:t>
            </a:r>
            <a:r>
              <a:rPr lang="en-US" sz="2000" dirty="0"/>
              <a:t>-crystalline Si materials</a:t>
            </a:r>
          </a:p>
          <a:p>
            <a:r>
              <a:rPr lang="en-US" sz="2000" dirty="0"/>
              <a:t>Defect generation rate</a:t>
            </a:r>
          </a:p>
          <a:p>
            <a:r>
              <a:rPr lang="en-US" sz="2000" dirty="0"/>
              <a:t>Annealing can partially reverse the effect</a:t>
            </a:r>
          </a:p>
        </p:txBody>
      </p:sp>
      <p:graphicFrame>
        <p:nvGraphicFramePr>
          <p:cNvPr id="11" name="Object 10"/>
          <p:cNvGraphicFramePr>
            <a:graphicFrameLocks noChangeAspect="1"/>
          </p:cNvGraphicFramePr>
          <p:nvPr>
            <p:extLst>
              <p:ext uri="{D42A27DB-BD31-4B8C-83A1-F6EECF244321}">
                <p14:modId xmlns:p14="http://schemas.microsoft.com/office/powerpoint/2010/main" val="3501691894"/>
              </p:ext>
            </p:extLst>
          </p:nvPr>
        </p:nvGraphicFramePr>
        <p:xfrm>
          <a:off x="3466140" y="2217377"/>
          <a:ext cx="1133475" cy="368300"/>
        </p:xfrm>
        <a:graphic>
          <a:graphicData uri="http://schemas.openxmlformats.org/presentationml/2006/ole">
            <mc:AlternateContent xmlns:mc="http://schemas.openxmlformats.org/markup-compatibility/2006">
              <mc:Choice xmlns:v="urn:schemas-microsoft-com:vml" Requires="v">
                <p:oleObj spid="_x0000_s3074" name="Equation" r:id="rId3" imgW="583920" imgH="203040" progId="Equation.DSMT4">
                  <p:embed/>
                </p:oleObj>
              </mc:Choice>
              <mc:Fallback>
                <p:oleObj name="Equation" r:id="rId3" imgW="583920" imgH="203040" progId="Equation.DSMT4">
                  <p:embed/>
                  <p:pic>
                    <p:nvPicPr>
                      <p:cNvPr id="11" name="Object 10"/>
                      <p:cNvPicPr>
                        <a:picLocks noChangeAspect="1" noChangeArrowheads="1"/>
                      </p:cNvPicPr>
                      <p:nvPr/>
                    </p:nvPicPr>
                    <p:blipFill>
                      <a:blip r:embed="rId4"/>
                      <a:srcRect/>
                      <a:stretch>
                        <a:fillRect/>
                      </a:stretch>
                    </p:blipFill>
                    <p:spPr bwMode="auto">
                      <a:xfrm>
                        <a:off x="3466140" y="2217377"/>
                        <a:ext cx="1133475"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241918"/>
            <a:ext cx="5562600" cy="3119394"/>
          </a:xfrm>
          <a:prstGeom prst="rect">
            <a:avLst/>
          </a:prstGeom>
        </p:spPr>
      </p:pic>
      <p:sp>
        <p:nvSpPr>
          <p:cNvPr id="15" name="Rectangle 14"/>
          <p:cNvSpPr/>
          <p:nvPr/>
        </p:nvSpPr>
        <p:spPr>
          <a:xfrm>
            <a:off x="6565366" y="5909892"/>
            <a:ext cx="1981200" cy="461665"/>
          </a:xfrm>
          <a:prstGeom prst="rect">
            <a:avLst/>
          </a:prstGeom>
        </p:spPr>
        <p:txBody>
          <a:bodyPr wrap="square">
            <a:spAutoFit/>
          </a:bodyPr>
          <a:lstStyle/>
          <a:p>
            <a:pPr algn="ctr"/>
            <a:r>
              <a:rPr lang="en-US" sz="1200" dirty="0">
                <a:solidFill>
                  <a:srgbClr val="222222"/>
                </a:solidFill>
                <a:latin typeface="Arial" panose="020B0604020202020204" pitchFamily="34" charset="0"/>
              </a:rPr>
              <a:t>K. Kim, Diss. </a:t>
            </a:r>
            <a:r>
              <a:rPr lang="en-US" sz="1200" dirty="0" err="1">
                <a:solidFill>
                  <a:srgbClr val="222222"/>
                </a:solidFill>
                <a:latin typeface="Arial" panose="020B0604020202020204" pitchFamily="34" charset="0"/>
              </a:rPr>
              <a:t>Ecole</a:t>
            </a:r>
            <a:r>
              <a:rPr lang="en-US" sz="1200" dirty="0">
                <a:solidFill>
                  <a:srgbClr val="222222"/>
                </a:solidFill>
                <a:latin typeface="Arial" panose="020B0604020202020204" pitchFamily="34" charset="0"/>
              </a:rPr>
              <a:t> </a:t>
            </a:r>
            <a:r>
              <a:rPr lang="en-US" sz="1200" dirty="0" err="1">
                <a:solidFill>
                  <a:srgbClr val="222222"/>
                </a:solidFill>
                <a:latin typeface="Arial" panose="020B0604020202020204" pitchFamily="34" charset="0"/>
              </a:rPr>
              <a:t>Polytechnique</a:t>
            </a:r>
            <a:r>
              <a:rPr lang="en-US" sz="1200" dirty="0">
                <a:solidFill>
                  <a:srgbClr val="222222"/>
                </a:solidFill>
                <a:latin typeface="Arial" panose="020B0604020202020204" pitchFamily="34" charset="0"/>
              </a:rPr>
              <a:t> X (2012).</a:t>
            </a:r>
            <a:endParaRPr lang="en-US" sz="1200" dirty="0"/>
          </a:p>
        </p:txBody>
      </p:sp>
      <p:sp>
        <p:nvSpPr>
          <p:cNvPr id="3" name="Slide Number Placeholder 2"/>
          <p:cNvSpPr>
            <a:spLocks noGrp="1"/>
          </p:cNvSpPr>
          <p:nvPr>
            <p:ph type="sldNum" sz="quarter" idx="11"/>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2399017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B6F15528-21DE-4FAA-801E-634DDDAF4B2B}" type="slidenum">
              <a:rPr lang="en-US" smtClean="0"/>
              <a:pPr/>
              <a:t>22</a:t>
            </a:fld>
            <a:endParaRPr lang="en-US"/>
          </a:p>
        </p:txBody>
      </p:sp>
      <p:pic>
        <p:nvPicPr>
          <p:cNvPr id="4" name="Picture 3">
            <a:extLst>
              <a:ext uri="{FF2B5EF4-FFF2-40B4-BE49-F238E27FC236}">
                <a16:creationId xmlns:a16="http://schemas.microsoft.com/office/drawing/2014/main" id="{37AD911B-65FC-4B78-87A8-6E34C70CE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9144000" cy="5334000"/>
          </a:xfrm>
          <a:prstGeom prst="rect">
            <a:avLst/>
          </a:prstGeom>
        </p:spPr>
      </p:pic>
    </p:spTree>
    <p:extLst>
      <p:ext uri="{BB962C8B-B14F-4D97-AF65-F5344CB8AC3E}">
        <p14:creationId xmlns:p14="http://schemas.microsoft.com/office/powerpoint/2010/main" val="3077428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Silicon heterojunction (SHJ) cells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336" y="1661032"/>
            <a:ext cx="4716716" cy="194117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04" y="3936589"/>
            <a:ext cx="4853748" cy="2165919"/>
          </a:xfrm>
          <a:prstGeom prst="rect">
            <a:avLst/>
          </a:prstGeom>
        </p:spPr>
      </p:pic>
      <p:sp>
        <p:nvSpPr>
          <p:cNvPr id="6" name="TextBox 5"/>
          <p:cNvSpPr txBox="1"/>
          <p:nvPr/>
        </p:nvSpPr>
        <p:spPr>
          <a:xfrm>
            <a:off x="1677965" y="2526268"/>
            <a:ext cx="2399055" cy="369332"/>
          </a:xfrm>
          <a:prstGeom prst="rect">
            <a:avLst/>
          </a:prstGeom>
          <a:noFill/>
        </p:spPr>
        <p:txBody>
          <a:bodyPr wrap="none" rtlCol="0">
            <a:spAutoFit/>
          </a:bodyPr>
          <a:lstStyle/>
          <a:p>
            <a:pPr algn="ctr"/>
            <a:r>
              <a:rPr lang="en-US" dirty="0">
                <a:solidFill>
                  <a:schemeClr val="bg1"/>
                </a:solidFill>
              </a:rPr>
              <a:t>Si diffuse junction cell</a:t>
            </a:r>
          </a:p>
        </p:txBody>
      </p:sp>
      <p:sp>
        <p:nvSpPr>
          <p:cNvPr id="7" name="TextBox 6"/>
          <p:cNvSpPr txBox="1"/>
          <p:nvPr/>
        </p:nvSpPr>
        <p:spPr>
          <a:xfrm>
            <a:off x="1699452" y="4815968"/>
            <a:ext cx="2313454" cy="369332"/>
          </a:xfrm>
          <a:prstGeom prst="rect">
            <a:avLst/>
          </a:prstGeom>
          <a:noFill/>
        </p:spPr>
        <p:txBody>
          <a:bodyPr wrap="none" rtlCol="0">
            <a:spAutoFit/>
          </a:bodyPr>
          <a:lstStyle/>
          <a:p>
            <a:pPr algn="ctr"/>
            <a:r>
              <a:rPr lang="en-US" dirty="0">
                <a:solidFill>
                  <a:schemeClr val="bg1"/>
                </a:solidFill>
              </a:rPr>
              <a:t>Si heterojunction cell</a:t>
            </a:r>
          </a:p>
        </p:txBody>
      </p:sp>
      <p:sp>
        <p:nvSpPr>
          <p:cNvPr id="8" name="Rectangle 7"/>
          <p:cNvSpPr/>
          <p:nvPr/>
        </p:nvSpPr>
        <p:spPr>
          <a:xfrm>
            <a:off x="6327045" y="5142173"/>
            <a:ext cx="1595309" cy="307777"/>
          </a:xfrm>
          <a:prstGeom prst="rect">
            <a:avLst/>
          </a:prstGeom>
        </p:spPr>
        <p:txBody>
          <a:bodyPr wrap="none">
            <a:spAutoFit/>
          </a:bodyPr>
          <a:lstStyle/>
          <a:p>
            <a:pPr algn="ctr"/>
            <a:r>
              <a:rPr lang="en-US" sz="1400" i="1" dirty="0"/>
              <a:t>Green</a:t>
            </a:r>
            <a:r>
              <a:rPr lang="en-US" sz="1400" dirty="0"/>
              <a:t> </a:t>
            </a:r>
            <a:r>
              <a:rPr lang="en-US" sz="1400" b="1" dirty="0"/>
              <a:t>2</a:t>
            </a:r>
            <a:r>
              <a:rPr lang="en-US" sz="1400" dirty="0"/>
              <a:t>, 7 (2012)</a:t>
            </a:r>
          </a:p>
        </p:txBody>
      </p:sp>
      <p:sp>
        <p:nvSpPr>
          <p:cNvPr id="10" name="Rounded Rectangle 9"/>
          <p:cNvSpPr/>
          <p:nvPr/>
        </p:nvSpPr>
        <p:spPr bwMode="auto">
          <a:xfrm>
            <a:off x="5791200" y="2569507"/>
            <a:ext cx="2667000" cy="2352757"/>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346075" indent="-282575" eaLnBrk="0" fontAlgn="base" hangingPunct="0">
              <a:spcBef>
                <a:spcPts val="600"/>
              </a:spcBef>
              <a:spcAft>
                <a:spcPct val="0"/>
              </a:spcAft>
              <a:buClr>
                <a:srgbClr val="0000FF"/>
              </a:buClr>
              <a:buFont typeface="Wingdings" panose="05000000000000000000" pitchFamily="2" charset="2"/>
              <a:buChar char="ü"/>
            </a:pPr>
            <a:r>
              <a:rPr lang="en-US" sz="2000" dirty="0"/>
              <a:t>SHJ reduces recombination at contact surfaces</a:t>
            </a:r>
          </a:p>
          <a:p>
            <a:pPr marL="346075" indent="-282575" eaLnBrk="0" fontAlgn="base" hangingPunct="0">
              <a:spcBef>
                <a:spcPts val="600"/>
              </a:spcBef>
              <a:spcAft>
                <a:spcPct val="0"/>
              </a:spcAft>
              <a:buClr>
                <a:srgbClr val="0000FF"/>
              </a:buClr>
              <a:buFont typeface="Wingdings" panose="05000000000000000000" pitchFamily="2" charset="2"/>
              <a:buChar char="ü"/>
            </a:pPr>
            <a:r>
              <a:rPr lang="en-US" sz="2000" dirty="0"/>
              <a:t>H from </a:t>
            </a:r>
            <a:r>
              <a:rPr lang="en-US" sz="2000" dirty="0" err="1"/>
              <a:t>a-Si:H</a:t>
            </a:r>
            <a:r>
              <a:rPr lang="en-US" sz="2000" dirty="0"/>
              <a:t> passivates c-Si surface</a:t>
            </a:r>
            <a:endParaRPr kumimoji="0" lang="en-US" sz="2000" b="0" i="0" u="none" strike="noStrike" cap="none" normalizeH="0" baseline="0" dirty="0">
              <a:ln>
                <a:noFill/>
              </a:ln>
              <a:solidFill>
                <a:schemeClr val="tx1"/>
              </a:solidFill>
              <a:effectLst/>
              <a:latin typeface="Arial" charset="0"/>
            </a:endParaRPr>
          </a:p>
        </p:txBody>
      </p:sp>
      <p:sp>
        <p:nvSpPr>
          <p:cNvPr id="3" name="Slide Number Placeholder 2"/>
          <p:cNvSpPr>
            <a:spLocks noGrp="1"/>
          </p:cNvSpPr>
          <p:nvPr>
            <p:ph type="sldNum" sz="quarter" idx="11"/>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3175415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57200" y="1524000"/>
            <a:ext cx="7924800" cy="4541904"/>
          </a:xfrm>
        </p:spPr>
        <p:txBody>
          <a:bodyPr/>
          <a:lstStyle/>
          <a:p>
            <a:r>
              <a:rPr lang="en-US" dirty="0"/>
              <a:t>Basic properties of a-Si and </a:t>
            </a:r>
            <a:r>
              <a:rPr lang="en-US" dirty="0" err="1"/>
              <a:t>a-Si:H</a:t>
            </a:r>
            <a:endParaRPr lang="en-US" dirty="0"/>
          </a:p>
          <a:p>
            <a:pPr lvl="1"/>
            <a:r>
              <a:rPr lang="en-US" sz="2400" dirty="0"/>
              <a:t>Dangling bonds and hydrogenation</a:t>
            </a:r>
          </a:p>
          <a:p>
            <a:pPr lvl="1"/>
            <a:r>
              <a:rPr lang="en-US" sz="2400" dirty="0"/>
              <a:t>Electronic properties: Fermi level pinning, factors affecting drift mobility and optical absorption</a:t>
            </a:r>
          </a:p>
          <a:p>
            <a:r>
              <a:rPr lang="en-US" dirty="0"/>
              <a:t>Active matrix display based on TFTs</a:t>
            </a:r>
          </a:p>
          <a:p>
            <a:pPr lvl="1">
              <a:buClr>
                <a:srgbClr val="C0504D"/>
              </a:buClr>
            </a:pPr>
            <a:r>
              <a:rPr lang="en-US" sz="2400" dirty="0">
                <a:solidFill>
                  <a:prstClr val="black"/>
                </a:solidFill>
              </a:rPr>
              <a:t>Comparison of a-Si and LTPS</a:t>
            </a:r>
          </a:p>
          <a:p>
            <a:r>
              <a:rPr lang="en-US" dirty="0"/>
              <a:t>a-Si solar cells</a:t>
            </a:r>
          </a:p>
          <a:p>
            <a:pPr lvl="1"/>
            <a:r>
              <a:rPr lang="en-US" sz="2400" dirty="0" err="1"/>
              <a:t>Staebler-Wronski</a:t>
            </a:r>
            <a:r>
              <a:rPr lang="en-US" sz="2400" dirty="0"/>
              <a:t> effect</a:t>
            </a:r>
          </a:p>
        </p:txBody>
      </p:sp>
      <p:sp>
        <p:nvSpPr>
          <p:cNvPr id="4" name="Slide Number Placeholder 3"/>
          <p:cNvSpPr>
            <a:spLocks noGrp="1"/>
          </p:cNvSpPr>
          <p:nvPr>
            <p:ph type="sldNum" sz="quarter" idx="11"/>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4142630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2662"/>
            <a:ext cx="8229600" cy="1066800"/>
          </a:xfrm>
        </p:spPr>
        <p:txBody>
          <a:bodyPr/>
          <a:lstStyle/>
          <a:p>
            <a:r>
              <a:rPr lang="en-US" sz="3200" dirty="0"/>
              <a:t>Further Readings</a:t>
            </a:r>
          </a:p>
        </p:txBody>
      </p:sp>
      <p:sp>
        <p:nvSpPr>
          <p:cNvPr id="3" name="Content Placeholder 2"/>
          <p:cNvSpPr>
            <a:spLocks noGrp="1"/>
          </p:cNvSpPr>
          <p:nvPr>
            <p:ph idx="1"/>
          </p:nvPr>
        </p:nvSpPr>
        <p:spPr>
          <a:xfrm>
            <a:off x="457200" y="1676400"/>
            <a:ext cx="7924800" cy="4419600"/>
          </a:xfrm>
        </p:spPr>
        <p:txBody>
          <a:bodyPr/>
          <a:lstStyle/>
          <a:p>
            <a:pPr>
              <a:spcBef>
                <a:spcPts val="1000"/>
              </a:spcBef>
            </a:pPr>
            <a:r>
              <a:rPr lang="en-US" sz="2000" dirty="0"/>
              <a:t>Springer Handbook of Electronic and Photonic Materials</a:t>
            </a:r>
          </a:p>
          <a:p>
            <a:pPr lvl="1">
              <a:spcBef>
                <a:spcPts val="1000"/>
              </a:spcBef>
            </a:pPr>
            <a:r>
              <a:rPr lang="en-US" dirty="0"/>
              <a:t>Ch. 25: Amorphous Semiconductors: Structural, Optical, and Electrical Properties</a:t>
            </a:r>
          </a:p>
          <a:p>
            <a:pPr lvl="1">
              <a:spcBef>
                <a:spcPts val="1000"/>
              </a:spcBef>
            </a:pPr>
            <a:r>
              <a:rPr lang="en-US" dirty="0"/>
              <a:t>Ch. 26: Amorphous and Microcrystalline Silicon</a:t>
            </a:r>
          </a:p>
          <a:p>
            <a:pPr lvl="1">
              <a:spcBef>
                <a:spcPts val="1000"/>
              </a:spcBef>
            </a:pPr>
            <a:r>
              <a:rPr lang="en-US" dirty="0">
                <a:hlinkClick r:id="rId3"/>
              </a:rPr>
              <a:t>Springer Link</a:t>
            </a:r>
            <a:r>
              <a:rPr lang="en-US" dirty="0"/>
              <a:t> (paste link to a browser window)</a:t>
            </a:r>
          </a:p>
          <a:p>
            <a:pPr>
              <a:spcBef>
                <a:spcPts val="1000"/>
              </a:spcBef>
            </a:pPr>
            <a:r>
              <a:rPr lang="en-US" sz="2000" dirty="0"/>
              <a:t>Technology and Applications of Amorphous Silicon</a:t>
            </a:r>
          </a:p>
          <a:p>
            <a:pPr lvl="1">
              <a:spcBef>
                <a:spcPts val="1000"/>
              </a:spcBef>
            </a:pPr>
            <a:r>
              <a:rPr lang="en-US" dirty="0"/>
              <a:t>R. A. Street, Springer (2000)</a:t>
            </a:r>
          </a:p>
          <a:p>
            <a:pPr lvl="1">
              <a:spcBef>
                <a:spcPts val="1000"/>
              </a:spcBef>
            </a:pPr>
            <a:r>
              <a:rPr lang="en-US" dirty="0">
                <a:hlinkClick r:id="rId4"/>
              </a:rPr>
              <a:t>Springer Link</a:t>
            </a:r>
            <a:r>
              <a:rPr lang="en-US" dirty="0"/>
              <a:t> (paste link to a browser window)</a:t>
            </a:r>
          </a:p>
        </p:txBody>
      </p:sp>
      <p:sp>
        <p:nvSpPr>
          <p:cNvPr id="4" name="Slide Number Placeholder 3"/>
          <p:cNvSpPr>
            <a:spLocks noGrp="1"/>
          </p:cNvSpPr>
          <p:nvPr>
            <p:ph type="sldNum" sz="quarter" idx="11"/>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2679517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1066800"/>
          </a:xfrm>
        </p:spPr>
        <p:txBody>
          <a:bodyPr/>
          <a:lstStyle/>
          <a:p>
            <a:r>
              <a:rPr lang="en-US" dirty="0"/>
              <a:t>Why amorphous silicon?</a:t>
            </a:r>
          </a:p>
        </p:txBody>
      </p:sp>
      <p:sp>
        <p:nvSpPr>
          <p:cNvPr id="4" name="Rectangle 3"/>
          <p:cNvSpPr/>
          <p:nvPr/>
        </p:nvSpPr>
        <p:spPr>
          <a:xfrm>
            <a:off x="829811" y="5554211"/>
            <a:ext cx="7315200" cy="723275"/>
          </a:xfrm>
          <a:prstGeom prst="rect">
            <a:avLst/>
          </a:prstGeom>
        </p:spPr>
        <p:txBody>
          <a:bodyPr wrap="square">
            <a:spAutoFit/>
          </a:bodyPr>
          <a:lstStyle/>
          <a:p>
            <a:pPr algn="r">
              <a:spcAft>
                <a:spcPts val="600"/>
              </a:spcAft>
            </a:pPr>
            <a:r>
              <a:rPr lang="en-US" dirty="0"/>
              <a:t>“</a:t>
            </a:r>
            <a:r>
              <a:rPr lang="en-US" dirty="0">
                <a:latin typeface="Comic Sans MS" panose="030F0702030302020204" pitchFamily="66" charset="0"/>
              </a:rPr>
              <a:t>The essence of being human is that one does not seek perfection.</a:t>
            </a:r>
            <a:r>
              <a:rPr lang="en-US" dirty="0"/>
              <a:t>”</a:t>
            </a:r>
          </a:p>
          <a:p>
            <a:pPr algn="r">
              <a:spcAft>
                <a:spcPts val="600"/>
              </a:spcAft>
            </a:pPr>
            <a:r>
              <a:rPr lang="en-US" i="1" dirty="0"/>
              <a:t>-- George Orwell</a:t>
            </a:r>
          </a:p>
        </p:txBody>
      </p:sp>
      <p:sp>
        <p:nvSpPr>
          <p:cNvPr id="5" name="Content Placeholder 2"/>
          <p:cNvSpPr txBox="1">
            <a:spLocks/>
          </p:cNvSpPr>
          <p:nvPr/>
        </p:nvSpPr>
        <p:spPr bwMode="auto">
          <a:xfrm>
            <a:off x="465589" y="1558255"/>
            <a:ext cx="8077200" cy="3810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a:spcBef>
                <a:spcPts val="1000"/>
              </a:spcBef>
            </a:pPr>
            <a:r>
              <a:rPr lang="en-US" kern="0" dirty="0"/>
              <a:t>Large-area, low-temperature, monolithic deposition</a:t>
            </a:r>
          </a:p>
          <a:p>
            <a:pPr lvl="1">
              <a:spcBef>
                <a:spcPts val="1000"/>
              </a:spcBef>
            </a:pPr>
            <a:r>
              <a:rPr lang="en-US" kern="0" dirty="0"/>
              <a:t>Low-cost, </a:t>
            </a:r>
            <a:r>
              <a:rPr lang="en-US" kern="0"/>
              <a:t>mature plasma-enhanced CVD (PECVD) </a:t>
            </a:r>
            <a:r>
              <a:rPr lang="en-US" kern="0" dirty="0"/>
              <a:t>process</a:t>
            </a:r>
          </a:p>
          <a:p>
            <a:pPr lvl="1">
              <a:spcBef>
                <a:spcPts val="1000"/>
              </a:spcBef>
            </a:pPr>
            <a:r>
              <a:rPr lang="en-US" kern="0" dirty="0"/>
              <a:t>Dielectrics and passivation layers can be formed using the same process</a:t>
            </a:r>
          </a:p>
          <a:p>
            <a:pPr>
              <a:spcBef>
                <a:spcPts val="1000"/>
              </a:spcBef>
            </a:pPr>
            <a:r>
              <a:rPr lang="en-US" kern="0" dirty="0"/>
              <a:t>Doping capacity</a:t>
            </a:r>
          </a:p>
          <a:p>
            <a:pPr lvl="1">
              <a:spcBef>
                <a:spcPts val="1000"/>
              </a:spcBef>
            </a:pPr>
            <a:r>
              <a:rPr lang="en-US" kern="0" dirty="0"/>
              <a:t>Effective passivation of defects (hydrogenation)</a:t>
            </a:r>
          </a:p>
          <a:p>
            <a:pPr>
              <a:spcBef>
                <a:spcPts val="1000"/>
              </a:spcBef>
            </a:pPr>
            <a:r>
              <a:rPr lang="en-US" kern="0" dirty="0"/>
              <a:t>CMOS compatibility</a:t>
            </a:r>
          </a:p>
          <a:p>
            <a:pPr lvl="1">
              <a:spcBef>
                <a:spcPts val="1000"/>
              </a:spcBef>
            </a:pPr>
            <a:r>
              <a:rPr lang="en-US" kern="0" dirty="0"/>
              <a:t>Leveraging existing infrastructure and knowledge base from the microelectronics industry</a:t>
            </a:r>
          </a:p>
        </p:txBody>
      </p:sp>
      <p:sp>
        <p:nvSpPr>
          <p:cNvPr id="3" name="Slide Number Placeholder 2"/>
          <p:cNvSpPr>
            <a:spLocks noGrp="1"/>
          </p:cNvSpPr>
          <p:nvPr>
            <p:ph type="sldNum" sz="quarter" idx="11"/>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640961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1622611"/>
            <a:ext cx="3174591" cy="3124201"/>
          </a:xfrm>
          <a:prstGeom prst="rect">
            <a:avLst/>
          </a:prstGeom>
        </p:spPr>
      </p:pic>
      <p:sp>
        <p:nvSpPr>
          <p:cNvPr id="2" name="Title 1"/>
          <p:cNvSpPr>
            <a:spLocks noGrp="1"/>
          </p:cNvSpPr>
          <p:nvPr>
            <p:ph type="title"/>
          </p:nvPr>
        </p:nvSpPr>
        <p:spPr/>
        <p:txBody>
          <a:bodyPr/>
          <a:lstStyle/>
          <a:p>
            <a:r>
              <a:rPr lang="en-US" dirty="0"/>
              <a:t>Structure of amorphous silicon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622611"/>
            <a:ext cx="3962400" cy="3011917"/>
          </a:xfrm>
          <a:prstGeom prst="rect">
            <a:avLst/>
          </a:prstGeom>
        </p:spPr>
      </p:pic>
      <p:sp>
        <p:nvSpPr>
          <p:cNvPr id="10" name="Content Placeholder 2"/>
          <p:cNvSpPr>
            <a:spLocks noGrp="1"/>
          </p:cNvSpPr>
          <p:nvPr>
            <p:ph idx="1"/>
          </p:nvPr>
        </p:nvSpPr>
        <p:spPr>
          <a:xfrm>
            <a:off x="609600" y="4838378"/>
            <a:ext cx="7924800" cy="1447802"/>
          </a:xfrm>
        </p:spPr>
        <p:txBody>
          <a:bodyPr/>
          <a:lstStyle/>
          <a:p>
            <a:r>
              <a:rPr lang="en-US" sz="2000" dirty="0"/>
              <a:t>c-Si: diamond structure consisting of 6-member rings formed by 4-fold coordinated Si atoms</a:t>
            </a:r>
          </a:p>
          <a:p>
            <a:r>
              <a:rPr lang="en-US" sz="2000" dirty="0"/>
              <a:t>a-Si: continuous random network consisting of rings of varying sizes formed by </a:t>
            </a:r>
            <a:r>
              <a:rPr lang="en-US" sz="2000" u="sng" dirty="0"/>
              <a:t>mostly</a:t>
            </a:r>
            <a:r>
              <a:rPr lang="en-US" sz="2000" dirty="0"/>
              <a:t> 4-fold coordinated Si atoms</a:t>
            </a:r>
          </a:p>
        </p:txBody>
      </p:sp>
      <p:sp>
        <p:nvSpPr>
          <p:cNvPr id="3" name="Slide Number Placeholder 2"/>
          <p:cNvSpPr>
            <a:spLocks noGrp="1"/>
          </p:cNvSpPr>
          <p:nvPr>
            <p:ph type="sldNum" sz="quarter" idx="11"/>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287450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Hydrogen passivation (hydrogenation)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15" y="1676400"/>
            <a:ext cx="3552586" cy="4325095"/>
          </a:xfrm>
          <a:prstGeom prst="rect">
            <a:avLst/>
          </a:prstGeom>
        </p:spPr>
      </p:pic>
      <p:sp>
        <p:nvSpPr>
          <p:cNvPr id="5" name="TextBox 4"/>
          <p:cNvSpPr txBox="1"/>
          <p:nvPr/>
        </p:nvSpPr>
        <p:spPr>
          <a:xfrm>
            <a:off x="1066800" y="5128452"/>
            <a:ext cx="2534668" cy="369332"/>
          </a:xfrm>
          <a:prstGeom prst="rect">
            <a:avLst/>
          </a:prstGeom>
          <a:noFill/>
        </p:spPr>
        <p:txBody>
          <a:bodyPr wrap="none" rtlCol="0">
            <a:spAutoFit/>
          </a:bodyPr>
          <a:lstStyle/>
          <a:p>
            <a:pPr algn="ctr"/>
            <a:r>
              <a:rPr lang="en-US" i="1" dirty="0"/>
              <a:t>N</a:t>
            </a:r>
            <a:r>
              <a:rPr lang="en-US" dirty="0"/>
              <a:t>(</a:t>
            </a:r>
            <a:r>
              <a:rPr lang="en-US" i="1" dirty="0"/>
              <a:t>E</a:t>
            </a:r>
            <a:r>
              <a:rPr lang="en-US" i="1" baseline="-25000" dirty="0"/>
              <a:t>F</a:t>
            </a:r>
            <a:r>
              <a:rPr lang="en-US" dirty="0"/>
              <a:t>) = 1.4 × 10</a:t>
            </a:r>
            <a:r>
              <a:rPr lang="en-US" baseline="30000" dirty="0"/>
              <a:t>20</a:t>
            </a:r>
            <a:r>
              <a:rPr lang="en-US" dirty="0"/>
              <a:t> cm</a:t>
            </a:r>
            <a:r>
              <a:rPr lang="en-US" baseline="30000" dirty="0"/>
              <a:t>-3</a:t>
            </a:r>
            <a:endParaRPr lang="en-US" dirty="0"/>
          </a:p>
        </p:txBody>
      </p:sp>
      <p:sp>
        <p:nvSpPr>
          <p:cNvPr id="7" name="Rectangle 6"/>
          <p:cNvSpPr/>
          <p:nvPr/>
        </p:nvSpPr>
        <p:spPr>
          <a:xfrm>
            <a:off x="998284" y="6080632"/>
            <a:ext cx="3029997" cy="307777"/>
          </a:xfrm>
          <a:prstGeom prst="rect">
            <a:avLst/>
          </a:prstGeom>
        </p:spPr>
        <p:txBody>
          <a:bodyPr wrap="none">
            <a:spAutoFit/>
          </a:bodyPr>
          <a:lstStyle/>
          <a:p>
            <a:pPr algn="ctr"/>
            <a:r>
              <a:rPr lang="en-US" sz="1400" i="1" dirty="0"/>
              <a:t>Solid-State Electron.</a:t>
            </a:r>
            <a:r>
              <a:rPr lang="en-US" sz="1400" dirty="0"/>
              <a:t> </a:t>
            </a:r>
            <a:r>
              <a:rPr lang="en-US" sz="1400" b="1" dirty="0"/>
              <a:t>28</a:t>
            </a:r>
            <a:r>
              <a:rPr lang="en-US" sz="1400" dirty="0"/>
              <a:t>, 837 (1985)</a:t>
            </a:r>
          </a:p>
        </p:txBody>
      </p:sp>
      <p:sp>
        <p:nvSpPr>
          <p:cNvPr id="8" name="Content Placeholder 2"/>
          <p:cNvSpPr>
            <a:spLocks noGrp="1"/>
          </p:cNvSpPr>
          <p:nvPr>
            <p:ph idx="1"/>
          </p:nvPr>
        </p:nvSpPr>
        <p:spPr>
          <a:xfrm>
            <a:off x="4320348" y="1630296"/>
            <a:ext cx="4267200" cy="4325095"/>
          </a:xfrm>
        </p:spPr>
        <p:txBody>
          <a:bodyPr/>
          <a:lstStyle/>
          <a:p>
            <a:r>
              <a:rPr lang="en-US" sz="2000" dirty="0"/>
              <a:t>Pure a-Si has large deep level defect density</a:t>
            </a:r>
          </a:p>
          <a:p>
            <a:pPr marL="684213" lvl="1"/>
            <a:r>
              <a:rPr lang="en-US" dirty="0" err="1"/>
              <a:t>Unpassivated</a:t>
            </a:r>
            <a:r>
              <a:rPr lang="en-US" dirty="0"/>
              <a:t> dangling bonds: recombination centers</a:t>
            </a:r>
          </a:p>
          <a:p>
            <a:pPr marL="684213" lvl="1"/>
            <a:r>
              <a:rPr lang="en-US" dirty="0"/>
              <a:t>Fermi level pinning</a:t>
            </a:r>
          </a:p>
        </p:txBody>
      </p:sp>
      <p:sp>
        <p:nvSpPr>
          <p:cNvPr id="11" name="TextBox 10"/>
          <p:cNvSpPr txBox="1"/>
          <p:nvPr/>
        </p:nvSpPr>
        <p:spPr>
          <a:xfrm>
            <a:off x="5030960" y="3619180"/>
            <a:ext cx="356188" cy="400110"/>
          </a:xfrm>
          <a:prstGeom prst="rect">
            <a:avLst/>
          </a:prstGeom>
          <a:noFill/>
        </p:spPr>
        <p:txBody>
          <a:bodyPr wrap="none" rtlCol="0">
            <a:spAutoFit/>
          </a:bodyPr>
          <a:lstStyle/>
          <a:p>
            <a:r>
              <a:rPr lang="en-US" sz="2000" i="1" dirty="0"/>
              <a:t>E</a:t>
            </a:r>
          </a:p>
        </p:txBody>
      </p:sp>
      <p:sp>
        <p:nvSpPr>
          <p:cNvPr id="12" name="TextBox 11"/>
          <p:cNvSpPr txBox="1"/>
          <p:nvPr/>
        </p:nvSpPr>
        <p:spPr>
          <a:xfrm>
            <a:off x="6957252" y="6080632"/>
            <a:ext cx="740908" cy="400110"/>
          </a:xfrm>
          <a:prstGeom prst="rect">
            <a:avLst/>
          </a:prstGeom>
          <a:noFill/>
        </p:spPr>
        <p:txBody>
          <a:bodyPr wrap="none" rtlCol="0">
            <a:spAutoFit/>
          </a:bodyPr>
          <a:lstStyle/>
          <a:p>
            <a:r>
              <a:rPr lang="en-US" sz="2000" i="1" dirty="0"/>
              <a:t>DOS</a:t>
            </a:r>
          </a:p>
        </p:txBody>
      </p:sp>
      <p:sp>
        <p:nvSpPr>
          <p:cNvPr id="22" name="Arc 21"/>
          <p:cNvSpPr/>
          <p:nvPr/>
        </p:nvSpPr>
        <p:spPr bwMode="auto">
          <a:xfrm>
            <a:off x="3564912" y="5427133"/>
            <a:ext cx="2812196" cy="1139698"/>
          </a:xfrm>
          <a:prstGeom prst="arc">
            <a:avLst/>
          </a:prstGeom>
          <a:solidFill>
            <a:schemeClr val="accent1">
              <a:lumMod val="60000"/>
              <a:lumOff val="4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3" name="Arc 22"/>
          <p:cNvSpPr/>
          <p:nvPr/>
        </p:nvSpPr>
        <p:spPr bwMode="auto">
          <a:xfrm>
            <a:off x="4027714" y="4773933"/>
            <a:ext cx="1881308" cy="282433"/>
          </a:xfrm>
          <a:prstGeom prst="arc">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Arc 23"/>
          <p:cNvSpPr/>
          <p:nvPr/>
        </p:nvSpPr>
        <p:spPr bwMode="auto">
          <a:xfrm flipV="1">
            <a:off x="4027714" y="4777272"/>
            <a:ext cx="1881308" cy="284193"/>
          </a:xfrm>
          <a:prstGeom prst="arc">
            <a:avLst/>
          </a:prstGeom>
          <a:solidFill>
            <a:schemeClr val="accent1">
              <a:lumMod val="60000"/>
              <a:lumOff val="4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8" name="Straight Connector 17"/>
          <p:cNvCxnSpPr/>
          <p:nvPr/>
        </p:nvCxnSpPr>
        <p:spPr bwMode="auto">
          <a:xfrm flipV="1">
            <a:off x="4960684" y="4922904"/>
            <a:ext cx="2514600" cy="0"/>
          </a:xfrm>
          <a:prstGeom prst="line">
            <a:avLst/>
          </a:prstGeom>
          <a:solidFill>
            <a:schemeClr val="accent1"/>
          </a:solidFill>
          <a:ln w="19050" cap="flat" cmpd="sng" algn="ctr">
            <a:solidFill>
              <a:srgbClr val="FF0000"/>
            </a:solidFill>
            <a:prstDash val="dash"/>
            <a:round/>
            <a:headEnd type="none" w="med" len="med"/>
            <a:tailEnd type="none" w="med" len="med"/>
          </a:ln>
          <a:effectLst/>
        </p:spPr>
      </p:cxnSp>
      <p:sp>
        <p:nvSpPr>
          <p:cNvPr id="20" name="Rectangle 19"/>
          <p:cNvSpPr/>
          <p:nvPr/>
        </p:nvSpPr>
        <p:spPr>
          <a:xfrm>
            <a:off x="7444548" y="4736648"/>
            <a:ext cx="433132" cy="369332"/>
          </a:xfrm>
          <a:prstGeom prst="rect">
            <a:avLst/>
          </a:prstGeom>
        </p:spPr>
        <p:txBody>
          <a:bodyPr wrap="none">
            <a:spAutoFit/>
          </a:bodyPr>
          <a:lstStyle/>
          <a:p>
            <a:pPr algn="ctr"/>
            <a:r>
              <a:rPr lang="en-US" i="1" dirty="0">
                <a:solidFill>
                  <a:srgbClr val="FF0000"/>
                </a:solidFill>
              </a:rPr>
              <a:t>E</a:t>
            </a:r>
            <a:r>
              <a:rPr lang="en-US" i="1" baseline="-25000" dirty="0">
                <a:solidFill>
                  <a:srgbClr val="FF0000"/>
                </a:solidFill>
              </a:rPr>
              <a:t>F</a:t>
            </a:r>
            <a:endParaRPr lang="en-US" dirty="0">
              <a:solidFill>
                <a:srgbClr val="FF0000"/>
              </a:solidFill>
            </a:endParaRPr>
          </a:p>
        </p:txBody>
      </p:sp>
      <p:sp>
        <p:nvSpPr>
          <p:cNvPr id="25" name="Arc 24"/>
          <p:cNvSpPr/>
          <p:nvPr/>
        </p:nvSpPr>
        <p:spPr bwMode="auto">
          <a:xfrm flipV="1">
            <a:off x="3761014" y="3238214"/>
            <a:ext cx="2414708" cy="1056015"/>
          </a:xfrm>
          <a:prstGeom prst="arc">
            <a:avLst>
              <a:gd name="adj1" fmla="val 16200000"/>
              <a:gd name="adj2" fmla="val 21146105"/>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TextBox 27"/>
          <p:cNvSpPr txBox="1"/>
          <p:nvPr/>
        </p:nvSpPr>
        <p:spPr>
          <a:xfrm>
            <a:off x="6122233" y="3829352"/>
            <a:ext cx="1928734" cy="369332"/>
          </a:xfrm>
          <a:prstGeom prst="rect">
            <a:avLst/>
          </a:prstGeom>
          <a:noFill/>
        </p:spPr>
        <p:txBody>
          <a:bodyPr wrap="none" rtlCol="0">
            <a:spAutoFit/>
          </a:bodyPr>
          <a:lstStyle/>
          <a:p>
            <a:pPr algn="ctr"/>
            <a:r>
              <a:rPr lang="en-US" dirty="0"/>
              <a:t>Conduction band</a:t>
            </a:r>
          </a:p>
        </p:txBody>
      </p:sp>
      <p:sp>
        <p:nvSpPr>
          <p:cNvPr id="29" name="TextBox 28"/>
          <p:cNvSpPr txBox="1"/>
          <p:nvPr/>
        </p:nvSpPr>
        <p:spPr>
          <a:xfrm>
            <a:off x="6289821" y="5438604"/>
            <a:ext cx="1578189" cy="369332"/>
          </a:xfrm>
          <a:prstGeom prst="rect">
            <a:avLst/>
          </a:prstGeom>
          <a:noFill/>
        </p:spPr>
        <p:txBody>
          <a:bodyPr wrap="none" rtlCol="0">
            <a:spAutoFit/>
          </a:bodyPr>
          <a:lstStyle/>
          <a:p>
            <a:pPr algn="ctr"/>
            <a:r>
              <a:rPr lang="en-US" dirty="0"/>
              <a:t>Valence band</a:t>
            </a:r>
          </a:p>
        </p:txBody>
      </p:sp>
      <p:sp>
        <p:nvSpPr>
          <p:cNvPr id="30" name="TextBox 29"/>
          <p:cNvSpPr txBox="1"/>
          <p:nvPr/>
        </p:nvSpPr>
        <p:spPr>
          <a:xfrm>
            <a:off x="5661328" y="4474776"/>
            <a:ext cx="1531188" cy="369332"/>
          </a:xfrm>
          <a:prstGeom prst="rect">
            <a:avLst/>
          </a:prstGeom>
          <a:noFill/>
        </p:spPr>
        <p:txBody>
          <a:bodyPr wrap="none" rtlCol="0">
            <a:spAutoFit/>
          </a:bodyPr>
          <a:lstStyle/>
          <a:p>
            <a:pPr algn="ctr"/>
            <a:r>
              <a:rPr lang="en-US" dirty="0"/>
              <a:t>Defect states</a:t>
            </a:r>
            <a:endParaRPr lang="en-US" baseline="30000" dirty="0"/>
          </a:p>
        </p:txBody>
      </p:sp>
      <p:cxnSp>
        <p:nvCxnSpPr>
          <p:cNvPr id="9" name="Straight Arrow Connector 8"/>
          <p:cNvCxnSpPr/>
          <p:nvPr/>
        </p:nvCxnSpPr>
        <p:spPr bwMode="auto">
          <a:xfrm flipH="1" flipV="1">
            <a:off x="4960684" y="3710749"/>
            <a:ext cx="320" cy="2301367"/>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cxnSp>
        <p:nvCxnSpPr>
          <p:cNvPr id="10" name="Straight Arrow Connector 9"/>
          <p:cNvCxnSpPr/>
          <p:nvPr/>
        </p:nvCxnSpPr>
        <p:spPr bwMode="auto">
          <a:xfrm flipV="1">
            <a:off x="4953320" y="6012350"/>
            <a:ext cx="2656134" cy="0"/>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sp>
        <p:nvSpPr>
          <p:cNvPr id="3" name="Slide Number Placeholder 2"/>
          <p:cNvSpPr>
            <a:spLocks noGrp="1"/>
          </p:cNvSpPr>
          <p:nvPr>
            <p:ph type="sldNum" sz="quarter" idx="11"/>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944964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Hydrogen passivation (hydrogenation)</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20" y="1668716"/>
            <a:ext cx="4267200" cy="262633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1" y="1653568"/>
            <a:ext cx="2999710" cy="2453868"/>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10201" y="4107436"/>
            <a:ext cx="2999710" cy="2281130"/>
          </a:xfrm>
          <a:prstGeom prst="rect">
            <a:avLst/>
          </a:prstGeom>
        </p:spPr>
      </p:pic>
      <p:sp>
        <p:nvSpPr>
          <p:cNvPr id="4" name="Rectangle 3"/>
          <p:cNvSpPr/>
          <p:nvPr/>
        </p:nvSpPr>
        <p:spPr>
          <a:xfrm>
            <a:off x="457200" y="6176949"/>
            <a:ext cx="4572000" cy="276999"/>
          </a:xfrm>
          <a:prstGeom prst="rect">
            <a:avLst/>
          </a:prstGeom>
        </p:spPr>
        <p:txBody>
          <a:bodyPr>
            <a:spAutoFit/>
          </a:bodyPr>
          <a:lstStyle/>
          <a:p>
            <a:pPr algn="ctr"/>
            <a:r>
              <a:rPr lang="en-US" sz="1200" dirty="0"/>
              <a:t>Springer Handbook of Electronic and Photonic Materials, Ch. 26</a:t>
            </a:r>
          </a:p>
        </p:txBody>
      </p:sp>
      <p:sp>
        <p:nvSpPr>
          <p:cNvPr id="8" name="Content Placeholder 2"/>
          <p:cNvSpPr txBox="1">
            <a:spLocks/>
          </p:cNvSpPr>
          <p:nvPr/>
        </p:nvSpPr>
        <p:spPr bwMode="auto">
          <a:xfrm>
            <a:off x="465589" y="4511168"/>
            <a:ext cx="4639811" cy="160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a:spcBef>
                <a:spcPts val="1000"/>
              </a:spcBef>
            </a:pPr>
            <a:r>
              <a:rPr lang="en-US" sz="2000" kern="0" dirty="0"/>
              <a:t>SiH</a:t>
            </a:r>
            <a:r>
              <a:rPr lang="en-US" sz="2000" kern="0" baseline="-25000" dirty="0"/>
              <a:t>4</a:t>
            </a:r>
            <a:r>
              <a:rPr lang="en-US" sz="2000" kern="0" dirty="0"/>
              <a:t> → </a:t>
            </a:r>
            <a:r>
              <a:rPr lang="en-US" sz="2000" kern="0" dirty="0" err="1"/>
              <a:t>a-Si:H</a:t>
            </a:r>
            <a:r>
              <a:rPr lang="en-US" sz="2000" kern="0" dirty="0"/>
              <a:t> + H</a:t>
            </a:r>
            <a:r>
              <a:rPr lang="en-US" sz="2000" kern="0" baseline="-25000" dirty="0"/>
              <a:t>2</a:t>
            </a:r>
            <a:endParaRPr lang="en-US" sz="2000" kern="0" dirty="0"/>
          </a:p>
          <a:p>
            <a:pPr>
              <a:spcBef>
                <a:spcPts val="1000"/>
              </a:spcBef>
            </a:pPr>
            <a:r>
              <a:rPr lang="en-US" sz="2000" kern="0" dirty="0"/>
              <a:t>Dangling bond formation on </a:t>
            </a:r>
            <a:r>
              <a:rPr lang="en-US" sz="2000" kern="0" dirty="0" err="1"/>
              <a:t>a-Si:H</a:t>
            </a:r>
            <a:r>
              <a:rPr lang="en-US" sz="2000" kern="0" dirty="0"/>
              <a:t> surface due to H removal by adsorbed SiH</a:t>
            </a:r>
            <a:r>
              <a:rPr lang="en-US" sz="2000" kern="0" baseline="-25000" dirty="0"/>
              <a:t>3</a:t>
            </a:r>
            <a:r>
              <a:rPr lang="en-US" sz="2000" kern="0" dirty="0"/>
              <a:t> radicals</a:t>
            </a:r>
          </a:p>
        </p:txBody>
      </p:sp>
      <p:sp>
        <p:nvSpPr>
          <p:cNvPr id="3" name="Slide Number Placeholder 2"/>
          <p:cNvSpPr>
            <a:spLocks noGrp="1"/>
          </p:cNvSpPr>
          <p:nvPr>
            <p:ph type="sldNum" sz="quarter" idx="11"/>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1439997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 properties of </a:t>
            </a:r>
            <a:r>
              <a:rPr lang="en-US" dirty="0" err="1"/>
              <a:t>a-Si:H</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827063344"/>
              </p:ext>
            </p:extLst>
          </p:nvPr>
        </p:nvGraphicFramePr>
        <p:xfrm>
          <a:off x="609600" y="1676400"/>
          <a:ext cx="7848600" cy="2595880"/>
        </p:xfrm>
        <a:graphic>
          <a:graphicData uri="http://schemas.openxmlformats.org/drawingml/2006/table">
            <a:tbl>
              <a:tblPr firstRow="1" bandRow="1">
                <a:tableStyleId>{D113A9D2-9D6B-4929-AA2D-F23B5EE8CBE7}</a:tableStyleId>
              </a:tblPr>
              <a:tblGrid>
                <a:gridCol w="2616200">
                  <a:extLst>
                    <a:ext uri="{9D8B030D-6E8A-4147-A177-3AD203B41FA5}">
                      <a16:colId xmlns:a16="http://schemas.microsoft.com/office/drawing/2014/main" val="20000"/>
                    </a:ext>
                  </a:extLst>
                </a:gridCol>
                <a:gridCol w="2616200">
                  <a:extLst>
                    <a:ext uri="{9D8B030D-6E8A-4147-A177-3AD203B41FA5}">
                      <a16:colId xmlns:a16="http://schemas.microsoft.com/office/drawing/2014/main" val="20001"/>
                    </a:ext>
                  </a:extLst>
                </a:gridCol>
                <a:gridCol w="2616200">
                  <a:extLst>
                    <a:ext uri="{9D8B030D-6E8A-4147-A177-3AD203B41FA5}">
                      <a16:colId xmlns:a16="http://schemas.microsoft.com/office/drawing/2014/main" val="20002"/>
                    </a:ext>
                  </a:extLst>
                </a:gridCol>
              </a:tblGrid>
              <a:tr h="370840">
                <a:tc>
                  <a:txBody>
                    <a:bodyPr/>
                    <a:lstStyle/>
                    <a:p>
                      <a:pPr algn="ctr"/>
                      <a:endParaRPr lang="en-US" dirty="0"/>
                    </a:p>
                  </a:txBody>
                  <a:tcPr anchor="ctr"/>
                </a:tc>
                <a:tc>
                  <a:txBody>
                    <a:bodyPr/>
                    <a:lstStyle/>
                    <a:p>
                      <a:pPr algn="ctr"/>
                      <a:r>
                        <a:rPr lang="en-US" dirty="0"/>
                        <a:t>c-Si (bulk,</a:t>
                      </a:r>
                      <a:r>
                        <a:rPr lang="en-US" baseline="0" dirty="0"/>
                        <a:t> intrinsic</a:t>
                      </a:r>
                      <a:r>
                        <a:rPr lang="en-US" dirty="0"/>
                        <a:t>)</a:t>
                      </a:r>
                    </a:p>
                  </a:txBody>
                  <a:tcPr anchor="ctr"/>
                </a:tc>
                <a:tc>
                  <a:txBody>
                    <a:bodyPr/>
                    <a:lstStyle/>
                    <a:p>
                      <a:pPr algn="ctr"/>
                      <a:r>
                        <a:rPr lang="en-US" dirty="0" err="1"/>
                        <a:t>a-Si:H</a:t>
                      </a:r>
                      <a:r>
                        <a:rPr lang="en-US" dirty="0"/>
                        <a:t> (film)</a:t>
                      </a:r>
                    </a:p>
                  </a:txBody>
                  <a:tcPr anchor="ctr"/>
                </a:tc>
                <a:extLst>
                  <a:ext uri="{0D108BD9-81ED-4DB2-BD59-A6C34878D82A}">
                    <a16:rowId xmlns:a16="http://schemas.microsoft.com/office/drawing/2014/main" val="10000"/>
                  </a:ext>
                </a:extLst>
              </a:tr>
              <a:tr h="370840">
                <a:tc>
                  <a:txBody>
                    <a:bodyPr/>
                    <a:lstStyle/>
                    <a:p>
                      <a:pPr algn="ctr"/>
                      <a:r>
                        <a:rPr lang="en-US" dirty="0"/>
                        <a:t>Electron drift mobility</a:t>
                      </a:r>
                    </a:p>
                  </a:txBody>
                  <a:tcPr anchor="ctr"/>
                </a:tc>
                <a:tc>
                  <a:txBody>
                    <a:bodyPr/>
                    <a:lstStyle/>
                    <a:p>
                      <a:pPr algn="ctr"/>
                      <a:r>
                        <a:rPr lang="en-US" sz="1800" b="0" i="0" kern="1200" dirty="0">
                          <a:solidFill>
                            <a:schemeClr val="lt1"/>
                          </a:solidFill>
                          <a:effectLst/>
                          <a:latin typeface="+mn-lt"/>
                          <a:ea typeface="+mn-ea"/>
                          <a:cs typeface="+mn-cs"/>
                        </a:rPr>
                        <a:t>1400 cm</a:t>
                      </a:r>
                      <a:r>
                        <a:rPr lang="en-US" sz="1800" b="0" i="0" kern="1200" baseline="30000" dirty="0">
                          <a:solidFill>
                            <a:schemeClr val="lt1"/>
                          </a:solidFill>
                          <a:effectLst/>
                          <a:latin typeface="+mn-lt"/>
                          <a:ea typeface="+mn-ea"/>
                          <a:cs typeface="+mn-cs"/>
                        </a:rPr>
                        <a:t>2</a:t>
                      </a:r>
                      <a:r>
                        <a:rPr lang="en-US" sz="1800" b="0" i="0" kern="1200" dirty="0">
                          <a:solidFill>
                            <a:schemeClr val="lt1"/>
                          </a:solidFill>
                          <a:effectLst/>
                          <a:latin typeface="+mn-lt"/>
                          <a:ea typeface="+mn-ea"/>
                          <a:cs typeface="+mn-cs"/>
                        </a:rPr>
                        <a:t> V</a:t>
                      </a:r>
                      <a:r>
                        <a:rPr lang="en-US" sz="1800" b="0" i="0" kern="1200" baseline="30000" dirty="0">
                          <a:solidFill>
                            <a:schemeClr val="lt1"/>
                          </a:solidFill>
                          <a:effectLst/>
                          <a:latin typeface="+mn-lt"/>
                          <a:ea typeface="+mn-ea"/>
                          <a:cs typeface="+mn-cs"/>
                        </a:rPr>
                        <a:t>-1 </a:t>
                      </a:r>
                      <a:r>
                        <a:rPr lang="en-US" sz="1800" b="0" i="0" kern="1200" dirty="0">
                          <a:solidFill>
                            <a:schemeClr val="lt1"/>
                          </a:solidFill>
                          <a:effectLst/>
                          <a:latin typeface="+mn-lt"/>
                          <a:ea typeface="+mn-ea"/>
                          <a:cs typeface="+mn-cs"/>
                        </a:rPr>
                        <a:t>s</a:t>
                      </a:r>
                      <a:r>
                        <a:rPr lang="en-US" sz="1800" b="0" i="0" kern="1200" baseline="30000" dirty="0">
                          <a:solidFill>
                            <a:schemeClr val="lt1"/>
                          </a:solidFill>
                          <a:effectLst/>
                          <a:latin typeface="+mn-lt"/>
                          <a:ea typeface="+mn-ea"/>
                          <a:cs typeface="+mn-cs"/>
                        </a:rPr>
                        <a:t>-1</a:t>
                      </a:r>
                      <a:endParaRPr lang="en-US" dirty="0"/>
                    </a:p>
                  </a:txBody>
                  <a:tcPr anchor="ctr"/>
                </a:tc>
                <a:tc>
                  <a:txBody>
                    <a:bodyPr/>
                    <a:lstStyle/>
                    <a:p>
                      <a:pPr algn="ctr"/>
                      <a:r>
                        <a:rPr lang="en-US" sz="1800" b="0" i="0" kern="1200" dirty="0">
                          <a:solidFill>
                            <a:schemeClr val="lt1"/>
                          </a:solidFill>
                          <a:effectLst/>
                          <a:latin typeface="+mn-lt"/>
                          <a:ea typeface="+mn-ea"/>
                          <a:cs typeface="+mn-cs"/>
                        </a:rPr>
                        <a:t>1 cm</a:t>
                      </a:r>
                      <a:r>
                        <a:rPr lang="en-US" sz="1800" b="0" i="0" kern="1200" baseline="30000" dirty="0">
                          <a:solidFill>
                            <a:schemeClr val="lt1"/>
                          </a:solidFill>
                          <a:effectLst/>
                          <a:latin typeface="+mn-lt"/>
                          <a:ea typeface="+mn-ea"/>
                          <a:cs typeface="+mn-cs"/>
                        </a:rPr>
                        <a:t>2</a:t>
                      </a:r>
                      <a:r>
                        <a:rPr lang="en-US" sz="1800" b="0" i="0" kern="1200" dirty="0">
                          <a:solidFill>
                            <a:schemeClr val="lt1"/>
                          </a:solidFill>
                          <a:effectLst/>
                          <a:latin typeface="+mn-lt"/>
                          <a:ea typeface="+mn-ea"/>
                          <a:cs typeface="+mn-cs"/>
                        </a:rPr>
                        <a:t> V</a:t>
                      </a:r>
                      <a:r>
                        <a:rPr lang="en-US" sz="1800" b="0" i="0" kern="1200" baseline="30000" dirty="0">
                          <a:solidFill>
                            <a:schemeClr val="lt1"/>
                          </a:solidFill>
                          <a:effectLst/>
                          <a:latin typeface="+mn-lt"/>
                          <a:ea typeface="+mn-ea"/>
                          <a:cs typeface="+mn-cs"/>
                        </a:rPr>
                        <a:t>-1 </a:t>
                      </a:r>
                      <a:r>
                        <a:rPr lang="en-US" sz="1800" b="0" i="0" kern="1200" dirty="0">
                          <a:solidFill>
                            <a:schemeClr val="lt1"/>
                          </a:solidFill>
                          <a:effectLst/>
                          <a:latin typeface="+mn-lt"/>
                          <a:ea typeface="+mn-ea"/>
                          <a:cs typeface="+mn-cs"/>
                        </a:rPr>
                        <a:t>s</a:t>
                      </a:r>
                      <a:r>
                        <a:rPr lang="en-US" sz="1800" b="0" i="0" kern="1200" baseline="30000" dirty="0">
                          <a:solidFill>
                            <a:schemeClr val="lt1"/>
                          </a:solidFill>
                          <a:effectLst/>
                          <a:latin typeface="+mn-lt"/>
                          <a:ea typeface="+mn-ea"/>
                          <a:cs typeface="+mn-cs"/>
                        </a:rPr>
                        <a:t>-1</a:t>
                      </a:r>
                      <a:endParaRPr lang="en-US" dirty="0"/>
                    </a:p>
                  </a:txBody>
                  <a:tcPr anchor="ctr"/>
                </a:tc>
                <a:extLst>
                  <a:ext uri="{0D108BD9-81ED-4DB2-BD59-A6C34878D82A}">
                    <a16:rowId xmlns:a16="http://schemas.microsoft.com/office/drawing/2014/main" val="10001"/>
                  </a:ext>
                </a:extLst>
              </a:tr>
              <a:tr h="370840">
                <a:tc>
                  <a:txBody>
                    <a:bodyPr/>
                    <a:lstStyle/>
                    <a:p>
                      <a:pPr algn="ctr"/>
                      <a:r>
                        <a:rPr lang="en-US" dirty="0"/>
                        <a:t>Hole drift mobility</a:t>
                      </a:r>
                    </a:p>
                  </a:txBody>
                  <a:tcPr anchor="ctr"/>
                </a:tc>
                <a:tc>
                  <a:txBody>
                    <a:bodyPr/>
                    <a:lstStyle/>
                    <a:p>
                      <a:pPr algn="ctr"/>
                      <a:r>
                        <a:rPr lang="en-US" sz="1800" b="0" i="0" kern="1200" dirty="0">
                          <a:solidFill>
                            <a:schemeClr val="lt1"/>
                          </a:solidFill>
                          <a:effectLst/>
                          <a:latin typeface="+mn-lt"/>
                          <a:ea typeface="+mn-ea"/>
                          <a:cs typeface="+mn-cs"/>
                        </a:rPr>
                        <a:t>450 cm</a:t>
                      </a:r>
                      <a:r>
                        <a:rPr lang="en-US" sz="1800" b="0" i="0" kern="1200" baseline="30000" dirty="0">
                          <a:solidFill>
                            <a:schemeClr val="lt1"/>
                          </a:solidFill>
                          <a:effectLst/>
                          <a:latin typeface="+mn-lt"/>
                          <a:ea typeface="+mn-ea"/>
                          <a:cs typeface="+mn-cs"/>
                        </a:rPr>
                        <a:t>2</a:t>
                      </a:r>
                      <a:r>
                        <a:rPr lang="en-US" sz="1800" b="0" i="0" kern="1200" dirty="0">
                          <a:solidFill>
                            <a:schemeClr val="lt1"/>
                          </a:solidFill>
                          <a:effectLst/>
                          <a:latin typeface="+mn-lt"/>
                          <a:ea typeface="+mn-ea"/>
                          <a:cs typeface="+mn-cs"/>
                        </a:rPr>
                        <a:t> V</a:t>
                      </a:r>
                      <a:r>
                        <a:rPr lang="en-US" sz="1800" b="0" i="0" kern="1200" baseline="30000" dirty="0">
                          <a:solidFill>
                            <a:schemeClr val="lt1"/>
                          </a:solidFill>
                          <a:effectLst/>
                          <a:latin typeface="+mn-lt"/>
                          <a:ea typeface="+mn-ea"/>
                          <a:cs typeface="+mn-cs"/>
                        </a:rPr>
                        <a:t>-1</a:t>
                      </a:r>
                      <a:r>
                        <a:rPr lang="en-US" sz="1800" b="0" i="0" kern="1200" dirty="0">
                          <a:solidFill>
                            <a:schemeClr val="lt1"/>
                          </a:solidFill>
                          <a:effectLst/>
                          <a:latin typeface="+mn-lt"/>
                          <a:ea typeface="+mn-ea"/>
                          <a:cs typeface="+mn-cs"/>
                        </a:rPr>
                        <a:t>s</a:t>
                      </a:r>
                      <a:r>
                        <a:rPr lang="en-US" sz="1800" b="0" i="0" kern="1200" baseline="30000" dirty="0">
                          <a:solidFill>
                            <a:schemeClr val="lt1"/>
                          </a:solidFill>
                          <a:effectLst/>
                          <a:latin typeface="+mn-lt"/>
                          <a:ea typeface="+mn-ea"/>
                          <a:cs typeface="+mn-cs"/>
                        </a:rPr>
                        <a:t>-1</a:t>
                      </a:r>
                      <a:endParaRPr lang="en-US" dirty="0"/>
                    </a:p>
                  </a:txBody>
                  <a:tcPr anchor="ctr"/>
                </a:tc>
                <a:tc>
                  <a:txBody>
                    <a:bodyPr/>
                    <a:lstStyle/>
                    <a:p>
                      <a:pPr algn="ctr"/>
                      <a:r>
                        <a:rPr lang="en-US" sz="1800" b="0" i="0" kern="1200" dirty="0">
                          <a:solidFill>
                            <a:schemeClr val="lt1"/>
                          </a:solidFill>
                          <a:effectLst/>
                          <a:latin typeface="+mn-lt"/>
                          <a:ea typeface="+mn-ea"/>
                          <a:cs typeface="+mn-cs"/>
                        </a:rPr>
                        <a:t>0.003 cm</a:t>
                      </a:r>
                      <a:r>
                        <a:rPr lang="en-US" sz="1800" b="0" i="0" kern="1200" baseline="30000" dirty="0">
                          <a:solidFill>
                            <a:schemeClr val="lt1"/>
                          </a:solidFill>
                          <a:effectLst/>
                          <a:latin typeface="+mn-lt"/>
                          <a:ea typeface="+mn-ea"/>
                          <a:cs typeface="+mn-cs"/>
                        </a:rPr>
                        <a:t>2</a:t>
                      </a:r>
                      <a:r>
                        <a:rPr lang="en-US" sz="1800" b="0" i="0" kern="1200" dirty="0">
                          <a:solidFill>
                            <a:schemeClr val="lt1"/>
                          </a:solidFill>
                          <a:effectLst/>
                          <a:latin typeface="+mn-lt"/>
                          <a:ea typeface="+mn-ea"/>
                          <a:cs typeface="+mn-cs"/>
                        </a:rPr>
                        <a:t> V</a:t>
                      </a:r>
                      <a:r>
                        <a:rPr lang="en-US" sz="1800" b="0" i="0" kern="1200" baseline="30000" dirty="0">
                          <a:solidFill>
                            <a:schemeClr val="lt1"/>
                          </a:solidFill>
                          <a:effectLst/>
                          <a:latin typeface="+mn-lt"/>
                          <a:ea typeface="+mn-ea"/>
                          <a:cs typeface="+mn-cs"/>
                        </a:rPr>
                        <a:t>-1</a:t>
                      </a:r>
                      <a:r>
                        <a:rPr lang="en-US" sz="1800" b="0" i="0" kern="1200" dirty="0">
                          <a:solidFill>
                            <a:schemeClr val="lt1"/>
                          </a:solidFill>
                          <a:effectLst/>
                          <a:latin typeface="+mn-lt"/>
                          <a:ea typeface="+mn-ea"/>
                          <a:cs typeface="+mn-cs"/>
                        </a:rPr>
                        <a:t>s</a:t>
                      </a:r>
                      <a:r>
                        <a:rPr lang="en-US" sz="1800" b="0" i="0" kern="1200" baseline="30000" dirty="0">
                          <a:solidFill>
                            <a:schemeClr val="lt1"/>
                          </a:solidFill>
                          <a:effectLst/>
                          <a:latin typeface="+mn-lt"/>
                          <a:ea typeface="+mn-ea"/>
                          <a:cs typeface="+mn-cs"/>
                        </a:rPr>
                        <a:t>-1</a:t>
                      </a:r>
                      <a:endParaRPr lang="en-US" dirty="0"/>
                    </a:p>
                  </a:txBody>
                  <a:tcPr anchor="ctr"/>
                </a:tc>
                <a:extLst>
                  <a:ext uri="{0D108BD9-81ED-4DB2-BD59-A6C34878D82A}">
                    <a16:rowId xmlns:a16="http://schemas.microsoft.com/office/drawing/2014/main" val="10002"/>
                  </a:ext>
                </a:extLst>
              </a:tr>
              <a:tr h="370840">
                <a:tc>
                  <a:txBody>
                    <a:bodyPr/>
                    <a:lstStyle/>
                    <a:p>
                      <a:pPr algn="ctr"/>
                      <a:r>
                        <a:rPr lang="en-US" dirty="0"/>
                        <a:t>Carrier diffusion length</a:t>
                      </a:r>
                    </a:p>
                  </a:txBody>
                  <a:tcPr anchor="ctr"/>
                </a:tc>
                <a:tc>
                  <a:txBody>
                    <a:bodyPr/>
                    <a:lstStyle/>
                    <a:p>
                      <a:pPr algn="ctr"/>
                      <a:r>
                        <a:rPr lang="en-US" dirty="0"/>
                        <a:t>&gt; 10 cm</a:t>
                      </a:r>
                    </a:p>
                  </a:txBody>
                  <a:tcPr anchor="ctr"/>
                </a:tc>
                <a:tc>
                  <a:txBody>
                    <a:bodyPr/>
                    <a:lstStyle/>
                    <a:p>
                      <a:pPr algn="ctr"/>
                      <a:r>
                        <a:rPr lang="en-US" dirty="0"/>
                        <a:t>0.3 </a:t>
                      </a:r>
                      <a:r>
                        <a:rPr lang="en-US" dirty="0">
                          <a:latin typeface="Symbol" panose="05050102010706020507" pitchFamily="18" charset="2"/>
                        </a:rPr>
                        <a:t>m</a:t>
                      </a:r>
                      <a:r>
                        <a:rPr lang="en-US" dirty="0"/>
                        <a:t>m</a:t>
                      </a:r>
                    </a:p>
                  </a:txBody>
                  <a:tcPr anchor="ctr"/>
                </a:tc>
                <a:extLst>
                  <a:ext uri="{0D108BD9-81ED-4DB2-BD59-A6C34878D82A}">
                    <a16:rowId xmlns:a16="http://schemas.microsoft.com/office/drawing/2014/main" val="10003"/>
                  </a:ext>
                </a:extLst>
              </a:tr>
              <a:tr h="370840">
                <a:tc>
                  <a:txBody>
                    <a:bodyPr/>
                    <a:lstStyle/>
                    <a:p>
                      <a:pPr algn="ctr"/>
                      <a:r>
                        <a:rPr lang="en-US" dirty="0" err="1"/>
                        <a:t>Undoped</a:t>
                      </a:r>
                      <a:r>
                        <a:rPr lang="en-US" dirty="0"/>
                        <a:t> conductivity</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lt1"/>
                          </a:solidFill>
                          <a:effectLst/>
                          <a:latin typeface="+mn-lt"/>
                          <a:ea typeface="+mn-ea"/>
                          <a:cs typeface="+mn-cs"/>
                        </a:rPr>
                        <a:t>&lt; 10</a:t>
                      </a:r>
                      <a:r>
                        <a:rPr lang="en-US" sz="1800" b="0" i="0" kern="1200" baseline="30000" dirty="0">
                          <a:solidFill>
                            <a:schemeClr val="lt1"/>
                          </a:solidFill>
                          <a:effectLst/>
                          <a:latin typeface="+mn-lt"/>
                          <a:ea typeface="+mn-ea"/>
                          <a:cs typeface="+mn-cs"/>
                        </a:rPr>
                        <a:t>-5</a:t>
                      </a:r>
                      <a:r>
                        <a:rPr lang="en-US" dirty="0"/>
                        <a:t> </a:t>
                      </a:r>
                      <a:r>
                        <a:rPr lang="en-US" dirty="0">
                          <a:latin typeface="Symbol" panose="05050102010706020507" pitchFamily="18" charset="2"/>
                        </a:rPr>
                        <a:t>W</a:t>
                      </a:r>
                      <a:r>
                        <a:rPr lang="en-US" sz="1800" b="0" i="0" kern="1200" baseline="30000" dirty="0">
                          <a:solidFill>
                            <a:schemeClr val="lt1"/>
                          </a:solidFill>
                          <a:effectLst/>
                          <a:latin typeface="+mn-lt"/>
                          <a:ea typeface="+mn-ea"/>
                          <a:cs typeface="+mn-cs"/>
                        </a:rPr>
                        <a:t>-1 </a:t>
                      </a:r>
                      <a:r>
                        <a:rPr lang="en-US" sz="1800" b="0" i="0" kern="1200" dirty="0">
                          <a:solidFill>
                            <a:schemeClr val="lt1"/>
                          </a:solidFill>
                          <a:effectLst/>
                          <a:latin typeface="+mn-lt"/>
                          <a:ea typeface="+mn-ea"/>
                          <a:cs typeface="+mn-cs"/>
                        </a:rPr>
                        <a:t>cm</a:t>
                      </a:r>
                      <a:r>
                        <a:rPr lang="en-US" sz="1800" b="0" i="0" kern="1200" baseline="30000" dirty="0">
                          <a:solidFill>
                            <a:schemeClr val="lt1"/>
                          </a:solidFill>
                          <a:effectLst/>
                          <a:latin typeface="+mn-lt"/>
                          <a:ea typeface="+mn-ea"/>
                          <a:cs typeface="+mn-cs"/>
                        </a:rPr>
                        <a:t>-1</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lt1"/>
                          </a:solidFill>
                          <a:effectLst/>
                          <a:latin typeface="+mn-lt"/>
                          <a:ea typeface="+mn-ea"/>
                          <a:cs typeface="+mn-cs"/>
                        </a:rPr>
                        <a:t>10</a:t>
                      </a:r>
                      <a:r>
                        <a:rPr lang="en-US" sz="1800" b="0" i="0" kern="1200" baseline="30000" dirty="0">
                          <a:solidFill>
                            <a:schemeClr val="lt1"/>
                          </a:solidFill>
                          <a:effectLst/>
                          <a:latin typeface="+mn-lt"/>
                          <a:ea typeface="+mn-ea"/>
                          <a:cs typeface="+mn-cs"/>
                        </a:rPr>
                        <a:t>-11</a:t>
                      </a:r>
                      <a:r>
                        <a:rPr lang="en-US" dirty="0"/>
                        <a:t> </a:t>
                      </a:r>
                      <a:r>
                        <a:rPr lang="en-US" dirty="0">
                          <a:latin typeface="Symbol" panose="05050102010706020507" pitchFamily="18" charset="2"/>
                        </a:rPr>
                        <a:t>W</a:t>
                      </a:r>
                      <a:r>
                        <a:rPr lang="en-US" sz="1800" b="0" i="0" kern="1200" baseline="30000" dirty="0">
                          <a:solidFill>
                            <a:schemeClr val="lt1"/>
                          </a:solidFill>
                          <a:effectLst/>
                          <a:latin typeface="+mn-lt"/>
                          <a:ea typeface="+mn-ea"/>
                          <a:cs typeface="+mn-cs"/>
                        </a:rPr>
                        <a:t>-1 </a:t>
                      </a:r>
                      <a:r>
                        <a:rPr lang="en-US" sz="1800" b="0" i="0" kern="1200" dirty="0">
                          <a:solidFill>
                            <a:schemeClr val="lt1"/>
                          </a:solidFill>
                          <a:effectLst/>
                          <a:latin typeface="+mn-lt"/>
                          <a:ea typeface="+mn-ea"/>
                          <a:cs typeface="+mn-cs"/>
                        </a:rPr>
                        <a:t>cm</a:t>
                      </a:r>
                      <a:r>
                        <a:rPr lang="en-US" sz="1800" b="0" i="0" kern="1200" baseline="30000" dirty="0">
                          <a:solidFill>
                            <a:schemeClr val="lt1"/>
                          </a:solidFill>
                          <a:effectLst/>
                          <a:latin typeface="+mn-lt"/>
                          <a:ea typeface="+mn-ea"/>
                          <a:cs typeface="+mn-cs"/>
                        </a:rPr>
                        <a:t>-1</a:t>
                      </a:r>
                      <a:endParaRPr lang="en-US" dirty="0"/>
                    </a:p>
                  </a:txBody>
                  <a:tcPr anchor="ctr"/>
                </a:tc>
                <a:extLst>
                  <a:ext uri="{0D108BD9-81ED-4DB2-BD59-A6C34878D82A}">
                    <a16:rowId xmlns:a16="http://schemas.microsoft.com/office/drawing/2014/main" val="10004"/>
                  </a:ext>
                </a:extLst>
              </a:tr>
              <a:tr h="370840">
                <a:tc>
                  <a:txBody>
                    <a:bodyPr/>
                    <a:lstStyle/>
                    <a:p>
                      <a:pPr algn="ctr"/>
                      <a:r>
                        <a:rPr lang="en-US" dirty="0"/>
                        <a:t>Doped conductivity</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lt1"/>
                          </a:solidFill>
                          <a:effectLst/>
                          <a:latin typeface="+mn-lt"/>
                          <a:ea typeface="+mn-ea"/>
                          <a:cs typeface="+mn-cs"/>
                        </a:rPr>
                        <a:t>&gt; 10</a:t>
                      </a:r>
                      <a:r>
                        <a:rPr lang="en-US" sz="1800" b="0" i="0" kern="1200" baseline="30000" dirty="0">
                          <a:solidFill>
                            <a:schemeClr val="lt1"/>
                          </a:solidFill>
                          <a:effectLst/>
                          <a:latin typeface="+mn-lt"/>
                          <a:ea typeface="+mn-ea"/>
                          <a:cs typeface="+mn-cs"/>
                        </a:rPr>
                        <a:t>4</a:t>
                      </a:r>
                      <a:r>
                        <a:rPr lang="en-US" dirty="0"/>
                        <a:t> </a:t>
                      </a:r>
                      <a:r>
                        <a:rPr lang="en-US" dirty="0">
                          <a:latin typeface="Symbol" panose="05050102010706020507" pitchFamily="18" charset="2"/>
                        </a:rPr>
                        <a:t>W</a:t>
                      </a:r>
                      <a:r>
                        <a:rPr lang="en-US" sz="1800" b="0" i="0" kern="1200" baseline="30000" dirty="0">
                          <a:solidFill>
                            <a:schemeClr val="lt1"/>
                          </a:solidFill>
                          <a:effectLst/>
                          <a:latin typeface="+mn-lt"/>
                          <a:ea typeface="+mn-ea"/>
                          <a:cs typeface="+mn-cs"/>
                        </a:rPr>
                        <a:t>-1 </a:t>
                      </a:r>
                      <a:r>
                        <a:rPr lang="en-US" sz="1800" b="0" i="0" kern="1200" dirty="0">
                          <a:solidFill>
                            <a:schemeClr val="lt1"/>
                          </a:solidFill>
                          <a:effectLst/>
                          <a:latin typeface="+mn-lt"/>
                          <a:ea typeface="+mn-ea"/>
                          <a:cs typeface="+mn-cs"/>
                        </a:rPr>
                        <a:t>cm</a:t>
                      </a:r>
                      <a:r>
                        <a:rPr lang="en-US" sz="1800" b="0" i="0" kern="1200" baseline="30000" dirty="0">
                          <a:solidFill>
                            <a:schemeClr val="lt1"/>
                          </a:solidFill>
                          <a:effectLst/>
                          <a:latin typeface="+mn-lt"/>
                          <a:ea typeface="+mn-ea"/>
                          <a:cs typeface="+mn-cs"/>
                        </a:rPr>
                        <a:t>-1</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Up to </a:t>
                      </a:r>
                      <a:r>
                        <a:rPr lang="en-US" sz="1800" b="0" i="0" kern="1200" dirty="0">
                          <a:solidFill>
                            <a:schemeClr val="lt1"/>
                          </a:solidFill>
                          <a:effectLst/>
                          <a:latin typeface="+mn-lt"/>
                          <a:ea typeface="+mn-ea"/>
                          <a:cs typeface="+mn-cs"/>
                        </a:rPr>
                        <a:t>10</a:t>
                      </a:r>
                      <a:r>
                        <a:rPr lang="en-US" sz="1800" b="0" i="0" kern="1200" baseline="30000" dirty="0">
                          <a:solidFill>
                            <a:schemeClr val="lt1"/>
                          </a:solidFill>
                          <a:effectLst/>
                          <a:latin typeface="+mn-lt"/>
                          <a:ea typeface="+mn-ea"/>
                          <a:cs typeface="+mn-cs"/>
                        </a:rPr>
                        <a:t>-2</a:t>
                      </a:r>
                      <a:r>
                        <a:rPr lang="en-US" dirty="0"/>
                        <a:t> </a:t>
                      </a:r>
                      <a:r>
                        <a:rPr lang="en-US" dirty="0">
                          <a:latin typeface="Symbol" panose="05050102010706020507" pitchFamily="18" charset="2"/>
                        </a:rPr>
                        <a:t>W</a:t>
                      </a:r>
                      <a:r>
                        <a:rPr lang="en-US" sz="1800" b="0" i="0" kern="1200" baseline="30000" dirty="0">
                          <a:solidFill>
                            <a:schemeClr val="lt1"/>
                          </a:solidFill>
                          <a:effectLst/>
                          <a:latin typeface="+mn-lt"/>
                          <a:ea typeface="+mn-ea"/>
                          <a:cs typeface="+mn-cs"/>
                        </a:rPr>
                        <a:t>-1 </a:t>
                      </a:r>
                      <a:r>
                        <a:rPr lang="en-US" sz="1800" b="0" i="0" kern="1200" dirty="0">
                          <a:solidFill>
                            <a:schemeClr val="lt1"/>
                          </a:solidFill>
                          <a:effectLst/>
                          <a:latin typeface="+mn-lt"/>
                          <a:ea typeface="+mn-ea"/>
                          <a:cs typeface="+mn-cs"/>
                        </a:rPr>
                        <a:t>cm</a:t>
                      </a:r>
                      <a:r>
                        <a:rPr lang="en-US" sz="1800" b="0" i="0" kern="1200" baseline="30000" dirty="0">
                          <a:solidFill>
                            <a:schemeClr val="lt1"/>
                          </a:solidFill>
                          <a:effectLst/>
                          <a:latin typeface="+mn-lt"/>
                          <a:ea typeface="+mn-ea"/>
                          <a:cs typeface="+mn-cs"/>
                        </a:rPr>
                        <a:t>-1</a:t>
                      </a:r>
                      <a:endParaRPr lang="en-US" dirty="0"/>
                    </a:p>
                  </a:txBody>
                  <a:tcPr anchor="ctr"/>
                </a:tc>
                <a:extLst>
                  <a:ext uri="{0D108BD9-81ED-4DB2-BD59-A6C34878D82A}">
                    <a16:rowId xmlns:a16="http://schemas.microsoft.com/office/drawing/2014/main" val="10005"/>
                  </a:ext>
                </a:extLst>
              </a:tr>
              <a:tr h="370840">
                <a:tc>
                  <a:txBody>
                    <a:bodyPr/>
                    <a:lstStyle/>
                    <a:p>
                      <a:pPr algn="ctr"/>
                      <a:r>
                        <a:rPr lang="en-US" dirty="0"/>
                        <a:t>Optical band gap</a:t>
                      </a:r>
                    </a:p>
                  </a:txBody>
                  <a:tcPr anchor="ctr"/>
                </a:tc>
                <a:tc>
                  <a:txBody>
                    <a:bodyPr/>
                    <a:lstStyle/>
                    <a:p>
                      <a:pPr algn="ctr"/>
                      <a:r>
                        <a:rPr lang="en-US" dirty="0"/>
                        <a:t>1.1 eV</a:t>
                      </a:r>
                    </a:p>
                  </a:txBody>
                  <a:tcPr anchor="ctr"/>
                </a:tc>
                <a:tc>
                  <a:txBody>
                    <a:bodyPr/>
                    <a:lstStyle/>
                    <a:p>
                      <a:pPr algn="ctr"/>
                      <a:r>
                        <a:rPr lang="en-US" dirty="0"/>
                        <a:t>1.7 eV</a:t>
                      </a:r>
                    </a:p>
                  </a:txBody>
                  <a:tcPr anchor="ctr"/>
                </a:tc>
                <a:extLst>
                  <a:ext uri="{0D108BD9-81ED-4DB2-BD59-A6C34878D82A}">
                    <a16:rowId xmlns:a16="http://schemas.microsoft.com/office/drawing/2014/main" val="10006"/>
                  </a:ext>
                </a:extLst>
              </a:tr>
            </a:tbl>
          </a:graphicData>
        </a:graphic>
      </p:graphicFrame>
      <p:sp>
        <p:nvSpPr>
          <p:cNvPr id="5" name="Content Placeholder 2"/>
          <p:cNvSpPr>
            <a:spLocks noGrp="1"/>
          </p:cNvSpPr>
          <p:nvPr>
            <p:ph idx="1"/>
          </p:nvPr>
        </p:nvSpPr>
        <p:spPr>
          <a:xfrm>
            <a:off x="609600" y="4495800"/>
            <a:ext cx="7848600" cy="1447800"/>
          </a:xfrm>
        </p:spPr>
        <p:txBody>
          <a:bodyPr/>
          <a:lstStyle/>
          <a:p>
            <a:r>
              <a:rPr lang="en-US" sz="2000" dirty="0"/>
              <a:t>Low carrier mobility: carrier trapping and scattering</a:t>
            </a:r>
          </a:p>
          <a:p>
            <a:r>
              <a:rPr lang="en-US" sz="2000" dirty="0"/>
              <a:t>Substitutional doping by PH</a:t>
            </a:r>
            <a:r>
              <a:rPr lang="en-US" sz="2000" baseline="-25000" dirty="0"/>
              <a:t>3</a:t>
            </a:r>
            <a:r>
              <a:rPr lang="en-US" sz="2000" dirty="0"/>
              <a:t> (n-type) or B</a:t>
            </a:r>
            <a:r>
              <a:rPr lang="en-US" sz="2000" baseline="-25000" dirty="0"/>
              <a:t>2</a:t>
            </a:r>
            <a:r>
              <a:rPr lang="en-US" sz="2000" dirty="0"/>
              <a:t>H</a:t>
            </a:r>
            <a:r>
              <a:rPr lang="en-US" sz="2000" baseline="-25000" dirty="0"/>
              <a:t>6</a:t>
            </a:r>
            <a:r>
              <a:rPr lang="en-US" sz="2000" dirty="0"/>
              <a:t> (p-type)</a:t>
            </a:r>
          </a:p>
          <a:p>
            <a:r>
              <a:rPr lang="en-US" sz="2000" dirty="0"/>
              <a:t>High optical absorption: loss of crystal momentum conservation</a:t>
            </a:r>
          </a:p>
        </p:txBody>
      </p:sp>
      <p:sp>
        <p:nvSpPr>
          <p:cNvPr id="6" name="Rectangle 5"/>
          <p:cNvSpPr/>
          <p:nvPr/>
        </p:nvSpPr>
        <p:spPr>
          <a:xfrm>
            <a:off x="2590800" y="5882768"/>
            <a:ext cx="5943600" cy="500137"/>
          </a:xfrm>
          <a:prstGeom prst="rect">
            <a:avLst/>
          </a:prstGeom>
        </p:spPr>
        <p:txBody>
          <a:bodyPr wrap="square">
            <a:spAutoFit/>
          </a:bodyPr>
          <a:lstStyle/>
          <a:p>
            <a:pPr algn="r">
              <a:spcAft>
                <a:spcPts val="300"/>
              </a:spcAft>
            </a:pPr>
            <a:r>
              <a:rPr lang="en-US" sz="1200" dirty="0"/>
              <a:t>Data from R. Street, </a:t>
            </a:r>
            <a:r>
              <a:rPr lang="en-US" sz="1200" i="1" dirty="0"/>
              <a:t>Technology and Applications of Amorphous Silicon</a:t>
            </a:r>
            <a:endParaRPr lang="en-US" sz="1200" dirty="0"/>
          </a:p>
          <a:p>
            <a:pPr algn="r">
              <a:spcAft>
                <a:spcPts val="300"/>
              </a:spcAft>
            </a:pPr>
            <a:r>
              <a:rPr lang="en-US" sz="1200" dirty="0"/>
              <a:t>and </a:t>
            </a:r>
            <a:r>
              <a:rPr lang="en-US" sz="1200" dirty="0">
                <a:hlinkClick r:id="rId3"/>
              </a:rPr>
              <a:t>http://www.ioffe.rssi.ru/SVA/NSM/Semicond/Si/electric.html</a:t>
            </a:r>
            <a:endParaRPr lang="en-US" sz="1200" dirty="0"/>
          </a:p>
        </p:txBody>
      </p:sp>
      <p:sp>
        <p:nvSpPr>
          <p:cNvPr id="3" name="Slide Number Placeholder 2"/>
          <p:cNvSpPr>
            <a:spLocks noGrp="1"/>
          </p:cNvSpPr>
          <p:nvPr>
            <p:ph type="sldNum" sz="quarter" idx="11"/>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3528087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84" y="464884"/>
            <a:ext cx="8077200" cy="1066800"/>
          </a:xfrm>
        </p:spPr>
        <p:txBody>
          <a:bodyPr/>
          <a:lstStyle/>
          <a:p>
            <a:r>
              <a:rPr lang="en-US" dirty="0"/>
              <a:t>Large-area PECVD </a:t>
            </a:r>
            <a:r>
              <a:rPr lang="en-US" dirty="0" err="1"/>
              <a:t>a-Si:H</a:t>
            </a:r>
            <a:r>
              <a:rPr lang="en-US" dirty="0"/>
              <a:t> deposition</a:t>
            </a:r>
          </a:p>
        </p:txBody>
      </p:sp>
      <p:sp>
        <p:nvSpPr>
          <p:cNvPr id="3" name="Slide Number Placeholder 2"/>
          <p:cNvSpPr>
            <a:spLocks noGrp="1"/>
          </p:cNvSpPr>
          <p:nvPr>
            <p:ph type="sldNum" sz="quarter" idx="11"/>
          </p:nvPr>
        </p:nvSpPr>
        <p:spPr/>
        <p:txBody>
          <a:bodyPr/>
          <a:lstStyle/>
          <a:p>
            <a:fld id="{B6F15528-21DE-4FAA-801E-634DDDAF4B2B}" type="slidenum">
              <a:rPr lang="en-US" smtClean="0"/>
              <a:pPr/>
              <a:t>8</a:t>
            </a:fld>
            <a:endParaRPr lang="en-US"/>
          </a:p>
        </p:txBody>
      </p:sp>
      <p:pic>
        <p:nvPicPr>
          <p:cNvPr id="5" name="Online Media 4">
            <a:hlinkClick r:id="" action="ppaction://media"/>
            <a:extLst>
              <a:ext uri="{FF2B5EF4-FFF2-40B4-BE49-F238E27FC236}">
                <a16:creationId xmlns:a16="http://schemas.microsoft.com/office/drawing/2014/main" id="{CFF37D86-E237-4CFC-85BB-6F9B28BE5ECE}"/>
              </a:ext>
            </a:extLst>
          </p:cNvPr>
          <p:cNvPicPr>
            <a:picLocks noRot="1" noChangeAspect="1"/>
          </p:cNvPicPr>
          <p:nvPr>
            <a:videoFile r:link="rId1"/>
          </p:nvPr>
        </p:nvPicPr>
        <p:blipFill>
          <a:blip r:embed="rId4"/>
          <a:stretch>
            <a:fillRect/>
          </a:stretch>
        </p:blipFill>
        <p:spPr>
          <a:xfrm>
            <a:off x="557253" y="1717648"/>
            <a:ext cx="8008684" cy="4514850"/>
          </a:xfrm>
          <a:prstGeom prst="rect">
            <a:avLst/>
          </a:prstGeom>
        </p:spPr>
      </p:pic>
    </p:spTree>
    <p:extLst>
      <p:ext uri="{BB962C8B-B14F-4D97-AF65-F5344CB8AC3E}">
        <p14:creationId xmlns:p14="http://schemas.microsoft.com/office/powerpoint/2010/main" val="1900477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84" y="464884"/>
            <a:ext cx="8077200" cy="1066800"/>
          </a:xfrm>
        </p:spPr>
        <p:txBody>
          <a:bodyPr/>
          <a:lstStyle/>
          <a:p>
            <a:r>
              <a:rPr lang="en-US" dirty="0"/>
              <a:t>Large-area PECVD </a:t>
            </a:r>
            <a:r>
              <a:rPr lang="en-US" dirty="0" err="1"/>
              <a:t>a-Si:H</a:t>
            </a:r>
            <a:r>
              <a:rPr lang="en-US" dirty="0"/>
              <a:t> deposition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39"/>
          <a:stretch/>
        </p:blipFill>
        <p:spPr>
          <a:xfrm>
            <a:off x="571819" y="1752600"/>
            <a:ext cx="5269144" cy="3200400"/>
          </a:xfrm>
          <a:prstGeom prst="rect">
            <a:avLst/>
          </a:prstGeom>
        </p:spPr>
      </p:pic>
      <p:pic>
        <p:nvPicPr>
          <p:cNvPr id="8" name="Picture 7"/>
          <p:cNvPicPr>
            <a:picLocks noChangeAspect="1"/>
          </p:cNvPicPr>
          <p:nvPr/>
        </p:nvPicPr>
        <p:blipFill>
          <a:blip r:embed="rId4">
            <a:clrChange>
              <a:clrFrom>
                <a:srgbClr val="ED1C24"/>
              </a:clrFrom>
              <a:clrTo>
                <a:srgbClr val="ED1C24">
                  <a:alpha val="0"/>
                </a:srgbClr>
              </a:clrTo>
            </a:clrChange>
            <a:extLst>
              <a:ext uri="{28A0092B-C50C-407E-A947-70E740481C1C}">
                <a14:useLocalDpi xmlns:a14="http://schemas.microsoft.com/office/drawing/2010/main" val="0"/>
              </a:ext>
            </a:extLst>
          </a:blip>
          <a:stretch>
            <a:fillRect/>
          </a:stretch>
        </p:blipFill>
        <p:spPr>
          <a:xfrm>
            <a:off x="4343400" y="4214692"/>
            <a:ext cx="4038600" cy="2019300"/>
          </a:xfrm>
          <a:prstGeom prst="rect">
            <a:avLst/>
          </a:prstGeom>
        </p:spPr>
      </p:pic>
      <p:sp>
        <p:nvSpPr>
          <p:cNvPr id="10" name="Rectangle 9"/>
          <p:cNvSpPr/>
          <p:nvPr/>
        </p:nvSpPr>
        <p:spPr>
          <a:xfrm>
            <a:off x="1062361" y="5132152"/>
            <a:ext cx="3052439" cy="369332"/>
          </a:xfrm>
          <a:prstGeom prst="rect">
            <a:avLst/>
          </a:prstGeom>
        </p:spPr>
        <p:txBody>
          <a:bodyPr wrap="none">
            <a:spAutoFit/>
          </a:bodyPr>
          <a:lstStyle/>
          <a:p>
            <a:r>
              <a:rPr lang="en-US" dirty="0"/>
              <a:t>Glass substrate size: </a:t>
            </a:r>
            <a:r>
              <a:rPr lang="en-US" dirty="0">
                <a:solidFill>
                  <a:srgbClr val="FF0000"/>
                </a:solidFill>
              </a:rPr>
              <a:t>5.7 m</a:t>
            </a:r>
            <a:r>
              <a:rPr lang="en-US" baseline="30000" dirty="0">
                <a:solidFill>
                  <a:srgbClr val="FF0000"/>
                </a:solidFill>
              </a:rPr>
              <a:t>2</a:t>
            </a:r>
          </a:p>
        </p:txBody>
      </p:sp>
      <p:sp>
        <p:nvSpPr>
          <p:cNvPr id="11" name="Rectangle 10"/>
          <p:cNvSpPr/>
          <p:nvPr/>
        </p:nvSpPr>
        <p:spPr>
          <a:xfrm>
            <a:off x="6319499" y="2561753"/>
            <a:ext cx="1981200" cy="646331"/>
          </a:xfrm>
          <a:prstGeom prst="rect">
            <a:avLst/>
          </a:prstGeom>
        </p:spPr>
        <p:txBody>
          <a:bodyPr wrap="square">
            <a:spAutoFit/>
          </a:bodyPr>
          <a:lstStyle/>
          <a:p>
            <a:pPr algn="ctr"/>
            <a:r>
              <a:rPr lang="en-US" dirty="0"/>
              <a:t>Applied </a:t>
            </a:r>
            <a:r>
              <a:rPr lang="en-US" dirty="0" err="1"/>
              <a:t>SunFab</a:t>
            </a:r>
            <a:r>
              <a:rPr lang="en-US" dirty="0"/>
              <a:t> Thin Film Line</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0514" y="1752600"/>
            <a:ext cx="2159170" cy="615363"/>
          </a:xfrm>
          <a:prstGeom prst="rect">
            <a:avLst/>
          </a:prstGeom>
        </p:spPr>
      </p:pic>
      <p:sp>
        <p:nvSpPr>
          <p:cNvPr id="3" name="Slide Number Placeholder 2"/>
          <p:cNvSpPr>
            <a:spLocks noGrp="1"/>
          </p:cNvSpPr>
          <p:nvPr>
            <p:ph type="sldNum" sz="quarter" idx="11"/>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727964605"/>
      </p:ext>
    </p:extLst>
  </p:cSld>
  <p:clrMapOvr>
    <a:masterClrMapping/>
  </p:clrMapOvr>
</p:sld>
</file>

<file path=ppt/theme/theme1.xml><?xml version="1.0" encoding="utf-8"?>
<a:theme xmlns:a="http://schemas.openxmlformats.org/drawingml/2006/main" name="Pix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Guided Wave Optics</Template>
  <TotalTime>26677</TotalTime>
  <Words>1275</Words>
  <Application>Microsoft Office PowerPoint</Application>
  <PresentationFormat>On-screen Show (4:3)</PresentationFormat>
  <Paragraphs>234</Paragraphs>
  <Slides>25</Slides>
  <Notes>14</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Arial Black</vt:lpstr>
      <vt:lpstr>Calibri</vt:lpstr>
      <vt:lpstr>Comic Sans MS</vt:lpstr>
      <vt:lpstr>Symbol</vt:lpstr>
      <vt:lpstr>Wingdings</vt:lpstr>
      <vt:lpstr>Pixel</vt:lpstr>
      <vt:lpstr>Equation</vt:lpstr>
      <vt:lpstr>MIT 3.071 Amorphous Materials  11: Amorphous Silicon Macroelectronics</vt:lpstr>
      <vt:lpstr>Electron’s travels: from Lilliput to Brobdingnag</vt:lpstr>
      <vt:lpstr>Why amorphous silicon?</vt:lpstr>
      <vt:lpstr>Structure of amorphous silicon</vt:lpstr>
      <vt:lpstr>Hydrogen passivation (hydrogenation)</vt:lpstr>
      <vt:lpstr>Hydrogen passivation (hydrogenation)</vt:lpstr>
      <vt:lpstr>Electronic properties of a-Si:H</vt:lpstr>
      <vt:lpstr>Large-area PECVD a-Si:H deposition</vt:lpstr>
      <vt:lpstr>Large-area PECVD a-Si:H deposition</vt:lpstr>
      <vt:lpstr>PowerPoint Presentation</vt:lpstr>
      <vt:lpstr>Passive matrix vs. active matrix (AM) display</vt:lpstr>
      <vt:lpstr>PowerPoint Presentation</vt:lpstr>
      <vt:lpstr>a-Si / LTPS thin film transistors</vt:lpstr>
      <vt:lpstr>LTPS vs. a-Si</vt:lpstr>
      <vt:lpstr>Flexible AMOLED display</vt:lpstr>
      <vt:lpstr>Flexible AMOLED display</vt:lpstr>
      <vt:lpstr>LTPS-TFT process for flexible display</vt:lpstr>
      <vt:lpstr>Basic solar cell structure</vt:lpstr>
      <vt:lpstr>Thin film a-Si:H as a solar absorber</vt:lpstr>
      <vt:lpstr>Staebler-Wronski effect</vt:lpstr>
      <vt:lpstr>Staebler-Wronski effect</vt:lpstr>
      <vt:lpstr>PowerPoint Presentation</vt:lpstr>
      <vt:lpstr>Silicon heterojunction (SHJ) cells</vt:lpstr>
      <vt:lpstr>Summary</vt:lpstr>
      <vt:lpstr>Further Readings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MSEG 803 Equilibria in Material Systems</dc:title>
  <dc:creator>hjj</dc:creator>
  <cp:lastModifiedBy>JJ HU</cp:lastModifiedBy>
  <cp:revision>3503</cp:revision>
  <dcterms:created xsi:type="dcterms:W3CDTF">2006-08-16T00:00:00Z</dcterms:created>
  <dcterms:modified xsi:type="dcterms:W3CDTF">2017-11-06T04:31:04Z</dcterms:modified>
</cp:coreProperties>
</file>