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82" r:id="rId3"/>
    <p:sldId id="284" r:id="rId4"/>
    <p:sldId id="286" r:id="rId5"/>
    <p:sldId id="285" r:id="rId6"/>
    <p:sldId id="283" r:id="rId7"/>
    <p:sldId id="287" r:id="rId8"/>
    <p:sldId id="288" r:id="rId9"/>
    <p:sldId id="312" r:id="rId10"/>
    <p:sldId id="289" r:id="rId11"/>
    <p:sldId id="290" r:id="rId12"/>
    <p:sldId id="291" r:id="rId13"/>
    <p:sldId id="294" r:id="rId14"/>
    <p:sldId id="292" r:id="rId15"/>
    <p:sldId id="295" r:id="rId16"/>
    <p:sldId id="320" r:id="rId17"/>
    <p:sldId id="321" r:id="rId18"/>
    <p:sldId id="297" r:id="rId19"/>
    <p:sldId id="298" r:id="rId20"/>
    <p:sldId id="296" r:id="rId21"/>
    <p:sldId id="299" r:id="rId22"/>
    <p:sldId id="300" r:id="rId23"/>
    <p:sldId id="301" r:id="rId24"/>
    <p:sldId id="306" r:id="rId25"/>
    <p:sldId id="302" r:id="rId26"/>
    <p:sldId id="307" r:id="rId27"/>
    <p:sldId id="303" r:id="rId28"/>
    <p:sldId id="322" r:id="rId29"/>
    <p:sldId id="304" r:id="rId30"/>
    <p:sldId id="308" r:id="rId31"/>
    <p:sldId id="309" r:id="rId32"/>
    <p:sldId id="319" r:id="rId33"/>
    <p:sldId id="310" r:id="rId34"/>
    <p:sldId id="318" r:id="rId35"/>
    <p:sldId id="311" r:id="rId36"/>
    <p:sldId id="316" r:id="rId37"/>
    <p:sldId id="313" r:id="rId38"/>
    <p:sldId id="315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39933"/>
    <a:srgbClr val="C54646"/>
    <a:srgbClr val="00CC00"/>
    <a:srgbClr val="89CC40"/>
    <a:srgbClr val="D1E1FF"/>
    <a:srgbClr val="ABC7FF"/>
    <a:srgbClr val="8FB7FF"/>
    <a:srgbClr val="F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1109" autoAdjust="0"/>
  </p:normalViewPr>
  <p:slideViewPr>
    <p:cSldViewPr>
      <p:cViewPr varScale="1">
        <p:scale>
          <a:sx n="59" d="100"/>
          <a:sy n="59" d="100"/>
        </p:scale>
        <p:origin x="91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7A7D437E-B238-4504-A722-E4B0B5B7B985}"/>
    <pc:docChg chg="undo redo custSel addSld delSld modSld sldOrd">
      <pc:chgData name="JJ HU" userId="f9cbafaa3520ff22" providerId="LiveId" clId="{7A7D437E-B238-4504-A722-E4B0B5B7B985}" dt="2017-11-20T03:49:01.544" v="873" actId="1076"/>
      <pc:docMkLst>
        <pc:docMk/>
      </pc:docMkLst>
      <pc:sldChg chg="modSp">
        <pc:chgData name="JJ HU" userId="f9cbafaa3520ff22" providerId="LiveId" clId="{7A7D437E-B238-4504-A722-E4B0B5B7B985}" dt="2017-11-08T01:46:14.367" v="145" actId="114"/>
        <pc:sldMkLst>
          <pc:docMk/>
          <pc:sldMk cId="2400262343" sldId="289"/>
        </pc:sldMkLst>
        <pc:spChg chg="mod">
          <ac:chgData name="JJ HU" userId="f9cbafaa3520ff22" providerId="LiveId" clId="{7A7D437E-B238-4504-A722-E4B0B5B7B985}" dt="2017-11-08T01:46:11.055" v="144" actId="114"/>
          <ac:spMkLst>
            <pc:docMk/>
            <pc:sldMk cId="2400262343" sldId="289"/>
            <ac:spMk id="14" creationId="{00000000-0000-0000-0000-000000000000}"/>
          </ac:spMkLst>
        </pc:spChg>
        <pc:spChg chg="mod">
          <ac:chgData name="JJ HU" userId="f9cbafaa3520ff22" providerId="LiveId" clId="{7A7D437E-B238-4504-A722-E4B0B5B7B985}" dt="2017-11-08T01:46:14.367" v="145" actId="114"/>
          <ac:spMkLst>
            <pc:docMk/>
            <pc:sldMk cId="2400262343" sldId="289"/>
            <ac:spMk id="15" creationId="{00000000-0000-0000-0000-000000000000}"/>
          </ac:spMkLst>
        </pc:spChg>
        <pc:spChg chg="mod">
          <ac:chgData name="JJ HU" userId="f9cbafaa3520ff22" providerId="LiveId" clId="{7A7D437E-B238-4504-A722-E4B0B5B7B985}" dt="2017-11-08T01:45:49.422" v="141" actId="404"/>
          <ac:spMkLst>
            <pc:docMk/>
            <pc:sldMk cId="2400262343" sldId="289"/>
            <ac:spMk id="17" creationId="{00000000-0000-0000-0000-000000000000}"/>
          </ac:spMkLst>
        </pc:spChg>
      </pc:sldChg>
      <pc:sldChg chg="addSp modSp modAnim">
        <pc:chgData name="JJ HU" userId="f9cbafaa3520ff22" providerId="LiveId" clId="{7A7D437E-B238-4504-A722-E4B0B5B7B985}" dt="2017-11-08T02:00:18.600" v="186" actId="1038"/>
        <pc:sldMkLst>
          <pc:docMk/>
          <pc:sldMk cId="2095856663" sldId="292"/>
        </pc:sldMkLst>
        <pc:spChg chg="add mod">
          <ac:chgData name="JJ HU" userId="f9cbafaa3520ff22" providerId="LiveId" clId="{7A7D437E-B238-4504-A722-E4B0B5B7B985}" dt="2017-11-08T02:00:18.600" v="186" actId="1038"/>
          <ac:spMkLst>
            <pc:docMk/>
            <pc:sldMk cId="2095856663" sldId="292"/>
            <ac:spMk id="7" creationId="{69DE2ECD-3C4B-40C8-9446-D97E76ECD2FD}"/>
          </ac:spMkLst>
        </pc:spChg>
      </pc:sldChg>
      <pc:sldChg chg="ord">
        <pc:chgData name="JJ HU" userId="f9cbafaa3520ff22" providerId="LiveId" clId="{7A7D437E-B238-4504-A722-E4B0B5B7B985}" dt="2017-11-08T04:02:58.272" v="641" actId="1036"/>
        <pc:sldMkLst>
          <pc:docMk/>
          <pc:sldMk cId="2467675849" sldId="294"/>
        </pc:sldMkLst>
      </pc:sldChg>
      <pc:sldChg chg="modSp">
        <pc:chgData name="JJ HU" userId="f9cbafaa3520ff22" providerId="LiveId" clId="{7A7D437E-B238-4504-A722-E4B0B5B7B985}" dt="2017-11-20T03:49:01.544" v="873" actId="1076"/>
        <pc:sldMkLst>
          <pc:docMk/>
          <pc:sldMk cId="2428253983" sldId="313"/>
        </pc:sldMkLst>
        <pc:spChg chg="mod">
          <ac:chgData name="JJ HU" userId="f9cbafaa3520ff22" providerId="LiveId" clId="{7A7D437E-B238-4504-A722-E4B0B5B7B985}" dt="2017-11-20T03:49:01.544" v="873" actId="1076"/>
          <ac:spMkLst>
            <pc:docMk/>
            <pc:sldMk cId="2428253983" sldId="313"/>
            <ac:spMk id="17" creationId="{00000000-0000-0000-0000-000000000000}"/>
          </ac:spMkLst>
        </pc:spChg>
      </pc:sldChg>
      <pc:sldChg chg="addSp delSp modSp add">
        <pc:chgData name="JJ HU" userId="f9cbafaa3520ff22" providerId="LiveId" clId="{7A7D437E-B238-4504-A722-E4B0B5B7B985}" dt="2017-11-07T18:55:15.999" v="120" actId="20577"/>
        <pc:sldMkLst>
          <pc:docMk/>
          <pc:sldMk cId="2009146975" sldId="319"/>
        </pc:sldMkLst>
        <pc:spChg chg="del mod">
          <ac:chgData name="JJ HU" userId="f9cbafaa3520ff22" providerId="LiveId" clId="{7A7D437E-B238-4504-A722-E4B0B5B7B985}" dt="2017-11-07T18:51:09.083" v="18" actId="478"/>
          <ac:spMkLst>
            <pc:docMk/>
            <pc:sldMk cId="2009146975" sldId="319"/>
            <ac:spMk id="2" creationId="{00000000-0000-0000-0000-000000000000}"/>
          </ac:spMkLst>
        </pc:spChg>
        <pc:spChg chg="del">
          <ac:chgData name="JJ HU" userId="f9cbafaa3520ff22" providerId="LiveId" clId="{7A7D437E-B238-4504-A722-E4B0B5B7B985}" dt="2017-11-07T18:50:06.959" v="1" actId="478"/>
          <ac:spMkLst>
            <pc:docMk/>
            <pc:sldMk cId="2009146975" sldId="319"/>
            <ac:spMk id="3" creationId="{00000000-0000-0000-0000-000000000000}"/>
          </ac:spMkLst>
        </pc:spChg>
        <pc:spChg chg="del">
          <ac:chgData name="JJ HU" userId="f9cbafaa3520ff22" providerId="LiveId" clId="{7A7D437E-B238-4504-A722-E4B0B5B7B985}" dt="2017-11-07T18:50:06.959" v="1" actId="478"/>
          <ac:spMkLst>
            <pc:docMk/>
            <pc:sldMk cId="2009146975" sldId="319"/>
            <ac:spMk id="7" creationId="{00000000-0000-0000-0000-000000000000}"/>
          </ac:spMkLst>
        </pc:spChg>
        <pc:spChg chg="del">
          <ac:chgData name="JJ HU" userId="f9cbafaa3520ff22" providerId="LiveId" clId="{7A7D437E-B238-4504-A722-E4B0B5B7B985}" dt="2017-11-07T18:50:06.959" v="1" actId="478"/>
          <ac:spMkLst>
            <pc:docMk/>
            <pc:sldMk cId="2009146975" sldId="319"/>
            <ac:spMk id="10" creationId="{00000000-0000-0000-0000-000000000000}"/>
          </ac:spMkLst>
        </pc:spChg>
        <pc:spChg chg="add del mod">
          <ac:chgData name="JJ HU" userId="f9cbafaa3520ff22" providerId="LiveId" clId="{7A7D437E-B238-4504-A722-E4B0B5B7B985}" dt="2017-11-07T18:50:09.583" v="2" actId="478"/>
          <ac:spMkLst>
            <pc:docMk/>
            <pc:sldMk cId="2009146975" sldId="319"/>
            <ac:spMk id="11" creationId="{00FDC5DB-476D-4FA3-B4E7-303759948060}"/>
          </ac:spMkLst>
        </pc:spChg>
        <pc:spChg chg="add del mod">
          <ac:chgData name="JJ HU" userId="f9cbafaa3520ff22" providerId="LiveId" clId="{7A7D437E-B238-4504-A722-E4B0B5B7B985}" dt="2017-11-07T18:51:11.322" v="19" actId="478"/>
          <ac:spMkLst>
            <pc:docMk/>
            <pc:sldMk cId="2009146975" sldId="319"/>
            <ac:spMk id="15" creationId="{74CA2EA3-D941-4554-8131-DADAC01042EA}"/>
          </ac:spMkLst>
        </pc:spChg>
        <pc:spChg chg="add del">
          <ac:chgData name="JJ HU" userId="f9cbafaa3520ff22" providerId="LiveId" clId="{7A7D437E-B238-4504-A722-E4B0B5B7B985}" dt="2017-11-07T18:52:55.392" v="39" actId="20577"/>
          <ac:spMkLst>
            <pc:docMk/>
            <pc:sldMk cId="2009146975" sldId="319"/>
            <ac:spMk id="16" creationId="{CD218E92-689D-4D31-B5B6-EB0761EDEF0F}"/>
          </ac:spMkLst>
        </pc:spChg>
        <pc:spChg chg="add mod">
          <ac:chgData name="JJ HU" userId="f9cbafaa3520ff22" providerId="LiveId" clId="{7A7D437E-B238-4504-A722-E4B0B5B7B985}" dt="2017-11-07T18:55:15.999" v="120" actId="20577"/>
          <ac:spMkLst>
            <pc:docMk/>
            <pc:sldMk cId="2009146975" sldId="319"/>
            <ac:spMk id="17" creationId="{EDF46B23-034B-4A97-ADD0-A3B2C6483B19}"/>
          </ac:spMkLst>
        </pc:spChg>
        <pc:graphicFrameChg chg="del">
          <ac:chgData name="JJ HU" userId="f9cbafaa3520ff22" providerId="LiveId" clId="{7A7D437E-B238-4504-A722-E4B0B5B7B985}" dt="2017-11-07T18:50:06.959" v="1" actId="478"/>
          <ac:graphicFrameMkLst>
            <pc:docMk/>
            <pc:sldMk cId="2009146975" sldId="319"/>
            <ac:graphicFrameMk id="9" creationId="{00000000-0000-0000-0000-000000000000}"/>
          </ac:graphicFrameMkLst>
        </pc:graphicFrameChg>
        <pc:picChg chg="del">
          <ac:chgData name="JJ HU" userId="f9cbafaa3520ff22" providerId="LiveId" clId="{7A7D437E-B238-4504-A722-E4B0B5B7B985}" dt="2017-11-07T18:50:06.959" v="1" actId="478"/>
          <ac:picMkLst>
            <pc:docMk/>
            <pc:sldMk cId="2009146975" sldId="319"/>
            <ac:picMk id="5" creationId="{00000000-0000-0000-0000-000000000000}"/>
          </ac:picMkLst>
        </pc:picChg>
        <pc:picChg chg="del">
          <ac:chgData name="JJ HU" userId="f9cbafaa3520ff22" providerId="LiveId" clId="{7A7D437E-B238-4504-A722-E4B0B5B7B985}" dt="2017-11-07T18:50:06.959" v="1" actId="478"/>
          <ac:picMkLst>
            <pc:docMk/>
            <pc:sldMk cId="2009146975" sldId="319"/>
            <ac:picMk id="6" creationId="{00000000-0000-0000-0000-000000000000}"/>
          </ac:picMkLst>
        </pc:picChg>
        <pc:picChg chg="add mod">
          <ac:chgData name="JJ HU" userId="f9cbafaa3520ff22" providerId="LiveId" clId="{7A7D437E-B238-4504-A722-E4B0B5B7B985}" dt="2017-11-07T18:52:02.868" v="37" actId="14100"/>
          <ac:picMkLst>
            <pc:docMk/>
            <pc:sldMk cId="2009146975" sldId="319"/>
            <ac:picMk id="13" creationId="{308AE812-833A-4EE0-AC28-3EB6CAD5B396}"/>
          </ac:picMkLst>
        </pc:picChg>
      </pc:sldChg>
      <pc:sldChg chg="addSp delSp modSp add delAnim modNotesTx">
        <pc:chgData name="JJ HU" userId="f9cbafaa3520ff22" providerId="LiveId" clId="{7A7D437E-B238-4504-A722-E4B0B5B7B985}" dt="2017-11-08T02:17:10.522" v="578" actId="1036"/>
        <pc:sldMkLst>
          <pc:docMk/>
          <pc:sldMk cId="2093096482" sldId="320"/>
        </pc:sldMkLst>
        <pc:spChg chg="mod">
          <ac:chgData name="JJ HU" userId="f9cbafaa3520ff22" providerId="LiveId" clId="{7A7D437E-B238-4504-A722-E4B0B5B7B985}" dt="2017-11-08T02:09:42.541" v="307" actId="1035"/>
          <ac:spMkLst>
            <pc:docMk/>
            <pc:sldMk cId="2093096482" sldId="320"/>
            <ac:spMk id="2" creationId="{00000000-0000-0000-0000-000000000000}"/>
          </ac:spMkLst>
        </pc:spChg>
        <pc:spChg chg="del">
          <ac:chgData name="JJ HU" userId="f9cbafaa3520ff22" providerId="LiveId" clId="{7A7D437E-B238-4504-A722-E4B0B5B7B985}" dt="2017-11-08T02:02:30.100" v="188" actId="478"/>
          <ac:spMkLst>
            <pc:docMk/>
            <pc:sldMk cId="2093096482" sldId="320"/>
            <ac:spMk id="3" creationId="{00000000-0000-0000-0000-000000000000}"/>
          </ac:spMkLst>
        </pc:spChg>
        <pc:spChg chg="del">
          <ac:chgData name="JJ HU" userId="f9cbafaa3520ff22" providerId="LiveId" clId="{7A7D437E-B238-4504-A722-E4B0B5B7B985}" dt="2017-11-08T02:09:30.581" v="305" actId="478"/>
          <ac:spMkLst>
            <pc:docMk/>
            <pc:sldMk cId="2093096482" sldId="320"/>
            <ac:spMk id="4" creationId="{00000000-0000-0000-0000-000000000000}"/>
          </ac:spMkLst>
        </pc:spChg>
        <pc:spChg chg="del">
          <ac:chgData name="JJ HU" userId="f9cbafaa3520ff22" providerId="LiveId" clId="{7A7D437E-B238-4504-A722-E4B0B5B7B985}" dt="2017-11-08T02:02:30.100" v="188" actId="478"/>
          <ac:spMkLst>
            <pc:docMk/>
            <pc:sldMk cId="2093096482" sldId="320"/>
            <ac:spMk id="7" creationId="{69DE2ECD-3C4B-40C8-9446-D97E76ECD2FD}"/>
          </ac:spMkLst>
        </pc:spChg>
        <pc:spChg chg="del">
          <ac:chgData name="JJ HU" userId="f9cbafaa3520ff22" providerId="LiveId" clId="{7A7D437E-B238-4504-A722-E4B0B5B7B985}" dt="2017-11-08T02:02:30.100" v="188" actId="478"/>
          <ac:spMkLst>
            <pc:docMk/>
            <pc:sldMk cId="2093096482" sldId="320"/>
            <ac:spMk id="9" creationId="{00000000-0000-0000-0000-000000000000}"/>
          </ac:spMkLst>
        </pc:spChg>
        <pc:spChg chg="add del mod">
          <ac:chgData name="JJ HU" userId="f9cbafaa3520ff22" providerId="LiveId" clId="{7A7D437E-B238-4504-A722-E4B0B5B7B985}" dt="2017-11-08T02:03:04.927" v="221" actId="478"/>
          <ac:spMkLst>
            <pc:docMk/>
            <pc:sldMk cId="2093096482" sldId="320"/>
            <ac:spMk id="10" creationId="{000EF862-DC23-4F72-970F-D0E55D077169}"/>
          </ac:spMkLst>
        </pc:spChg>
        <pc:spChg chg="add del mod">
          <ac:chgData name="JJ HU" userId="f9cbafaa3520ff22" providerId="LiveId" clId="{7A7D437E-B238-4504-A722-E4B0B5B7B985}" dt="2017-11-08T02:07:29.946" v="301" actId="478"/>
          <ac:spMkLst>
            <pc:docMk/>
            <pc:sldMk cId="2093096482" sldId="320"/>
            <ac:spMk id="14" creationId="{FDD28793-B0E8-4A57-BA2E-01E6F02696F3}"/>
          </ac:spMkLst>
        </pc:spChg>
        <pc:spChg chg="add del mod">
          <ac:chgData name="JJ HU" userId="f9cbafaa3520ff22" providerId="LiveId" clId="{7A7D437E-B238-4504-A722-E4B0B5B7B985}" dt="2017-11-08T02:07:29.946" v="301" actId="478"/>
          <ac:spMkLst>
            <pc:docMk/>
            <pc:sldMk cId="2093096482" sldId="320"/>
            <ac:spMk id="15" creationId="{E77190E0-D000-4698-A6CE-2B841E5DAF21}"/>
          </ac:spMkLst>
        </pc:spChg>
        <pc:spChg chg="add del">
          <ac:chgData name="JJ HU" userId="f9cbafaa3520ff22" providerId="LiveId" clId="{7A7D437E-B238-4504-A722-E4B0B5B7B985}" dt="2017-11-08T02:07:03.644" v="295" actId="1036"/>
          <ac:spMkLst>
            <pc:docMk/>
            <pc:sldMk cId="2093096482" sldId="320"/>
            <ac:spMk id="17" creationId="{212ECBE4-243F-4876-89CB-B59BED0BE5A3}"/>
          </ac:spMkLst>
        </pc:spChg>
        <pc:spChg chg="add del">
          <ac:chgData name="JJ HU" userId="f9cbafaa3520ff22" providerId="LiveId" clId="{7A7D437E-B238-4504-A722-E4B0B5B7B985}" dt="2017-11-08T02:07:03.644" v="295" actId="1036"/>
          <ac:spMkLst>
            <pc:docMk/>
            <pc:sldMk cId="2093096482" sldId="320"/>
            <ac:spMk id="18" creationId="{B422A933-A9BF-4564-8601-27B73723D7F7}"/>
          </ac:spMkLst>
        </pc:spChg>
        <pc:spChg chg="add mod">
          <ac:chgData name="JJ HU" userId="f9cbafaa3520ff22" providerId="LiveId" clId="{7A7D437E-B238-4504-A722-E4B0B5B7B985}" dt="2017-11-08T02:13:50.404" v="537" actId="1037"/>
          <ac:spMkLst>
            <pc:docMk/>
            <pc:sldMk cId="2093096482" sldId="320"/>
            <ac:spMk id="26" creationId="{6D91F9BF-C31D-43DF-9595-9EEBEFA51D65}"/>
          </ac:spMkLst>
        </pc:spChg>
        <pc:spChg chg="add mod">
          <ac:chgData name="JJ HU" userId="f9cbafaa3520ff22" providerId="LiveId" clId="{7A7D437E-B238-4504-A722-E4B0B5B7B985}" dt="2017-11-08T02:13:50.404" v="537" actId="1037"/>
          <ac:spMkLst>
            <pc:docMk/>
            <pc:sldMk cId="2093096482" sldId="320"/>
            <ac:spMk id="27" creationId="{5663CEE0-4AA3-470E-8798-D0C6EB42224A}"/>
          </ac:spMkLst>
        </pc:spChg>
        <pc:spChg chg="add mod">
          <ac:chgData name="JJ HU" userId="f9cbafaa3520ff22" providerId="LiveId" clId="{7A7D437E-B238-4504-A722-E4B0B5B7B985}" dt="2017-11-08T02:13:50.404" v="537" actId="1037"/>
          <ac:spMkLst>
            <pc:docMk/>
            <pc:sldMk cId="2093096482" sldId="320"/>
            <ac:spMk id="29" creationId="{84AF5CC2-70A5-42DE-A116-0FAFC3612B28}"/>
          </ac:spMkLst>
        </pc:spChg>
        <pc:spChg chg="add mod">
          <ac:chgData name="JJ HU" userId="f9cbafaa3520ff22" providerId="LiveId" clId="{7A7D437E-B238-4504-A722-E4B0B5B7B985}" dt="2017-11-08T02:14:01.772" v="538" actId="1037"/>
          <ac:spMkLst>
            <pc:docMk/>
            <pc:sldMk cId="2093096482" sldId="320"/>
            <ac:spMk id="30" creationId="{3909F359-362F-4840-93F6-4FC2E5D56CFA}"/>
          </ac:spMkLst>
        </pc:spChg>
        <pc:grpChg chg="add del mod">
          <ac:chgData name="JJ HU" userId="f9cbafaa3520ff22" providerId="LiveId" clId="{7A7D437E-B238-4504-A722-E4B0B5B7B985}" dt="2017-11-08T02:07:19.642" v="299" actId="1036"/>
          <ac:grpSpMkLst>
            <pc:docMk/>
            <pc:sldMk cId="2093096482" sldId="320"/>
            <ac:grpSpMk id="19" creationId="{7A737DE4-5E7B-4DF9-B6B6-C69B389C0926}"/>
          </ac:grpSpMkLst>
        </pc:grpChg>
        <pc:graphicFrameChg chg="del">
          <ac:chgData name="JJ HU" userId="f9cbafaa3520ff22" providerId="LiveId" clId="{7A7D437E-B238-4504-A722-E4B0B5B7B985}" dt="2017-11-08T02:02:30.100" v="188" actId="478"/>
          <ac:graphicFrameMkLst>
            <pc:docMk/>
            <pc:sldMk cId="2093096482" sldId="320"/>
            <ac:graphicFrameMk id="41" creationId="{00000000-0000-0000-0000-000000000000}"/>
          </ac:graphicFrameMkLst>
        </pc:graphicFrameChg>
        <pc:picChg chg="del">
          <ac:chgData name="JJ HU" userId="f9cbafaa3520ff22" providerId="LiveId" clId="{7A7D437E-B238-4504-A722-E4B0B5B7B985}" dt="2017-11-08T02:02:30.100" v="188" actId="478"/>
          <ac:picMkLst>
            <pc:docMk/>
            <pc:sldMk cId="2093096482" sldId="320"/>
            <ac:picMk id="5" creationId="{00000000-0000-0000-0000-000000000000}"/>
          </ac:picMkLst>
        </pc:picChg>
        <pc:picChg chg="del">
          <ac:chgData name="JJ HU" userId="f9cbafaa3520ff22" providerId="LiveId" clId="{7A7D437E-B238-4504-A722-E4B0B5B7B985}" dt="2017-11-08T02:02:30.100" v="188" actId="478"/>
          <ac:picMkLst>
            <pc:docMk/>
            <pc:sldMk cId="2093096482" sldId="320"/>
            <ac:picMk id="6" creationId="{00000000-0000-0000-0000-000000000000}"/>
          </ac:picMkLst>
        </pc:picChg>
        <pc:picChg chg="add mod">
          <ac:chgData name="JJ HU" userId="f9cbafaa3520ff22" providerId="LiveId" clId="{7A7D437E-B238-4504-A722-E4B0B5B7B985}" dt="2017-11-08T02:13:24.069" v="525" actId="1038"/>
          <ac:picMkLst>
            <pc:docMk/>
            <pc:sldMk cId="2093096482" sldId="320"/>
            <ac:picMk id="12" creationId="{2B44974F-8B1D-4B0C-BBD7-3F8CEB6A962E}"/>
          </ac:picMkLst>
        </pc:picChg>
        <pc:picChg chg="add del mod">
          <ac:chgData name="JJ HU" userId="f9cbafaa3520ff22" providerId="LiveId" clId="{7A7D437E-B238-4504-A722-E4B0B5B7B985}" dt="2017-11-08T02:07:29.946" v="301" actId="478"/>
          <ac:picMkLst>
            <pc:docMk/>
            <pc:sldMk cId="2093096482" sldId="320"/>
            <ac:picMk id="13" creationId="{70D3E181-FF20-4128-BE0F-40384114861E}"/>
          </ac:picMkLst>
        </pc:picChg>
        <pc:picChg chg="add del mod">
          <ac:chgData name="JJ HU" userId="f9cbafaa3520ff22" providerId="LiveId" clId="{7A7D437E-B238-4504-A722-E4B0B5B7B985}" dt="2017-11-08T02:07:29.946" v="301" actId="478"/>
          <ac:picMkLst>
            <pc:docMk/>
            <pc:sldMk cId="2093096482" sldId="320"/>
            <ac:picMk id="16" creationId="{A49D44A6-D28D-4A70-A567-B7D3B4E63F48}"/>
          </ac:picMkLst>
        </pc:picChg>
        <pc:picChg chg="add del mod">
          <ac:chgData name="JJ HU" userId="f9cbafaa3520ff22" providerId="LiveId" clId="{7A7D437E-B238-4504-A722-E4B0B5B7B985}" dt="2017-11-08T02:17:10.241" v="577" actId="478"/>
          <ac:picMkLst>
            <pc:docMk/>
            <pc:sldMk cId="2093096482" sldId="320"/>
            <ac:picMk id="23" creationId="{8CEC0C45-2D1C-42C7-9EA9-9FC5B6743089}"/>
          </ac:picMkLst>
        </pc:picChg>
        <pc:picChg chg="add mod">
          <ac:chgData name="JJ HU" userId="f9cbafaa3520ff22" providerId="LiveId" clId="{7A7D437E-B238-4504-A722-E4B0B5B7B985}" dt="2017-11-08T02:13:50.404" v="537" actId="1037"/>
          <ac:picMkLst>
            <pc:docMk/>
            <pc:sldMk cId="2093096482" sldId="320"/>
            <ac:picMk id="25" creationId="{B8FAF10A-737B-415A-92E4-78E9E00A8084}"/>
          </ac:picMkLst>
        </pc:picChg>
        <pc:picChg chg="add mod">
          <ac:chgData name="JJ HU" userId="f9cbafaa3520ff22" providerId="LiveId" clId="{7A7D437E-B238-4504-A722-E4B0B5B7B985}" dt="2017-11-08T02:13:50.404" v="537" actId="1037"/>
          <ac:picMkLst>
            <pc:docMk/>
            <pc:sldMk cId="2093096482" sldId="320"/>
            <ac:picMk id="28" creationId="{F2AAFA63-E5E1-42E0-B272-FB327BD1F6AD}"/>
          </ac:picMkLst>
        </pc:picChg>
        <pc:picChg chg="add">
          <ac:chgData name="JJ HU" userId="f9cbafaa3520ff22" providerId="LiveId" clId="{7A7D437E-B238-4504-A722-E4B0B5B7B985}" dt="2017-11-08T02:17:10.522" v="578" actId="1036"/>
          <ac:picMkLst>
            <pc:docMk/>
            <pc:sldMk cId="2093096482" sldId="320"/>
            <ac:picMk id="31" creationId="{B5F10A49-EDFE-4F5B-885C-EA3B2A6E51C0}"/>
          </ac:picMkLst>
        </pc:picChg>
      </pc:sldChg>
      <pc:sldChg chg="add del">
        <pc:chgData name="JJ HU" userId="f9cbafaa3520ff22" providerId="LiveId" clId="{7A7D437E-B238-4504-A722-E4B0B5B7B985}" dt="2017-11-08T02:11:49.437" v="364" actId="2696"/>
        <pc:sldMkLst>
          <pc:docMk/>
          <pc:sldMk cId="384586296" sldId="321"/>
        </pc:sldMkLst>
      </pc:sldChg>
      <pc:sldChg chg="addSp delSp modSp add modAnim">
        <pc:chgData name="JJ HU" userId="f9cbafaa3520ff22" providerId="LiveId" clId="{7A7D437E-B238-4504-A722-E4B0B5B7B985}" dt="2017-11-08T02:22:45.608" v="639" actId="732"/>
        <pc:sldMkLst>
          <pc:docMk/>
          <pc:sldMk cId="775262985" sldId="321"/>
        </pc:sldMkLst>
        <pc:spChg chg="mod">
          <ac:chgData name="JJ HU" userId="f9cbafaa3520ff22" providerId="LiveId" clId="{7A7D437E-B238-4504-A722-E4B0B5B7B985}" dt="2017-11-08T02:16:06.394" v="566" actId="1036"/>
          <ac:spMkLst>
            <pc:docMk/>
            <pc:sldMk cId="775262985" sldId="321"/>
            <ac:spMk id="2" creationId="{00000000-0000-0000-0000-000000000000}"/>
          </ac:spMkLst>
        </pc:spChg>
        <pc:spChg chg="add del mod">
          <ac:chgData name="JJ HU" userId="f9cbafaa3520ff22" providerId="LiveId" clId="{7A7D437E-B238-4504-A722-E4B0B5B7B985}" dt="2017-11-08T02:20:18.929" v="614" actId="732"/>
          <ac:spMkLst>
            <pc:docMk/>
            <pc:sldMk cId="775262985" sldId="321"/>
            <ac:spMk id="13" creationId="{FC2FF8A6-B6A4-4564-AA08-F338F9A20448}"/>
          </ac:spMkLst>
        </pc:spChg>
        <pc:spChg chg="add mod">
          <ac:chgData name="JJ HU" userId="f9cbafaa3520ff22" providerId="LiveId" clId="{7A7D437E-B238-4504-A722-E4B0B5B7B985}" dt="2017-11-08T02:20:26.291" v="621" actId="1038"/>
          <ac:spMkLst>
            <pc:docMk/>
            <pc:sldMk cId="775262985" sldId="321"/>
            <ac:spMk id="15" creationId="{B84011A8-2234-4658-9963-432ED1633858}"/>
          </ac:spMkLst>
        </pc:spChg>
        <pc:spChg chg="add mod">
          <ac:chgData name="JJ HU" userId="f9cbafaa3520ff22" providerId="LiveId" clId="{7A7D437E-B238-4504-A722-E4B0B5B7B985}" dt="2017-11-08T02:20:39.694" v="625" actId="1038"/>
          <ac:spMkLst>
            <pc:docMk/>
            <pc:sldMk cId="775262985" sldId="321"/>
            <ac:spMk id="22" creationId="{397CD1AC-45F3-4D62-A91D-FB559E6385FE}"/>
          </ac:spMkLst>
        </pc:spChg>
        <pc:spChg chg="del">
          <ac:chgData name="JJ HU" userId="f9cbafaa3520ff22" providerId="LiveId" clId="{7A7D437E-B238-4504-A722-E4B0B5B7B985}" dt="2017-11-08T02:16:12.473" v="567" actId="478"/>
          <ac:spMkLst>
            <pc:docMk/>
            <pc:sldMk cId="775262985" sldId="321"/>
            <ac:spMk id="26" creationId="{6D91F9BF-C31D-43DF-9595-9EEBEFA51D65}"/>
          </ac:spMkLst>
        </pc:spChg>
        <pc:spChg chg="del">
          <ac:chgData name="JJ HU" userId="f9cbafaa3520ff22" providerId="LiveId" clId="{7A7D437E-B238-4504-A722-E4B0B5B7B985}" dt="2017-11-08T02:16:12.473" v="567" actId="478"/>
          <ac:spMkLst>
            <pc:docMk/>
            <pc:sldMk cId="775262985" sldId="321"/>
            <ac:spMk id="27" creationId="{5663CEE0-4AA3-470E-8798-D0C6EB42224A}"/>
          </ac:spMkLst>
        </pc:spChg>
        <pc:spChg chg="del">
          <ac:chgData name="JJ HU" userId="f9cbafaa3520ff22" providerId="LiveId" clId="{7A7D437E-B238-4504-A722-E4B0B5B7B985}" dt="2017-11-08T02:16:12.473" v="567" actId="478"/>
          <ac:spMkLst>
            <pc:docMk/>
            <pc:sldMk cId="775262985" sldId="321"/>
            <ac:spMk id="29" creationId="{84AF5CC2-70A5-42DE-A116-0FAFC3612B28}"/>
          </ac:spMkLst>
        </pc:spChg>
        <pc:spChg chg="del">
          <ac:chgData name="JJ HU" userId="f9cbafaa3520ff22" providerId="LiveId" clId="{7A7D437E-B238-4504-A722-E4B0B5B7B985}" dt="2017-11-08T02:16:12.473" v="567" actId="478"/>
          <ac:spMkLst>
            <pc:docMk/>
            <pc:sldMk cId="775262985" sldId="321"/>
            <ac:spMk id="30" creationId="{3909F359-362F-4840-93F6-4FC2E5D56CFA}"/>
          </ac:spMkLst>
        </pc:spChg>
        <pc:picChg chg="add del mod modCrop">
          <ac:chgData name="JJ HU" userId="f9cbafaa3520ff22" providerId="LiveId" clId="{7A7D437E-B238-4504-A722-E4B0B5B7B985}" dt="2017-11-08T02:20:18.929" v="614" actId="732"/>
          <ac:picMkLst>
            <pc:docMk/>
            <pc:sldMk cId="775262985" sldId="321"/>
            <ac:picMk id="11" creationId="{464BE200-DF71-408E-900F-8E224EDEB22F}"/>
          </ac:picMkLst>
        </pc:picChg>
        <pc:picChg chg="del">
          <ac:chgData name="JJ HU" userId="f9cbafaa3520ff22" providerId="LiveId" clId="{7A7D437E-B238-4504-A722-E4B0B5B7B985}" dt="2017-11-08T02:16:12.473" v="567" actId="478"/>
          <ac:picMkLst>
            <pc:docMk/>
            <pc:sldMk cId="775262985" sldId="321"/>
            <ac:picMk id="12" creationId="{2B44974F-8B1D-4B0C-BBD7-3F8CEB6A962E}"/>
          </ac:picMkLst>
        </pc:picChg>
        <pc:picChg chg="add mod modCrop">
          <ac:chgData name="JJ HU" userId="f9cbafaa3520ff22" providerId="LiveId" clId="{7A7D437E-B238-4504-A722-E4B0B5B7B985}" dt="2017-11-08T02:20:26.291" v="621" actId="1038"/>
          <ac:picMkLst>
            <pc:docMk/>
            <pc:sldMk cId="775262985" sldId="321"/>
            <ac:picMk id="14" creationId="{FAD66FEB-B34D-45F8-BDF1-71508E993E4A}"/>
          </ac:picMkLst>
        </pc:picChg>
        <pc:picChg chg="add mod">
          <ac:chgData name="JJ HU" userId="f9cbafaa3520ff22" providerId="LiveId" clId="{7A7D437E-B238-4504-A722-E4B0B5B7B985}" dt="2017-11-08T02:20:26.291" v="621" actId="1038"/>
          <ac:picMkLst>
            <pc:docMk/>
            <pc:sldMk cId="775262985" sldId="321"/>
            <ac:picMk id="16" creationId="{B1835B07-000C-4089-948D-383EF8C2A6F7}"/>
          </ac:picMkLst>
        </pc:picChg>
        <pc:picChg chg="add mod">
          <ac:chgData name="JJ HU" userId="f9cbafaa3520ff22" providerId="LiveId" clId="{7A7D437E-B238-4504-A722-E4B0B5B7B985}" dt="2017-11-08T02:20:26.291" v="621" actId="1038"/>
          <ac:picMkLst>
            <pc:docMk/>
            <pc:sldMk cId="775262985" sldId="321"/>
            <ac:picMk id="17" creationId="{260F1B42-0789-49E9-8D8C-604785B78847}"/>
          </ac:picMkLst>
        </pc:picChg>
        <pc:picChg chg="add mod">
          <ac:chgData name="JJ HU" userId="f9cbafaa3520ff22" providerId="LiveId" clId="{7A7D437E-B238-4504-A722-E4B0B5B7B985}" dt="2017-11-08T02:20:26.291" v="621" actId="1038"/>
          <ac:picMkLst>
            <pc:docMk/>
            <pc:sldMk cId="775262985" sldId="321"/>
            <ac:picMk id="18" creationId="{59F1D62A-F558-4CFC-BB76-5716B7C93322}"/>
          </ac:picMkLst>
        </pc:picChg>
        <pc:picChg chg="add mod">
          <ac:chgData name="JJ HU" userId="f9cbafaa3520ff22" providerId="LiveId" clId="{7A7D437E-B238-4504-A722-E4B0B5B7B985}" dt="2017-11-08T02:20:26.291" v="621" actId="1038"/>
          <ac:picMkLst>
            <pc:docMk/>
            <pc:sldMk cId="775262985" sldId="321"/>
            <ac:picMk id="19" creationId="{24A6870B-C2FA-423A-9C62-C807D404A48F}"/>
          </ac:picMkLst>
        </pc:picChg>
        <pc:picChg chg="add mod ord modCrop">
          <ac:chgData name="JJ HU" userId="f9cbafaa3520ff22" providerId="LiveId" clId="{7A7D437E-B238-4504-A722-E4B0B5B7B985}" dt="2017-11-08T02:22:45.608" v="639" actId="732"/>
          <ac:picMkLst>
            <pc:docMk/>
            <pc:sldMk cId="775262985" sldId="321"/>
            <ac:picMk id="20" creationId="{7EEFE1EA-0693-4A89-BC3A-3EB9DA39C36A}"/>
          </ac:picMkLst>
        </pc:picChg>
        <pc:picChg chg="add mod">
          <ac:chgData name="JJ HU" userId="f9cbafaa3520ff22" providerId="LiveId" clId="{7A7D437E-B238-4504-A722-E4B0B5B7B985}" dt="2017-11-08T02:20:39.694" v="625" actId="1038"/>
          <ac:picMkLst>
            <pc:docMk/>
            <pc:sldMk cId="775262985" sldId="321"/>
            <ac:picMk id="21" creationId="{1AE54BF3-0499-45FD-BBBA-CC979FDB70D4}"/>
          </ac:picMkLst>
        </pc:picChg>
        <pc:picChg chg="mod">
          <ac:chgData name="JJ HU" userId="f9cbafaa3520ff22" providerId="LiveId" clId="{7A7D437E-B238-4504-A722-E4B0B5B7B985}" dt="2017-11-08T02:17:05.511" v="576" actId="14100"/>
          <ac:picMkLst>
            <pc:docMk/>
            <pc:sldMk cId="775262985" sldId="321"/>
            <ac:picMk id="23" creationId="{8CEC0C45-2D1C-42C7-9EA9-9FC5B6743089}"/>
          </ac:picMkLst>
        </pc:picChg>
        <pc:picChg chg="del">
          <ac:chgData name="JJ HU" userId="f9cbafaa3520ff22" providerId="LiveId" clId="{7A7D437E-B238-4504-A722-E4B0B5B7B985}" dt="2017-11-08T02:16:12.473" v="567" actId="478"/>
          <ac:picMkLst>
            <pc:docMk/>
            <pc:sldMk cId="775262985" sldId="321"/>
            <ac:picMk id="25" creationId="{B8FAF10A-737B-415A-92E4-78E9E00A8084}"/>
          </ac:picMkLst>
        </pc:picChg>
        <pc:picChg chg="del">
          <ac:chgData name="JJ HU" userId="f9cbafaa3520ff22" providerId="LiveId" clId="{7A7D437E-B238-4504-A722-E4B0B5B7B985}" dt="2017-11-08T02:16:12.473" v="567" actId="478"/>
          <ac:picMkLst>
            <pc:docMk/>
            <pc:sldMk cId="775262985" sldId="321"/>
            <ac:picMk id="28" creationId="{F2AAFA63-E5E1-42E0-B272-FB327BD1F6AD}"/>
          </ac:picMkLst>
        </pc:picChg>
      </pc:sldChg>
      <pc:sldChg chg="addSp delSp modSp add">
        <pc:chgData name="JJ HU" userId="f9cbafaa3520ff22" providerId="LiveId" clId="{7A7D437E-B238-4504-A722-E4B0B5B7B985}" dt="2017-11-13T03:41:24.450" v="872" actId="1036"/>
        <pc:sldMkLst>
          <pc:docMk/>
          <pc:sldMk cId="1461733429" sldId="322"/>
        </pc:sldMkLst>
        <pc:spChg chg="mod">
          <ac:chgData name="JJ HU" userId="f9cbafaa3520ff22" providerId="LiveId" clId="{7A7D437E-B238-4504-A722-E4B0B5B7B985}" dt="2017-11-13T03:33:02.458" v="723" actId="20577"/>
          <ac:spMkLst>
            <pc:docMk/>
            <pc:sldMk cId="1461733429" sldId="322"/>
            <ac:spMk id="2" creationId="{00000000-0000-0000-0000-000000000000}"/>
          </ac:spMkLst>
        </pc:spChg>
        <pc:spChg chg="del">
          <ac:chgData name="JJ HU" userId="f9cbafaa3520ff22" providerId="LiveId" clId="{7A7D437E-B238-4504-A722-E4B0B5B7B985}" dt="2017-11-13T03:32:21.169" v="644" actId="478"/>
          <ac:spMkLst>
            <pc:docMk/>
            <pc:sldMk cId="1461733429" sldId="322"/>
            <ac:spMk id="10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13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14" creationId="{00000000-0000-0000-0000-000000000000}"/>
          </ac:spMkLst>
        </pc:spChg>
        <pc:spChg chg="del mod">
          <ac:chgData name="JJ HU" userId="f9cbafaa3520ff22" providerId="LiveId" clId="{7A7D437E-B238-4504-A722-E4B0B5B7B985}" dt="2017-11-13T03:33:40.981" v="756" actId="478"/>
          <ac:spMkLst>
            <pc:docMk/>
            <pc:sldMk cId="1461733429" sldId="322"/>
            <ac:spMk id="17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19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20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21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22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23" creationId="{00000000-0000-0000-0000-000000000000}"/>
          </ac:spMkLst>
        </pc:spChg>
        <pc:spChg chg="del">
          <ac:chgData name="JJ HU" userId="f9cbafaa3520ff22" providerId="LiveId" clId="{7A7D437E-B238-4504-A722-E4B0B5B7B985}" dt="2017-11-13T03:32:19.414" v="643" actId="478"/>
          <ac:spMkLst>
            <pc:docMk/>
            <pc:sldMk cId="1461733429" sldId="322"/>
            <ac:spMk id="24" creationId="{00000000-0000-0000-0000-000000000000}"/>
          </ac:spMkLst>
        </pc:spChg>
        <pc:spChg chg="add mod">
          <ac:chgData name="JJ HU" userId="f9cbafaa3520ff22" providerId="LiveId" clId="{7A7D437E-B238-4504-A722-E4B0B5B7B985}" dt="2017-11-13T03:41:07.442" v="869" actId="1036"/>
          <ac:spMkLst>
            <pc:docMk/>
            <pc:sldMk cId="1461733429" sldId="322"/>
            <ac:spMk id="27" creationId="{8FCEE8A9-59C9-4F67-86FE-EBB608E891A6}"/>
          </ac:spMkLst>
        </pc:spChg>
        <pc:spChg chg="add mod">
          <ac:chgData name="JJ HU" userId="f9cbafaa3520ff22" providerId="LiveId" clId="{7A7D437E-B238-4504-A722-E4B0B5B7B985}" dt="2017-11-13T03:41:24.450" v="872" actId="1036"/>
          <ac:spMkLst>
            <pc:docMk/>
            <pc:sldMk cId="1461733429" sldId="322"/>
            <ac:spMk id="30" creationId="{B5E4F69B-AFCE-46BB-A315-C5A3C099EA03}"/>
          </ac:spMkLst>
        </pc:spChg>
        <pc:graphicFrameChg chg="del">
          <ac:chgData name="JJ HU" userId="f9cbafaa3520ff22" providerId="LiveId" clId="{7A7D437E-B238-4504-A722-E4B0B5B7B985}" dt="2017-11-13T03:32:19.414" v="643" actId="478"/>
          <ac:graphicFrameMkLst>
            <pc:docMk/>
            <pc:sldMk cId="1461733429" sldId="322"/>
            <ac:graphicFrameMk id="15" creationId="{00000000-0000-0000-0000-000000000000}"/>
          </ac:graphicFrameMkLst>
        </pc:graphicFrameChg>
        <pc:graphicFrameChg chg="del">
          <ac:chgData name="JJ HU" userId="f9cbafaa3520ff22" providerId="LiveId" clId="{7A7D437E-B238-4504-A722-E4B0B5B7B985}" dt="2017-11-13T03:32:19.414" v="643" actId="478"/>
          <ac:graphicFrameMkLst>
            <pc:docMk/>
            <pc:sldMk cId="1461733429" sldId="322"/>
            <ac:graphicFrameMk id="16" creationId="{00000000-0000-0000-0000-000000000000}"/>
          </ac:graphicFrameMkLst>
        </pc:graphicFrameChg>
        <pc:picChg chg="add del mod">
          <ac:chgData name="JJ HU" userId="f9cbafaa3520ff22" providerId="LiveId" clId="{7A7D437E-B238-4504-A722-E4B0B5B7B985}" dt="2017-11-13T03:32:56.124" v="718" actId="1036"/>
          <ac:picMkLst>
            <pc:docMk/>
            <pc:sldMk cId="1461733429" sldId="322"/>
            <ac:picMk id="5" creationId="{91B97DF0-73CD-49CC-AE49-7BBAA58AE174}"/>
          </ac:picMkLst>
        </pc:picChg>
        <pc:picChg chg="del">
          <ac:chgData name="JJ HU" userId="f9cbafaa3520ff22" providerId="LiveId" clId="{7A7D437E-B238-4504-A722-E4B0B5B7B985}" dt="2017-11-13T03:32:19.414" v="643" actId="478"/>
          <ac:picMkLst>
            <pc:docMk/>
            <pc:sldMk cId="1461733429" sldId="322"/>
            <ac:picMk id="7" creationId="{00000000-0000-0000-0000-000000000000}"/>
          </ac:picMkLst>
        </pc:picChg>
        <pc:picChg chg="add mod">
          <ac:chgData name="JJ HU" userId="f9cbafaa3520ff22" providerId="LiveId" clId="{7A7D437E-B238-4504-A722-E4B0B5B7B985}" dt="2017-11-13T03:40:39.083" v="863" actId="1076"/>
          <ac:picMkLst>
            <pc:docMk/>
            <pc:sldMk cId="1461733429" sldId="322"/>
            <ac:picMk id="8" creationId="{D1CCA8EE-586B-4841-B303-38104BE21023}"/>
          </ac:picMkLst>
        </pc:picChg>
        <pc:picChg chg="add del mod modCrop">
          <ac:chgData name="JJ HU" userId="f9cbafaa3520ff22" providerId="LiveId" clId="{7A7D437E-B238-4504-A722-E4B0B5B7B985}" dt="2017-11-13T03:35:37.147" v="759" actId="478"/>
          <ac:picMkLst>
            <pc:docMk/>
            <pc:sldMk cId="1461733429" sldId="322"/>
            <ac:picMk id="12" creationId="{D448F15B-4829-4CE6-8D77-4631F103F516}"/>
          </ac:picMkLst>
        </pc:picChg>
        <pc:picChg chg="del">
          <ac:chgData name="JJ HU" userId="f9cbafaa3520ff22" providerId="LiveId" clId="{7A7D437E-B238-4504-A722-E4B0B5B7B985}" dt="2017-11-13T03:32:19.414" v="643" actId="478"/>
          <ac:picMkLst>
            <pc:docMk/>
            <pc:sldMk cId="1461733429" sldId="322"/>
            <ac:picMk id="18" creationId="{00000000-0000-0000-0000-000000000000}"/>
          </ac:picMkLst>
        </pc:picChg>
        <pc:picChg chg="add mod modCrop">
          <ac:chgData name="JJ HU" userId="f9cbafaa3520ff22" providerId="LiveId" clId="{7A7D437E-B238-4504-A722-E4B0B5B7B985}" dt="2017-11-13T03:41:07.442" v="869" actId="1036"/>
          <ac:picMkLst>
            <pc:docMk/>
            <pc:sldMk cId="1461733429" sldId="322"/>
            <ac:picMk id="26" creationId="{3289D27E-689C-4704-AED4-6E344DD238AC}"/>
          </ac:picMkLst>
        </pc:picChg>
        <pc:picChg chg="add mod modCrop">
          <ac:chgData name="JJ HU" userId="f9cbafaa3520ff22" providerId="LiveId" clId="{7A7D437E-B238-4504-A722-E4B0B5B7B985}" dt="2017-11-13T03:41:24.450" v="872" actId="1036"/>
          <ac:picMkLst>
            <pc:docMk/>
            <pc:sldMk cId="1461733429" sldId="322"/>
            <ac:picMk id="29" creationId="{A05A4B49-9DD8-4C51-B0BA-479576A93C2B}"/>
          </ac:picMkLst>
        </pc:picChg>
        <pc:cxnChg chg="del">
          <ac:chgData name="JJ HU" userId="f9cbafaa3520ff22" providerId="LiveId" clId="{7A7D437E-B238-4504-A722-E4B0B5B7B985}" dt="2017-11-13T03:32:19.414" v="643" actId="478"/>
          <ac:cxnSpMkLst>
            <pc:docMk/>
            <pc:sldMk cId="1461733429" sldId="322"/>
            <ac:cxnSpMk id="11" creationId="{00000000-0000-0000-0000-000000000000}"/>
          </ac:cxnSpMkLst>
        </pc:cxn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1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2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6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08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24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8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76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https://www.itp.uni-hannover.de/~zawischa/ITP/scattering.html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59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Blue/green colors</a:t>
            </a:r>
            <a:r>
              <a:rPr lang="en-US" baseline="0" dirty="0"/>
              <a:t> in glasses (ions) are usually more stable than red/gold colors (NPs)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8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J.</a:t>
            </a:r>
            <a:r>
              <a:rPr lang="en-US" baseline="0" dirty="0"/>
              <a:t> A. Kong’s book for a complete discussion about </a:t>
            </a:r>
            <a:r>
              <a:rPr lang="en-US" baseline="0" dirty="0" err="1"/>
              <a:t>bianisotropic</a:t>
            </a:r>
            <a:r>
              <a:rPr lang="en-US" baseline="0" dirty="0"/>
              <a:t>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Visually transparent glasses exhibit normal dispersion in the visible range</a:t>
            </a:r>
          </a:p>
          <a:p>
            <a:r>
              <a:rPr lang="en-US" dirty="0"/>
              <a:t>Large Abbe</a:t>
            </a:r>
            <a:r>
              <a:rPr lang="en-US" baseline="0" dirty="0"/>
              <a:t> number </a:t>
            </a:r>
            <a:r>
              <a:rPr lang="en-US" baseline="0"/>
              <a:t>means small </a:t>
            </a:r>
            <a:r>
              <a:rPr lang="en-US" baseline="0" dirty="0"/>
              <a:t>dispersion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</a:t>
            </a:r>
            <a:r>
              <a:rPr lang="en-US" baseline="0" dirty="0" err="1"/>
              <a:t>n_d</a:t>
            </a:r>
            <a:r>
              <a:rPr lang="en-US" baseline="0" dirty="0"/>
              <a:t> is different from </a:t>
            </a:r>
            <a:r>
              <a:rPr lang="en-US" baseline="0" dirty="0" err="1"/>
              <a:t>n_D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2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2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DE4236-C02C-4418-B72C-68D77668C215}" type="datetime1">
              <a:rPr lang="en-US" smtClean="0"/>
              <a:t>11/19/2017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CD19665-C986-4B97-ABA3-1472F19C1F93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3C026FA-0847-4663-8A7C-306BABFC369C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8D54B0B-5CDF-4441-8492-55AEFE292336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B78F29D-1370-4B19-9221-D93317CA6DD3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5BB7F76-5C50-4013-B5DF-E21ADDBAD0FE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545E342-B7F7-4384-ABA2-131DA91FDB6B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5BF255-2B15-48FA-AE59-DF185FA050D2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1626718-8E5C-4AD2-A464-372F1E4BDADF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92F5DE-7391-4EA3-8F65-FFF960B7A2EC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7324DF9-01AA-48B3-92BE-2C71DD44520E}" type="datetime1">
              <a:rPr lang="en-US" smtClean="0"/>
              <a:t>11/19/2017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BA1CD4B0-E54A-4FE5-A64D-D5621CB59B87}" type="datetime1">
              <a:rPr lang="en-US" smtClean="0"/>
              <a:t>11/19/2017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wmf"/><Relationship Id="rId10" Type="http://schemas.openxmlformats.org/officeDocument/2006/relationships/image" Target="../media/image26.jp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12" Type="http://schemas.openxmlformats.org/officeDocument/2006/relationships/image" Target="../media/image4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1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1.png"/><Relationship Id="rId9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1.png"/><Relationship Id="rId9" Type="http://schemas.openxmlformats.org/officeDocument/2006/relationships/image" Target="../media/image5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se.rutgers.edu/corning-glass-science-and-engineering-laboratory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71.jp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3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6388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12: Optical Properties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Users\hjj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36222"/>
            <a:ext cx="4895850" cy="394335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99930"/>
            <a:ext cx="8229600" cy="1066800"/>
          </a:xfrm>
        </p:spPr>
        <p:txBody>
          <a:bodyPr/>
          <a:lstStyle/>
          <a:p>
            <a:r>
              <a:rPr lang="en-US" dirty="0" err="1"/>
              <a:t>Kramers-Kronig</a:t>
            </a:r>
            <a:r>
              <a:rPr lang="en-US" dirty="0"/>
              <a:t> (K-K) relation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9735" y="5698622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Symbol" pitchFamily="18" charset="2"/>
              </a:rPr>
              <a:t> </a:t>
            </a:r>
            <a:r>
              <a:rPr lang="en-US" sz="2400" dirty="0"/>
              <a:t>/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-25000" dirty="0">
                <a:latin typeface="Symbol" pitchFamily="18" charset="2"/>
              </a:rPr>
              <a:t>0</a:t>
            </a:r>
            <a:endParaRPr lang="en-US" sz="2400" dirty="0"/>
          </a:p>
        </p:txBody>
      </p:sp>
      <p:sp>
        <p:nvSpPr>
          <p:cNvPr id="10" name="Freeform 9"/>
          <p:cNvSpPr/>
          <p:nvPr/>
        </p:nvSpPr>
        <p:spPr bwMode="auto">
          <a:xfrm>
            <a:off x="873982" y="1896573"/>
            <a:ext cx="2234316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3110284" y="1896573"/>
            <a:ext cx="2223715" cy="1700254"/>
          </a:xfrm>
          <a:custGeom>
            <a:avLst/>
            <a:gdLst>
              <a:gd name="connsiteX0" fmla="*/ 0 w 2234316"/>
              <a:gd name="connsiteY0" fmla="*/ 1693628 h 1700254"/>
              <a:gd name="connsiteX1" fmla="*/ 779228 w 2234316"/>
              <a:gd name="connsiteY1" fmla="*/ 1693628 h 1700254"/>
              <a:gd name="connsiteX2" fmla="*/ 1463040 w 2234316"/>
              <a:gd name="connsiteY2" fmla="*/ 1653872 h 1700254"/>
              <a:gd name="connsiteX3" fmla="*/ 1796994 w 2234316"/>
              <a:gd name="connsiteY3" fmla="*/ 1582310 h 1700254"/>
              <a:gd name="connsiteX4" fmla="*/ 1979874 w 2234316"/>
              <a:gd name="connsiteY4" fmla="*/ 1367625 h 1700254"/>
              <a:gd name="connsiteX5" fmla="*/ 2091193 w 2234316"/>
              <a:gd name="connsiteY5" fmla="*/ 954157 h 1700254"/>
              <a:gd name="connsiteX6" fmla="*/ 2162754 w 2234316"/>
              <a:gd name="connsiteY6" fmla="*/ 453225 h 1700254"/>
              <a:gd name="connsiteX7" fmla="*/ 2194560 w 2234316"/>
              <a:gd name="connsiteY7" fmla="*/ 151075 h 1700254"/>
              <a:gd name="connsiteX8" fmla="*/ 2202511 w 2234316"/>
              <a:gd name="connsiteY8" fmla="*/ 39757 h 1700254"/>
              <a:gd name="connsiteX9" fmla="*/ 2234316 w 2234316"/>
              <a:gd name="connsiteY9" fmla="*/ 0 h 170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4316" h="1700254">
                <a:moveTo>
                  <a:pt x="0" y="1693628"/>
                </a:moveTo>
                <a:cubicBezTo>
                  <a:pt x="267694" y="1696941"/>
                  <a:pt x="535388" y="1700254"/>
                  <a:pt x="779228" y="1693628"/>
                </a:cubicBezTo>
                <a:cubicBezTo>
                  <a:pt x="1023068" y="1687002"/>
                  <a:pt x="1293412" y="1672425"/>
                  <a:pt x="1463040" y="1653872"/>
                </a:cubicBezTo>
                <a:cubicBezTo>
                  <a:pt x="1632668" y="1635319"/>
                  <a:pt x="1710855" y="1630018"/>
                  <a:pt x="1796994" y="1582310"/>
                </a:cubicBezTo>
                <a:cubicBezTo>
                  <a:pt x="1883133" y="1534602"/>
                  <a:pt x="1930841" y="1472317"/>
                  <a:pt x="1979874" y="1367625"/>
                </a:cubicBezTo>
                <a:cubicBezTo>
                  <a:pt x="2028907" y="1262933"/>
                  <a:pt x="2060713" y="1106557"/>
                  <a:pt x="2091193" y="954157"/>
                </a:cubicBezTo>
                <a:cubicBezTo>
                  <a:pt x="2121673" y="801757"/>
                  <a:pt x="2145526" y="587072"/>
                  <a:pt x="2162754" y="453225"/>
                </a:cubicBezTo>
                <a:cubicBezTo>
                  <a:pt x="2179982" y="319378"/>
                  <a:pt x="2187934" y="219986"/>
                  <a:pt x="2194560" y="151075"/>
                </a:cubicBezTo>
                <a:cubicBezTo>
                  <a:pt x="2201186" y="82164"/>
                  <a:pt x="2195885" y="64936"/>
                  <a:pt x="2202511" y="39757"/>
                </a:cubicBezTo>
                <a:cubicBezTo>
                  <a:pt x="2209137" y="14578"/>
                  <a:pt x="2227690" y="6626"/>
                  <a:pt x="2234316" y="0"/>
                </a:cubicBezTo>
              </a:path>
            </a:pathLst>
          </a:cu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882595" y="2439975"/>
            <a:ext cx="2234316" cy="1143000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 flipV="1">
            <a:off x="3116249" y="3593516"/>
            <a:ext cx="2231136" cy="1152144"/>
          </a:xfrm>
          <a:custGeom>
            <a:avLst/>
            <a:gdLst>
              <a:gd name="connsiteX0" fmla="*/ 0 w 2234316"/>
              <a:gd name="connsiteY0" fmla="*/ 1008490 h 1135711"/>
              <a:gd name="connsiteX1" fmla="*/ 445273 w 2234316"/>
              <a:gd name="connsiteY1" fmla="*/ 992588 h 1135711"/>
              <a:gd name="connsiteX2" fmla="*/ 866692 w 2234316"/>
              <a:gd name="connsiteY2" fmla="*/ 944880 h 1135711"/>
              <a:gd name="connsiteX3" fmla="*/ 1280160 w 2234316"/>
              <a:gd name="connsiteY3" fmla="*/ 865367 h 1135711"/>
              <a:gd name="connsiteX4" fmla="*/ 1534602 w 2234316"/>
              <a:gd name="connsiteY4" fmla="*/ 754049 h 1135711"/>
              <a:gd name="connsiteX5" fmla="*/ 1796995 w 2234316"/>
              <a:gd name="connsiteY5" fmla="*/ 547315 h 1135711"/>
              <a:gd name="connsiteX6" fmla="*/ 1948069 w 2234316"/>
              <a:gd name="connsiteY6" fmla="*/ 308775 h 1135711"/>
              <a:gd name="connsiteX7" fmla="*/ 2027582 w 2234316"/>
              <a:gd name="connsiteY7" fmla="*/ 125895 h 1135711"/>
              <a:gd name="connsiteX8" fmla="*/ 2067339 w 2234316"/>
              <a:gd name="connsiteY8" fmla="*/ 46382 h 1135711"/>
              <a:gd name="connsiteX9" fmla="*/ 2099144 w 2234316"/>
              <a:gd name="connsiteY9" fmla="*/ 6626 h 1135711"/>
              <a:gd name="connsiteX10" fmla="*/ 2138901 w 2234316"/>
              <a:gd name="connsiteY10" fmla="*/ 6626 h 1135711"/>
              <a:gd name="connsiteX11" fmla="*/ 2154803 w 2234316"/>
              <a:gd name="connsiteY11" fmla="*/ 46382 h 1135711"/>
              <a:gd name="connsiteX12" fmla="*/ 2170706 w 2234316"/>
              <a:gd name="connsiteY12" fmla="*/ 269019 h 1135711"/>
              <a:gd name="connsiteX13" fmla="*/ 2210462 w 2234316"/>
              <a:gd name="connsiteY13" fmla="*/ 730195 h 1135711"/>
              <a:gd name="connsiteX14" fmla="*/ 2234316 w 2234316"/>
              <a:gd name="connsiteY14" fmla="*/ 1135711 h 1135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4316" h="1135711">
                <a:moveTo>
                  <a:pt x="0" y="1008490"/>
                </a:moveTo>
                <a:cubicBezTo>
                  <a:pt x="150412" y="1005840"/>
                  <a:pt x="300824" y="1003190"/>
                  <a:pt x="445273" y="992588"/>
                </a:cubicBezTo>
                <a:cubicBezTo>
                  <a:pt x="589722" y="981986"/>
                  <a:pt x="727544" y="966084"/>
                  <a:pt x="866692" y="944880"/>
                </a:cubicBezTo>
                <a:cubicBezTo>
                  <a:pt x="1005840" y="923677"/>
                  <a:pt x="1168842" y="897172"/>
                  <a:pt x="1280160" y="865367"/>
                </a:cubicBezTo>
                <a:cubicBezTo>
                  <a:pt x="1391478" y="833562"/>
                  <a:pt x="1448463" y="807058"/>
                  <a:pt x="1534602" y="754049"/>
                </a:cubicBezTo>
                <a:cubicBezTo>
                  <a:pt x="1620741" y="701040"/>
                  <a:pt x="1728084" y="621527"/>
                  <a:pt x="1796995" y="547315"/>
                </a:cubicBezTo>
                <a:cubicBezTo>
                  <a:pt x="1865906" y="473103"/>
                  <a:pt x="1909638" y="379012"/>
                  <a:pt x="1948069" y="308775"/>
                </a:cubicBezTo>
                <a:cubicBezTo>
                  <a:pt x="1986500" y="238538"/>
                  <a:pt x="2007704" y="169627"/>
                  <a:pt x="2027582" y="125895"/>
                </a:cubicBezTo>
                <a:cubicBezTo>
                  <a:pt x="2047460" y="82163"/>
                  <a:pt x="2055412" y="66260"/>
                  <a:pt x="2067339" y="46382"/>
                </a:cubicBezTo>
                <a:cubicBezTo>
                  <a:pt x="2079266" y="26504"/>
                  <a:pt x="2087217" y="13252"/>
                  <a:pt x="2099144" y="6626"/>
                </a:cubicBezTo>
                <a:cubicBezTo>
                  <a:pt x="2111071" y="0"/>
                  <a:pt x="2129625" y="0"/>
                  <a:pt x="2138901" y="6626"/>
                </a:cubicBezTo>
                <a:cubicBezTo>
                  <a:pt x="2148178" y="13252"/>
                  <a:pt x="2149502" y="2650"/>
                  <a:pt x="2154803" y="46382"/>
                </a:cubicBezTo>
                <a:cubicBezTo>
                  <a:pt x="2160104" y="90114"/>
                  <a:pt x="2161430" y="155050"/>
                  <a:pt x="2170706" y="269019"/>
                </a:cubicBezTo>
                <a:cubicBezTo>
                  <a:pt x="2179982" y="382988"/>
                  <a:pt x="2199860" y="585746"/>
                  <a:pt x="2210462" y="730195"/>
                </a:cubicBezTo>
                <a:cubicBezTo>
                  <a:pt x="2221064" y="874644"/>
                  <a:pt x="2227690" y="1005177"/>
                  <a:pt x="2234316" y="1135711"/>
                </a:cubicBezTo>
              </a:path>
            </a:pathLst>
          </a:cu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3636757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(</a:t>
            </a:r>
            <a:r>
              <a:rPr lang="en-US" sz="2400" b="1" i="1" dirty="0">
                <a:solidFill>
                  <a:srgbClr val="FF0000"/>
                </a:solidFill>
                <a:latin typeface="Symbol" pitchFamily="18" charset="2"/>
              </a:rPr>
              <a:t>w</a:t>
            </a:r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017757"/>
            <a:ext cx="13260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</a:rPr>
              <a:t>n</a:t>
            </a:r>
            <a:r>
              <a:rPr lang="en-US" sz="2400" b="1" i="1" baseline="-25000" dirty="0">
                <a:solidFill>
                  <a:srgbClr val="0000FF"/>
                </a:solidFill>
              </a:rPr>
              <a:t>r</a:t>
            </a:r>
            <a:r>
              <a:rPr lang="en-US" sz="2400" b="1" baseline="-250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(</a:t>
            </a:r>
            <a:r>
              <a:rPr lang="en-US" sz="2400" b="1" i="1" dirty="0">
                <a:solidFill>
                  <a:srgbClr val="0000FF"/>
                </a:solidFill>
                <a:latin typeface="Symbol" pitchFamily="18" charset="2"/>
              </a:rPr>
              <a:t>w</a:t>
            </a:r>
            <a:r>
              <a:rPr lang="en-US" sz="2400" b="1" dirty="0">
                <a:solidFill>
                  <a:srgbClr val="0000FF"/>
                </a:solidFill>
                <a:latin typeface="Symbol" pitchFamily="18" charset="2"/>
              </a:rPr>
              <a:t>) </a:t>
            </a:r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769832" y="2803458"/>
            <a:ext cx="2764568" cy="158011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Refractive index </a:t>
            </a:r>
            <a:r>
              <a:rPr lang="en-US" b="1" i="1" dirty="0">
                <a:solidFill>
                  <a:schemeClr val="tx1"/>
                </a:solidFill>
                <a:latin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optical absorption </a:t>
            </a:r>
            <a:r>
              <a:rPr lang="en-US" b="1" i="1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5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are not independent quantities!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r>
              <a:rPr lang="en-US" dirty="0"/>
              <a:t>Wavelength/frequency dependent (Lorentz oscillators)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5562600" y="4618744"/>
            <a:ext cx="0" cy="502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stealth" w="lg" len="med"/>
            <a:tailEnd type="stealth" w="lg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1219200" y="4170902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005114" y="4232588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0600" y="592350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00058" y="567592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22" y="40471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562600" y="5119486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stealth" w="lg" len="med"/>
            <a:tailEnd type="stealth" w="lg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325064" y="5128844"/>
            <a:ext cx="242316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999146" y="5334000"/>
            <a:ext cx="4754880" cy="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283254" y="59716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044" y="5972628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1533" y="59716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97262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97262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286" y="51344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9896" y="5032590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Electronic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polarizability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36659" y="4662714"/>
            <a:ext cx="3052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Atomic/ionic polarizability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1013660" y="2223252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76130" y="204102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5" name="Freeform 24"/>
          <p:cNvSpPr/>
          <p:nvPr/>
        </p:nvSpPr>
        <p:spPr bwMode="auto">
          <a:xfrm>
            <a:off x="1837346" y="2930313"/>
            <a:ext cx="1295400" cy="981526"/>
          </a:xfrm>
          <a:custGeom>
            <a:avLst/>
            <a:gdLst>
              <a:gd name="connsiteX0" fmla="*/ 0 w 1734797"/>
              <a:gd name="connsiteY0" fmla="*/ 1384425 h 1390306"/>
              <a:gd name="connsiteX1" fmla="*/ 666572 w 1734797"/>
              <a:gd name="connsiteY1" fmla="*/ 1179326 h 1390306"/>
              <a:gd name="connsiteX2" fmla="*/ 1034042 w 1734797"/>
              <a:gd name="connsiteY2" fmla="*/ 6 h 1390306"/>
              <a:gd name="connsiteX3" fmla="*/ 1273324 w 1734797"/>
              <a:gd name="connsiteY3" fmla="*/ 1196418 h 1390306"/>
              <a:gd name="connsiteX4" fmla="*/ 1734797 w 1734797"/>
              <a:gd name="connsiteY4" fmla="*/ 1367333 h 139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4797" h="1390306">
                <a:moveTo>
                  <a:pt x="0" y="1384425"/>
                </a:moveTo>
                <a:cubicBezTo>
                  <a:pt x="247116" y="1397243"/>
                  <a:pt x="494232" y="1410062"/>
                  <a:pt x="666572" y="1179326"/>
                </a:cubicBezTo>
                <a:cubicBezTo>
                  <a:pt x="838912" y="948590"/>
                  <a:pt x="932917" y="-2843"/>
                  <a:pt x="1034042" y="6"/>
                </a:cubicBezTo>
                <a:cubicBezTo>
                  <a:pt x="1135167" y="2855"/>
                  <a:pt x="1156532" y="968530"/>
                  <a:pt x="1273324" y="1196418"/>
                </a:cubicBezTo>
                <a:cubicBezTo>
                  <a:pt x="1390116" y="1424306"/>
                  <a:pt x="1562456" y="1395819"/>
                  <a:pt x="1734797" y="1367333"/>
                </a:cubicBezTo>
              </a:path>
            </a:pathLst>
          </a:custGeom>
          <a:noFill/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3657600" y="2519780"/>
            <a:ext cx="1600200" cy="1385650"/>
          </a:xfrm>
          <a:custGeom>
            <a:avLst/>
            <a:gdLst>
              <a:gd name="connsiteX0" fmla="*/ 0 w 1375872"/>
              <a:gd name="connsiteY0" fmla="*/ 1170791 h 1170791"/>
              <a:gd name="connsiteX1" fmla="*/ 538385 w 1375872"/>
              <a:gd name="connsiteY1" fmla="*/ 957146 h 1170791"/>
              <a:gd name="connsiteX2" fmla="*/ 777667 w 1375872"/>
              <a:gd name="connsiteY2" fmla="*/ 17 h 1170791"/>
              <a:gd name="connsiteX3" fmla="*/ 1008403 w 1375872"/>
              <a:gd name="connsiteY3" fmla="*/ 982784 h 1170791"/>
              <a:gd name="connsiteX4" fmla="*/ 1375872 w 1375872"/>
              <a:gd name="connsiteY4" fmla="*/ 1162245 h 117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5872" h="1170791">
                <a:moveTo>
                  <a:pt x="0" y="1170791"/>
                </a:moveTo>
                <a:cubicBezTo>
                  <a:pt x="204387" y="1161533"/>
                  <a:pt x="408774" y="1152275"/>
                  <a:pt x="538385" y="957146"/>
                </a:cubicBezTo>
                <a:cubicBezTo>
                  <a:pt x="667996" y="762017"/>
                  <a:pt x="699331" y="-4256"/>
                  <a:pt x="777667" y="17"/>
                </a:cubicBezTo>
                <a:cubicBezTo>
                  <a:pt x="856003" y="4290"/>
                  <a:pt x="908702" y="789079"/>
                  <a:pt x="1008403" y="982784"/>
                </a:cubicBezTo>
                <a:cubicBezTo>
                  <a:pt x="1108104" y="1176489"/>
                  <a:pt x="1241988" y="1169367"/>
                  <a:pt x="1375872" y="1162245"/>
                </a:cubicBezTo>
              </a:path>
            </a:pathLst>
          </a:custGeom>
          <a:noFill/>
          <a:ln w="22225" cap="flat" cmpd="sng" algn="ctr">
            <a:solidFill>
              <a:srgbClr val="7030A0">
                <a:alpha val="9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4598" y="2372522"/>
            <a:ext cx="1439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Electronic absorption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67376" y="2187653"/>
            <a:ext cx="1614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Atomic/ionic absorption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005114" y="390329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36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Abbe number (V-number):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D, F and C spectral lines: 589.3 nm, 486.1 nm and 656.3 nm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1219200" y="4170902"/>
            <a:ext cx="4557485" cy="1592943"/>
          </a:xfrm>
          <a:custGeom>
            <a:avLst/>
            <a:gdLst>
              <a:gd name="connsiteX0" fmla="*/ 0 w 4557485"/>
              <a:gd name="connsiteY0" fmla="*/ 1221619 h 1669143"/>
              <a:gd name="connsiteX1" fmla="*/ 957942 w 4557485"/>
              <a:gd name="connsiteY1" fmla="*/ 1265162 h 1669143"/>
              <a:gd name="connsiteX2" fmla="*/ 1349828 w 4557485"/>
              <a:gd name="connsiteY2" fmla="*/ 1584476 h 1669143"/>
              <a:gd name="connsiteX3" fmla="*/ 1698171 w 4557485"/>
              <a:gd name="connsiteY3" fmla="*/ 757162 h 1669143"/>
              <a:gd name="connsiteX4" fmla="*/ 1973942 w 4557485"/>
              <a:gd name="connsiteY4" fmla="*/ 989390 h 1669143"/>
              <a:gd name="connsiteX5" fmla="*/ 2902857 w 4557485"/>
              <a:gd name="connsiteY5" fmla="*/ 1076476 h 1669143"/>
              <a:gd name="connsiteX6" fmla="*/ 3120571 w 4557485"/>
              <a:gd name="connsiteY6" fmla="*/ 1366762 h 1669143"/>
              <a:gd name="connsiteX7" fmla="*/ 3526971 w 4557485"/>
              <a:gd name="connsiteY7" fmla="*/ 162076 h 1669143"/>
              <a:gd name="connsiteX8" fmla="*/ 3759200 w 4557485"/>
              <a:gd name="connsiteY8" fmla="*/ 394304 h 1669143"/>
              <a:gd name="connsiteX9" fmla="*/ 4557485 w 4557485"/>
              <a:gd name="connsiteY9" fmla="*/ 481390 h 166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7485" h="1669143">
                <a:moveTo>
                  <a:pt x="0" y="1221619"/>
                </a:moveTo>
                <a:cubicBezTo>
                  <a:pt x="366485" y="1213152"/>
                  <a:pt x="732971" y="1204686"/>
                  <a:pt x="957942" y="1265162"/>
                </a:cubicBezTo>
                <a:cubicBezTo>
                  <a:pt x="1182913" y="1325638"/>
                  <a:pt x="1226457" y="1669143"/>
                  <a:pt x="1349828" y="1584476"/>
                </a:cubicBezTo>
                <a:cubicBezTo>
                  <a:pt x="1473199" y="1499809"/>
                  <a:pt x="1594152" y="856343"/>
                  <a:pt x="1698171" y="757162"/>
                </a:cubicBezTo>
                <a:cubicBezTo>
                  <a:pt x="1802190" y="657981"/>
                  <a:pt x="1773161" y="936171"/>
                  <a:pt x="1973942" y="989390"/>
                </a:cubicBezTo>
                <a:cubicBezTo>
                  <a:pt x="2174723" y="1042609"/>
                  <a:pt x="2711752" y="1013581"/>
                  <a:pt x="2902857" y="1076476"/>
                </a:cubicBezTo>
                <a:cubicBezTo>
                  <a:pt x="3093962" y="1139371"/>
                  <a:pt x="3016552" y="1519162"/>
                  <a:pt x="3120571" y="1366762"/>
                </a:cubicBezTo>
                <a:cubicBezTo>
                  <a:pt x="3224590" y="1214362"/>
                  <a:pt x="3420533" y="324152"/>
                  <a:pt x="3526971" y="162076"/>
                </a:cubicBezTo>
                <a:cubicBezTo>
                  <a:pt x="3633409" y="0"/>
                  <a:pt x="3587448" y="341085"/>
                  <a:pt x="3759200" y="394304"/>
                </a:cubicBezTo>
                <a:cubicBezTo>
                  <a:pt x="3930952" y="447523"/>
                  <a:pt x="4557485" y="481390"/>
                  <a:pt x="4557485" y="48139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005114" y="4232588"/>
            <a:ext cx="0" cy="168858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0600" y="5923502"/>
            <a:ext cx="49530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900058" y="567592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022" y="404714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91044" y="5972628"/>
            <a:ext cx="938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Visible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41533" y="597166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0800" y="5972628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597262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X-ray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286" y="51344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3124200" y="3962400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114800" y="3954568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604433" y="3947398"/>
            <a:ext cx="16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Normal dispersion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83254" y="597166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IR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184858"/>
              </p:ext>
            </p:extLst>
          </p:nvPr>
        </p:nvGraphicFramePr>
        <p:xfrm>
          <a:off x="3158505" y="3920790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482400" imgH="393480" progId="Equation.DSMT4">
                  <p:embed/>
                </p:oleObj>
              </mc:Choice>
              <mc:Fallback>
                <p:oleObj name="Equation" r:id="rId4" imgW="482400" imgH="39348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505" y="3920790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4792054" y="3954568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327022" y="3953854"/>
            <a:ext cx="0" cy="1958774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71024"/>
              </p:ext>
            </p:extLst>
          </p:nvPr>
        </p:nvGraphicFramePr>
        <p:xfrm>
          <a:off x="4904929" y="4889659"/>
          <a:ext cx="9366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82400" imgH="393480" progId="Equation.DSMT4">
                  <p:embed/>
                </p:oleObj>
              </mc:Choice>
              <mc:Fallback>
                <p:oleObj name="Equation" r:id="rId6" imgW="482400" imgH="393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929" y="4889659"/>
                        <a:ext cx="9366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5816944" y="4906059"/>
            <a:ext cx="166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Anormalous</a:t>
            </a:r>
            <a:r>
              <a:rPr lang="en-US" sz="2000" dirty="0">
                <a:solidFill>
                  <a:srgbClr val="FF0000"/>
                </a:solidFill>
              </a:rPr>
              <a:t> dispersion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550873"/>
              </p:ext>
            </p:extLst>
          </p:nvPr>
        </p:nvGraphicFramePr>
        <p:xfrm>
          <a:off x="4503976" y="1541092"/>
          <a:ext cx="28368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1460160" imgH="253800" progId="Equation.DSMT4">
                  <p:embed/>
                </p:oleObj>
              </mc:Choice>
              <mc:Fallback>
                <p:oleObj name="Equation" r:id="rId8" imgW="14601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76" y="1541092"/>
                        <a:ext cx="28368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3690"/>
          <a:stretch/>
        </p:blipFill>
        <p:spPr>
          <a:xfrm>
            <a:off x="1041876" y="2574254"/>
            <a:ext cx="5587524" cy="1116419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 bwMode="auto">
          <a:xfrm>
            <a:off x="286186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452143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5512038" y="2734654"/>
            <a:ext cx="0" cy="6583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Rectangle 52"/>
          <p:cNvSpPr/>
          <p:nvPr/>
        </p:nvSpPr>
        <p:spPr>
          <a:xfrm>
            <a:off x="4131892" y="286794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D</a:t>
            </a:r>
            <a:endParaRPr lang="en-US" sz="1600" dirty="0"/>
          </a:p>
        </p:txBody>
      </p:sp>
      <p:sp>
        <p:nvSpPr>
          <p:cNvPr id="54" name="Rectangle 53"/>
          <p:cNvSpPr/>
          <p:nvPr/>
        </p:nvSpPr>
        <p:spPr>
          <a:xfrm>
            <a:off x="2514600" y="287067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121646" y="287649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8" y="1583108"/>
            <a:ext cx="4876800" cy="2904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138364" cy="20484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82" y="1752600"/>
            <a:ext cx="2551982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5320" y="45720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Prism dispersive spectrometer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579393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Chromatic aberration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5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dispersion of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66"/>
            <a:ext cx="8077200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Abbe number (V-number):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4503976" y="1541092"/>
          <a:ext cx="283686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1460160" imgH="253800" progId="Equation.DSMT4">
                  <p:embed/>
                </p:oleObj>
              </mc:Choice>
              <mc:Fallback>
                <p:oleObj name="Equation" r:id="rId4" imgW="14601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976" y="1541092"/>
                        <a:ext cx="283686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/>
          <a:stretch/>
        </p:blipFill>
        <p:spPr>
          <a:xfrm>
            <a:off x="548118" y="2185045"/>
            <a:ext cx="5562600" cy="4282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931672"/>
            <a:ext cx="1668780" cy="5356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266156" y="2247485"/>
            <a:ext cx="2438400" cy="33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2575" indent="-282575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/>
              <a:t>Crown glass (“K”)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Soda-lime silicates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Low index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Low dispersion</a:t>
            </a:r>
          </a:p>
          <a:p>
            <a:pPr marL="282575" indent="-282575" algn="just">
              <a:spcBef>
                <a:spcPts val="600"/>
              </a:spcBef>
            </a:pPr>
            <a:endParaRPr lang="en-US" sz="600" dirty="0"/>
          </a:p>
          <a:p>
            <a:pPr marL="282575" indent="-282575" algn="just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800" dirty="0"/>
              <a:t>Flint glass (“F”)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Lead glasses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High index</a:t>
            </a:r>
          </a:p>
          <a:p>
            <a:pPr marL="282575" indent="-282575" algn="just">
              <a:spcBef>
                <a:spcPts val="600"/>
              </a:spcBef>
            </a:pPr>
            <a:r>
              <a:rPr lang="en-US" sz="1800" dirty="0"/>
              <a:t>High dispersion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DE2ECD-3C4B-40C8-9446-D97E76ECD2FD}"/>
              </a:ext>
            </a:extLst>
          </p:cNvPr>
          <p:cNvSpPr/>
          <p:nvPr/>
        </p:nvSpPr>
        <p:spPr bwMode="auto">
          <a:xfrm rot="19980665">
            <a:off x="2909177" y="4816065"/>
            <a:ext cx="3294547" cy="816451"/>
          </a:xfrm>
          <a:prstGeom prst="ellipse">
            <a:avLst/>
          </a:prstGeom>
          <a:solidFill>
            <a:schemeClr val="accent6">
              <a:alpha val="7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Optical p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olymers</a:t>
            </a:r>
          </a:p>
        </p:txBody>
      </p:sp>
    </p:spTree>
    <p:extLst>
      <p:ext uri="{BB962C8B-B14F-4D97-AF65-F5344CB8AC3E}">
        <p14:creationId xmlns:p14="http://schemas.microsoft.com/office/powerpoint/2010/main" val="20958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7" y="973508"/>
            <a:ext cx="8277225" cy="528637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143"/>
            <a:ext cx="8077200" cy="1066800"/>
          </a:xfrm>
        </p:spPr>
        <p:txBody>
          <a:bodyPr/>
          <a:lstStyle/>
          <a:p>
            <a:r>
              <a:rPr lang="en-US" dirty="0"/>
              <a:t>Dispersive concentrators for lateral solar spectrum splitting</a:t>
            </a:r>
          </a:p>
        </p:txBody>
      </p:sp>
      <p:pic>
        <p:nvPicPr>
          <p:cNvPr id="12" name="Picture 55">
            <a:extLst>
              <a:ext uri="{FF2B5EF4-FFF2-40B4-BE49-F238E27FC236}">
                <a16:creationId xmlns:a16="http://schemas.microsoft.com/office/drawing/2014/main" id="{2B44974F-8B1D-4B0C-BBD7-3F8CEB6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51" y="1987852"/>
            <a:ext cx="3576929" cy="2381177"/>
          </a:xfrm>
          <a:prstGeom prst="rect">
            <a:avLst/>
          </a:prstGeom>
          <a:noFill/>
        </p:spPr>
      </p:pic>
      <p:pic>
        <p:nvPicPr>
          <p:cNvPr id="25" name="Picture 53">
            <a:extLst>
              <a:ext uri="{FF2B5EF4-FFF2-40B4-BE49-F238E27FC236}">
                <a16:creationId xmlns:a16="http://schemas.microsoft.com/office/drawing/2014/main" id="{B8FAF10A-737B-415A-92E4-78E9E00A8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861537"/>
            <a:ext cx="2928884" cy="356326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91F9BF-C31D-43DF-9595-9EEBEFA51D65}"/>
              </a:ext>
            </a:extLst>
          </p:cNvPr>
          <p:cNvSpPr txBox="1"/>
          <p:nvPr/>
        </p:nvSpPr>
        <p:spPr>
          <a:xfrm>
            <a:off x="5631008" y="1772870"/>
            <a:ext cx="1572866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Dispersive lens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63CEE0-4AA3-470E-8798-D0C6EB42224A}"/>
              </a:ext>
            </a:extLst>
          </p:cNvPr>
          <p:cNvSpPr txBox="1"/>
          <p:nvPr/>
        </p:nvSpPr>
        <p:spPr>
          <a:xfrm>
            <a:off x="5390558" y="2035244"/>
            <a:ext cx="2053767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Concentrating optics</a:t>
            </a:r>
          </a:p>
        </p:txBody>
      </p:sp>
      <p:pic>
        <p:nvPicPr>
          <p:cNvPr id="28" name="Picture 54" descr="C:\Users\hjj\Desktop\Untitled.png">
            <a:extLst>
              <a:ext uri="{FF2B5EF4-FFF2-40B4-BE49-F238E27FC236}">
                <a16:creationId xmlns:a16="http://schemas.microsoft.com/office/drawing/2014/main" id="{F2AAFA63-E5E1-42E0-B272-FB327BD1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6708" y="4923490"/>
            <a:ext cx="1447800" cy="359833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4AF5CC2-70A5-42DE-A116-0FAFC3612B28}"/>
              </a:ext>
            </a:extLst>
          </p:cNvPr>
          <p:cNvSpPr txBox="1"/>
          <p:nvPr/>
        </p:nvSpPr>
        <p:spPr>
          <a:xfrm>
            <a:off x="5515591" y="5452646"/>
            <a:ext cx="1803700" cy="33855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Lateral cell arrays</a:t>
            </a:r>
          </a:p>
        </p:txBody>
      </p: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3909F359-362F-4840-93F6-4FC2E5D56CFA}"/>
              </a:ext>
            </a:extLst>
          </p:cNvPr>
          <p:cNvSpPr/>
          <p:nvPr/>
        </p:nvSpPr>
        <p:spPr bwMode="auto">
          <a:xfrm>
            <a:off x="685800" y="4699505"/>
            <a:ext cx="4382639" cy="1535643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Combining two materials (glass &amp; polymer) with identical refractive index and different dispersion to split sunlight without bending optical axis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F10A49-EDFE-4F5B-885C-EA3B2A6E51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400671"/>
            <a:ext cx="1240822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9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012"/>
            <a:ext cx="8077200" cy="900918"/>
          </a:xfrm>
        </p:spPr>
        <p:txBody>
          <a:bodyPr/>
          <a:lstStyle/>
          <a:p>
            <a:r>
              <a:rPr lang="en-US" dirty="0"/>
              <a:t>Dispersive concentrators: outdoor testing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CEC0C45-2D1C-42C7-9EA9-9FC5B6743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400671"/>
            <a:ext cx="1240822" cy="277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D66FEB-B34D-45F8-BDF1-71508E993E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4"/>
          <a:stretch/>
        </p:blipFill>
        <p:spPr>
          <a:xfrm>
            <a:off x="581106" y="1777450"/>
            <a:ext cx="3200400" cy="445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4011A8-2234-4658-9963-432ED1633858}"/>
              </a:ext>
            </a:extLst>
          </p:cNvPr>
          <p:cNvSpPr txBox="1"/>
          <p:nvPr/>
        </p:nvSpPr>
        <p:spPr>
          <a:xfrm>
            <a:off x="1685016" y="1444784"/>
            <a:ext cx="9925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Simulation</a:t>
            </a:r>
            <a:endParaRPr lang="en-US" sz="1350" baseline="300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835B07-000C-4089-948D-383EF8C2A6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94320"/>
          <a:stretch/>
        </p:blipFill>
        <p:spPr>
          <a:xfrm>
            <a:off x="581106" y="2534011"/>
            <a:ext cx="3200400" cy="22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0F1B42-0789-49E9-8D8C-604785B788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94320"/>
          <a:stretch/>
        </p:blipFill>
        <p:spPr>
          <a:xfrm>
            <a:off x="581106" y="3620399"/>
            <a:ext cx="32004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F1D62A-F558-4CFC-BB76-5716B7C93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94320"/>
          <a:stretch/>
        </p:blipFill>
        <p:spPr>
          <a:xfrm>
            <a:off x="581106" y="4717679"/>
            <a:ext cx="3200400" cy="228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A6870B-C2FA-423A-9C62-C807D404A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94320"/>
          <a:stretch/>
        </p:blipFill>
        <p:spPr>
          <a:xfrm>
            <a:off x="581106" y="5814959"/>
            <a:ext cx="3200400" cy="228600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1AE54BF3-0499-45FD-BBBA-CC979FDB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6" b="14104"/>
          <a:stretch/>
        </p:blipFill>
        <p:spPr bwMode="auto">
          <a:xfrm>
            <a:off x="4240403" y="1792911"/>
            <a:ext cx="3684397" cy="44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7CD1AC-45F3-4D62-A91D-FB559E6385FE}"/>
              </a:ext>
            </a:extLst>
          </p:cNvPr>
          <p:cNvSpPr txBox="1"/>
          <p:nvPr/>
        </p:nvSpPr>
        <p:spPr>
          <a:xfrm>
            <a:off x="5552648" y="1453400"/>
            <a:ext cx="1059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Experiment</a:t>
            </a:r>
            <a:endParaRPr lang="en-US" sz="1350" baseline="30000" dirty="0"/>
          </a:p>
        </p:txBody>
      </p:sp>
      <p:pic>
        <p:nvPicPr>
          <p:cNvPr id="20" name="Content Placeholder 3">
            <a:extLst>
              <a:ext uri="{FF2B5EF4-FFF2-40B4-BE49-F238E27FC236}">
                <a16:creationId xmlns:a16="http://schemas.microsoft.com/office/drawing/2014/main" id="{7EEFE1EA-0693-4A89-BC3A-3EB9DA39C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>
          <a:xfrm rot="5400000">
            <a:off x="5951230" y="2844001"/>
            <a:ext cx="3032737" cy="2133600"/>
          </a:xfrm>
        </p:spPr>
      </p:pic>
    </p:spTree>
    <p:extLst>
      <p:ext uri="{BB962C8B-B14F-4D97-AF65-F5344CB8AC3E}">
        <p14:creationId xmlns:p14="http://schemas.microsoft.com/office/powerpoint/2010/main" val="7752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in silica glass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08" y="1621021"/>
            <a:ext cx="5380992" cy="289745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52628"/>
              </p:ext>
            </p:extLst>
          </p:nvPr>
        </p:nvGraphicFramePr>
        <p:xfrm>
          <a:off x="533400" y="4750038"/>
          <a:ext cx="2732088" cy="83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485720" imgH="482400" progId="Equation.DSMT4">
                  <p:embed/>
                </p:oleObj>
              </mc:Choice>
              <mc:Fallback>
                <p:oleObj name="Equation" r:id="rId4" imgW="148572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50038"/>
                        <a:ext cx="2732088" cy="83150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410332"/>
              </p:ext>
            </p:extLst>
          </p:nvPr>
        </p:nvGraphicFramePr>
        <p:xfrm>
          <a:off x="3623416" y="4772884"/>
          <a:ext cx="23939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1231560" imgH="431640" progId="Equation.DSMT4">
                  <p:embed/>
                </p:oleObj>
              </mc:Choice>
              <mc:Fallback>
                <p:oleObj name="Equation" r:id="rId6" imgW="1231560" imgH="4316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16" y="4772884"/>
                        <a:ext cx="2393950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729160"/>
              </p:ext>
            </p:extLst>
          </p:nvPr>
        </p:nvGraphicFramePr>
        <p:xfrm>
          <a:off x="3623416" y="5723546"/>
          <a:ext cx="25654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1320480" imgH="228600" progId="Equation.DSMT4">
                  <p:embed/>
                </p:oleObj>
              </mc:Choice>
              <mc:Fallback>
                <p:oleObj name="Equation" r:id="rId8" imgW="13204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416" y="5723546"/>
                        <a:ext cx="25654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961806"/>
              </p:ext>
            </p:extLst>
          </p:nvPr>
        </p:nvGraphicFramePr>
        <p:xfrm>
          <a:off x="533400" y="5735876"/>
          <a:ext cx="27892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1434960" imgH="253800" progId="Equation.DSMT4">
                  <p:embed/>
                </p:oleObj>
              </mc:Choice>
              <mc:Fallback>
                <p:oleObj name="Equation" r:id="rId10" imgW="14349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735876"/>
                        <a:ext cx="27892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067030" y="1135168"/>
            <a:ext cx="2763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Open Sans"/>
              </a:rPr>
              <a:t>The Nobel Prize in Physics 2009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62647" y="369116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 Sans"/>
              </a:rPr>
              <a:t>Charles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Kuen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 Kao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9512" y="4142951"/>
            <a:ext cx="2384644" cy="206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Prize motivation: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algn="ctr"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latin typeface="Open Sans"/>
              </a:rPr>
              <a:t>"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for groundbreaking achievements concerning the transmission of light in fibers for optical communication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"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>
          <a:xfrm>
            <a:off x="6818254" y="1940869"/>
            <a:ext cx="1261175" cy="1597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63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/ attenuation mechanisms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179181"/>
              </p:ext>
            </p:extLst>
          </p:nvPr>
        </p:nvGraphicFramePr>
        <p:xfrm>
          <a:off x="533400" y="2489677"/>
          <a:ext cx="7924800" cy="379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10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Semiconductor</a:t>
                      </a:r>
                      <a:r>
                        <a:rPr lang="en-US" sz="1800" i="1" baseline="0" dirty="0"/>
                        <a:t> optoelectronics</a:t>
                      </a:r>
                      <a:endParaRPr lang="en-US" sz="1800" i="1" dirty="0"/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Soda-lime glass in the infrared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Transparent ceramics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Fiber-optic glasses</a:t>
                      </a:r>
                    </a:p>
                    <a:p>
                      <a:pPr algn="ctr"/>
                      <a:endParaRPr lang="en-US" sz="600" i="1" dirty="0"/>
                    </a:p>
                  </a:txBody>
                  <a:tcPr marT="91440" marB="9144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Electronic absorption</a:t>
                      </a:r>
                    </a:p>
                    <a:p>
                      <a:pPr algn="ctr"/>
                      <a:endParaRPr lang="en-US" sz="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Absorption induced by electronic transitions</a:t>
                      </a: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7030A0"/>
                          </a:solidFill>
                        </a:rPr>
                        <a:t>Phonon absorption</a:t>
                      </a:r>
                    </a:p>
                    <a:p>
                      <a:pPr algn="ctr"/>
                      <a:endParaRPr lang="en-US" sz="800" dirty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Absorption resulting</a:t>
                      </a:r>
                      <a:r>
                        <a:rPr lang="en-US" sz="1800" baseline="0" dirty="0">
                          <a:solidFill>
                            <a:srgbClr val="7030A0"/>
                          </a:solidFill>
                        </a:rPr>
                        <a:t> from atomic / ionic vibrations</a:t>
                      </a:r>
                      <a:endParaRPr lang="en-US" sz="1600" dirty="0">
                        <a:solidFill>
                          <a:srgbClr val="7030A0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Defect scattering</a:t>
                      </a:r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1800" baseline="0" dirty="0"/>
                        <a:t>Scattering by crystalline grains, grain boundaries, micro-voids, etc.</a:t>
                      </a:r>
                      <a:endParaRPr lang="en-US" sz="1800" dirty="0"/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6600"/>
                          </a:solidFill>
                        </a:rPr>
                        <a:t>Rayleigh</a:t>
                      </a:r>
                      <a:r>
                        <a:rPr lang="en-US" sz="2000" baseline="0" dirty="0">
                          <a:solidFill>
                            <a:srgbClr val="006600"/>
                          </a:solidFill>
                        </a:rPr>
                        <a:t> scattering</a:t>
                      </a:r>
                    </a:p>
                    <a:p>
                      <a:pPr algn="ctr"/>
                      <a:endParaRPr lang="en-US" sz="800" baseline="0" dirty="0">
                        <a:solidFill>
                          <a:srgbClr val="006600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rgbClr val="006600"/>
                          </a:solidFill>
                        </a:rPr>
                        <a:t>Scattering due</a:t>
                      </a:r>
                      <a:r>
                        <a:rPr lang="en-US" sz="1800" baseline="0" dirty="0">
                          <a:solidFill>
                            <a:srgbClr val="006600"/>
                          </a:solidFill>
                        </a:rPr>
                        <a:t> to density, structure or composition fluctuations</a:t>
                      </a:r>
                      <a:endParaRPr lang="en-US" sz="1800" dirty="0">
                        <a:solidFill>
                          <a:srgbClr val="006600"/>
                        </a:solidFill>
                      </a:endParaRPr>
                    </a:p>
                  </a:txBody>
                  <a:tcPr marT="91440" marB="9144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/>
        </p:blipFill>
        <p:spPr>
          <a:xfrm>
            <a:off x="4639654" y="1693492"/>
            <a:ext cx="1693990" cy="1579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4" y="1693492"/>
            <a:ext cx="1676400" cy="1579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2" y="1693492"/>
            <a:ext cx="1667854" cy="1583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20" y="1693492"/>
            <a:ext cx="1700213" cy="15815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1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19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10</a:t>
            </a:r>
          </a:p>
          <a:p>
            <a:pPr lvl="0">
              <a:spcBef>
                <a:spcPts val="1200"/>
              </a:spcBef>
            </a:pPr>
            <a:r>
              <a:rPr lang="en-US" dirty="0">
                <a:solidFill>
                  <a:prstClr val="black"/>
                </a:solidFill>
              </a:rPr>
              <a:t>3.024 wave optics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8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loss mechanisms in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642"/>
            <a:ext cx="8077200" cy="46943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/>
              <a:t>Extrinsic absorption (impurities or dopants)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Transition metal or rare earth 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Vibrational absorption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Intrinsic attenuation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Band-to-band transitions</a:t>
            </a:r>
          </a:p>
          <a:p>
            <a:pPr lvl="1">
              <a:spcBef>
                <a:spcPts val="600"/>
              </a:spcBef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Urbach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tail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Mid-gap defect state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Free carrier absorption (FCA)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Phonon (vibrational) absorption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006600"/>
                </a:solidFill>
              </a:rPr>
              <a:t>Rayleigh scattering</a:t>
            </a:r>
          </a:p>
          <a:p>
            <a:pPr lvl="2">
              <a:spcBef>
                <a:spcPts val="600"/>
              </a:spcBef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Density fluctuation</a:t>
            </a:r>
          </a:p>
          <a:p>
            <a:pPr lvl="2">
              <a:spcBef>
                <a:spcPts val="600"/>
              </a:spcBef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00"/>
                </a:solidFill>
              </a:rPr>
              <a:t>Structural moieties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4834070"/>
            <a:ext cx="236220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Color codes: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7030A0"/>
                </a:solidFill>
              </a:rPr>
              <a:t>Atomic/ionic absorption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Electronic absorption</a:t>
            </a:r>
          </a:p>
          <a:p>
            <a:pPr algn="just">
              <a:spcAft>
                <a:spcPts val="300"/>
              </a:spcAft>
            </a:pPr>
            <a:r>
              <a:rPr lang="en-US" sz="1600" dirty="0">
                <a:solidFill>
                  <a:srgbClr val="006600"/>
                </a:solidFill>
              </a:rPr>
              <a:t>Scattering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841115" y="1869207"/>
            <a:ext cx="2963577" cy="2931370"/>
            <a:chOff x="841115" y="1930050"/>
            <a:chExt cx="2963577" cy="2931370"/>
          </a:xfrm>
        </p:grpSpPr>
        <p:sp>
          <p:nvSpPr>
            <p:cNvPr id="8" name="TextBox 7"/>
            <p:cNvSpPr txBox="1"/>
            <p:nvPr/>
          </p:nvSpPr>
          <p:spPr>
            <a:xfrm>
              <a:off x="841115" y="1930050"/>
              <a:ext cx="2178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Conduction band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7893" y="4461310"/>
              <a:ext cx="22115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Valence band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13121" y="3787278"/>
              <a:ext cx="1791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Mobility edge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75213" y="3206808"/>
              <a:ext cx="1857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Mid-gap states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426591" y="3405231"/>
              <a:ext cx="4486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1350296" y="2887211"/>
              <a:ext cx="44862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1724401" y="2679757"/>
              <a:ext cx="15239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Urbach</a:t>
              </a:r>
              <a:r>
                <a:rPr lang="en-US" sz="2000" dirty="0"/>
                <a:t> tail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552367"/>
                </p:ext>
              </p:extLst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856876"/>
              </p:ext>
            </p:extLst>
          </p:nvPr>
        </p:nvGraphicFramePr>
        <p:xfrm>
          <a:off x="5085941" y="2090506"/>
          <a:ext cx="23939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7" imgW="1231560" imgH="279360" progId="Equation.DSMT4">
                  <p:embed/>
                </p:oleObj>
              </mc:Choice>
              <mc:Fallback>
                <p:oleObj name="Equation" r:id="rId7" imgW="1231560" imgH="2793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41" y="2090506"/>
                        <a:ext cx="2393950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003527" y="2684545"/>
            <a:ext cx="1700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/>
              <a:t>: </a:t>
            </a:r>
            <a:r>
              <a:rPr lang="en-US" sz="2000" dirty="0" err="1"/>
              <a:t>Tauc</a:t>
            </a:r>
            <a:r>
              <a:rPr lang="en-US" sz="2000" dirty="0"/>
              <a:t> gap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6" y="3369892"/>
            <a:ext cx="3283479" cy="288343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832362" y="5359638"/>
            <a:ext cx="1483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/>
              <a:t>= 2.1 eV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19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7239000" y="4547608"/>
            <a:ext cx="32262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7382339" y="4122626"/>
            <a:ext cx="1059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73912" y="5773994"/>
            <a:ext cx="26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A. Stern,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Photodiodes – World Activities in</a:t>
            </a:r>
            <a:r>
              <a:rPr lang="en-US" sz="1400" dirty="0"/>
              <a:t>,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267 (2011).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47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46" y="3369892"/>
            <a:ext cx="3283479" cy="288343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473912" y="5773994"/>
            <a:ext cx="2631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A. Stern,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Photodiodes – World Activities in</a:t>
            </a:r>
            <a:r>
              <a:rPr lang="en-US" sz="1400" dirty="0"/>
              <a:t>,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267 (2011).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5945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282916" y="5253001"/>
            <a:ext cx="159386" cy="43385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5588238" y="4619102"/>
            <a:ext cx="1304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1600" kern="0" dirty="0">
                <a:solidFill>
                  <a:srgbClr val="F79646">
                    <a:lumMod val="75000"/>
                  </a:srgbClr>
                </a:solidFill>
              </a:rPr>
              <a:t> tail absorption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65332"/>
              </p:ext>
            </p:extLst>
          </p:nvPr>
        </p:nvGraphicFramePr>
        <p:xfrm>
          <a:off x="4814279" y="2486851"/>
          <a:ext cx="3406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8" imgW="1752480" imgH="304560" progId="Equation.DSMT4">
                  <p:embed/>
                </p:oleObj>
              </mc:Choice>
              <mc:Fallback>
                <p:oleObj name="Equation" r:id="rId8" imgW="1752480" imgH="30456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79" y="2486851"/>
                        <a:ext cx="3406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60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29969"/>
              </p:ext>
            </p:extLst>
          </p:nvPr>
        </p:nvGraphicFramePr>
        <p:xfrm>
          <a:off x="4814279" y="2486851"/>
          <a:ext cx="34067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7" imgW="1752480" imgH="304560" progId="Equation.DSMT4">
                  <p:embed/>
                </p:oleObj>
              </mc:Choice>
              <mc:Fallback>
                <p:oleObj name="Equation" r:id="rId7" imgW="1752480" imgH="3045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279" y="2486851"/>
                        <a:ext cx="340677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630928" y="5727024"/>
            <a:ext cx="309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L. Ley, </a:t>
            </a:r>
            <a:r>
              <a:rPr lang="en-US" sz="1400" i="1" dirty="0"/>
              <a:t>The Physics of Hydrogenated Amorphous Silicon</a:t>
            </a:r>
            <a:r>
              <a:rPr lang="en-US" sz="1400" dirty="0"/>
              <a:t>, 141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(1984).</a:t>
            </a:r>
            <a:endParaRPr lang="en-US" sz="1400" dirty="0"/>
          </a:p>
        </p:txBody>
      </p:sp>
      <p:sp>
        <p:nvSpPr>
          <p:cNvPr id="50" name="Rectangle 49"/>
          <p:cNvSpPr/>
          <p:nvPr/>
        </p:nvSpPr>
        <p:spPr>
          <a:xfrm>
            <a:off x="4677458" y="1615097"/>
            <a:ext cx="359457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4" y="3156956"/>
            <a:ext cx="3708162" cy="308307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426438" y="4953000"/>
            <a:ext cx="18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A: band-to-band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B: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Urbach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tail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C: Dangling bonds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9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2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4677458" y="1615097"/>
            <a:ext cx="3594574" cy="1220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54" y="3156956"/>
            <a:ext cx="3708162" cy="308307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1630928" y="5727024"/>
            <a:ext cx="3093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L. Ley, </a:t>
            </a:r>
            <a:r>
              <a:rPr lang="en-US" sz="1400" i="1" dirty="0"/>
              <a:t>The Physics of Hydrogenated Amorphous Silicon</a:t>
            </a:r>
            <a:r>
              <a:rPr lang="en-US" sz="1400" dirty="0"/>
              <a:t>, 141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(1984).</a:t>
            </a:r>
            <a:endParaRPr lang="en-US" sz="1400" dirty="0"/>
          </a:p>
        </p:txBody>
      </p:sp>
      <p:sp>
        <p:nvSpPr>
          <p:cNvPr id="46" name="Rectangle 45"/>
          <p:cNvSpPr/>
          <p:nvPr/>
        </p:nvSpPr>
        <p:spPr>
          <a:xfrm>
            <a:off x="6426438" y="4953000"/>
            <a:ext cx="1869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A: band-to-band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B: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Urbach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tail</a:t>
            </a: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C: Dangling bonds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absorption in amorphous solids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859635" y="1767957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859635" y="4968357"/>
            <a:ext cx="29718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44380" y="16323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6668" y="5052946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DOS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888446" y="1837166"/>
            <a:ext cx="2937396" cy="2743201"/>
          </a:xfrm>
          <a:custGeom>
            <a:avLst/>
            <a:gdLst>
              <a:gd name="connsiteX0" fmla="*/ 2551503 w 2937396"/>
              <a:gd name="connsiteY0" fmla="*/ 0 h 2910979"/>
              <a:gd name="connsiteX1" fmla="*/ 1737771 w 2937396"/>
              <a:gd name="connsiteY1" fmla="*/ 562062 h 2910979"/>
              <a:gd name="connsiteX2" fmla="*/ 655591 w 2937396"/>
              <a:gd name="connsiteY2" fmla="*/ 864066 h 2910979"/>
              <a:gd name="connsiteX3" fmla="*/ 118695 w 2937396"/>
              <a:gd name="connsiteY3" fmla="*/ 1224792 h 2910979"/>
              <a:gd name="connsiteX4" fmla="*/ 34806 w 2937396"/>
              <a:gd name="connsiteY4" fmla="*/ 1526796 h 2910979"/>
              <a:gd name="connsiteX5" fmla="*/ 445866 w 2937396"/>
              <a:gd name="connsiteY5" fmla="*/ 1602297 h 2910979"/>
              <a:gd name="connsiteX6" fmla="*/ 26417 w 2937396"/>
              <a:gd name="connsiteY6" fmla="*/ 1677798 h 2910979"/>
              <a:gd name="connsiteX7" fmla="*/ 135473 w 2937396"/>
              <a:gd name="connsiteY7" fmla="*/ 2080469 h 2910979"/>
              <a:gd name="connsiteX8" fmla="*/ 882094 w 2937396"/>
              <a:gd name="connsiteY8" fmla="*/ 2432807 h 2910979"/>
              <a:gd name="connsiteX9" fmla="*/ 1997829 w 2937396"/>
              <a:gd name="connsiteY9" fmla="*/ 2659310 h 2910979"/>
              <a:gd name="connsiteX10" fmla="*/ 2937396 w 2937396"/>
              <a:gd name="connsiteY10" fmla="*/ 2910979 h 291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7396" h="2910979">
                <a:moveTo>
                  <a:pt x="2551503" y="0"/>
                </a:moveTo>
                <a:cubicBezTo>
                  <a:pt x="2302629" y="209025"/>
                  <a:pt x="2053756" y="418051"/>
                  <a:pt x="1737771" y="562062"/>
                </a:cubicBezTo>
                <a:cubicBezTo>
                  <a:pt x="1421786" y="706073"/>
                  <a:pt x="925437" y="753611"/>
                  <a:pt x="655591" y="864066"/>
                </a:cubicBezTo>
                <a:cubicBezTo>
                  <a:pt x="385745" y="974521"/>
                  <a:pt x="222159" y="1114337"/>
                  <a:pt x="118695" y="1224792"/>
                </a:cubicBezTo>
                <a:cubicBezTo>
                  <a:pt x="15231" y="1335247"/>
                  <a:pt x="-19723" y="1463879"/>
                  <a:pt x="34806" y="1526796"/>
                </a:cubicBezTo>
                <a:cubicBezTo>
                  <a:pt x="89334" y="1589714"/>
                  <a:pt x="447264" y="1577130"/>
                  <a:pt x="445866" y="1602297"/>
                </a:cubicBezTo>
                <a:cubicBezTo>
                  <a:pt x="444468" y="1627464"/>
                  <a:pt x="78149" y="1598103"/>
                  <a:pt x="26417" y="1677798"/>
                </a:cubicBezTo>
                <a:cubicBezTo>
                  <a:pt x="-25315" y="1757493"/>
                  <a:pt x="-7140" y="1954634"/>
                  <a:pt x="135473" y="2080469"/>
                </a:cubicBezTo>
                <a:cubicBezTo>
                  <a:pt x="278086" y="2206304"/>
                  <a:pt x="571701" y="2336334"/>
                  <a:pt x="882094" y="2432807"/>
                </a:cubicBezTo>
                <a:cubicBezTo>
                  <a:pt x="1192487" y="2529280"/>
                  <a:pt x="1655279" y="2579615"/>
                  <a:pt x="1997829" y="2659310"/>
                </a:cubicBezTo>
                <a:cubicBezTo>
                  <a:pt x="2340379" y="2739005"/>
                  <a:pt x="2937396" y="2910979"/>
                  <a:pt x="2937396" y="291097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859635" y="2522966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59635" y="4180140"/>
            <a:ext cx="2707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327162" y="2781906"/>
            <a:ext cx="1133757" cy="806812"/>
            <a:chOff x="3361346" y="2842749"/>
            <a:chExt cx="1133757" cy="80681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346" y="3200783"/>
              <a:ext cx="1133757" cy="448778"/>
            </a:xfrm>
            <a:prstGeom prst="rect">
              <a:avLst/>
            </a:prstGeom>
          </p:spPr>
        </p:pic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3740835" y="2842749"/>
            <a:ext cx="39528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Equation" r:id="rId5" imgW="203040" imgH="177480" progId="Equation.DSMT4">
                    <p:embed/>
                  </p:oleObj>
                </mc:Choice>
                <mc:Fallback>
                  <p:oleObj name="Equation" r:id="rId5" imgW="203040" imgH="177480" progId="Equation.DSMT4">
                    <p:embed/>
                    <p:pic>
                      <p:nvPicPr>
                        <p:cNvPr id="23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0835" y="2842749"/>
                          <a:ext cx="39528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5" name="Group 34"/>
          <p:cNvGrpSpPr/>
          <p:nvPr/>
        </p:nvGrpSpPr>
        <p:grpSpPr>
          <a:xfrm>
            <a:off x="2735652" y="1672647"/>
            <a:ext cx="525867" cy="2988256"/>
            <a:chOff x="2735652" y="1733490"/>
            <a:chExt cx="525867" cy="2988256"/>
          </a:xfrm>
        </p:grpSpPr>
        <p:sp>
          <p:nvSpPr>
            <p:cNvPr id="20" name="Freeform 19"/>
            <p:cNvSpPr/>
            <p:nvPr/>
          </p:nvSpPr>
          <p:spPr bwMode="auto">
            <a:xfrm>
              <a:off x="2743200" y="1944363"/>
              <a:ext cx="410443" cy="2777383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5652" y="1733490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08839" y="2580519"/>
            <a:ext cx="651503" cy="1802856"/>
            <a:chOff x="1308839" y="2641362"/>
            <a:chExt cx="651503" cy="1802856"/>
          </a:xfrm>
        </p:grpSpPr>
        <p:sp>
          <p:nvSpPr>
            <p:cNvPr id="26" name="Freeform 25"/>
            <p:cNvSpPr/>
            <p:nvPr/>
          </p:nvSpPr>
          <p:spPr bwMode="auto">
            <a:xfrm>
              <a:off x="1308839" y="2641362"/>
              <a:ext cx="242043" cy="1802856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4475" y="3662567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946" y="2046803"/>
            <a:ext cx="525867" cy="1302400"/>
            <a:chOff x="922946" y="2107646"/>
            <a:chExt cx="525867" cy="13024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 flipV="1">
              <a:off x="1041701" y="2392302"/>
              <a:ext cx="0" cy="1017744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922946" y="2107646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62554" y="1600200"/>
            <a:ext cx="525867" cy="807646"/>
            <a:chOff x="1662554" y="1661043"/>
            <a:chExt cx="525867" cy="807646"/>
          </a:xfrm>
        </p:grpSpPr>
        <p:sp>
          <p:nvSpPr>
            <p:cNvPr id="42" name="Freeform 41"/>
            <p:cNvSpPr/>
            <p:nvPr/>
          </p:nvSpPr>
          <p:spPr bwMode="auto">
            <a:xfrm>
              <a:off x="2062133" y="1820254"/>
              <a:ext cx="116759" cy="648435"/>
            </a:xfrm>
            <a:custGeom>
              <a:avLst/>
              <a:gdLst>
                <a:gd name="connsiteX0" fmla="*/ 0 w 410443"/>
                <a:gd name="connsiteY0" fmla="*/ 2777383 h 2777383"/>
                <a:gd name="connsiteX1" fmla="*/ 410199 w 410443"/>
                <a:gd name="connsiteY1" fmla="*/ 1521151 h 2777383"/>
                <a:gd name="connsiteX2" fmla="*/ 59821 w 410443"/>
                <a:gd name="connsiteY2" fmla="*/ 0 h 27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443" h="2777383">
                  <a:moveTo>
                    <a:pt x="0" y="2777383"/>
                  </a:moveTo>
                  <a:cubicBezTo>
                    <a:pt x="200114" y="2380715"/>
                    <a:pt x="400229" y="1984048"/>
                    <a:pt x="410199" y="1521151"/>
                  </a:cubicBezTo>
                  <a:cubicBezTo>
                    <a:pt x="420169" y="1058254"/>
                    <a:pt x="122490" y="276314"/>
                    <a:pt x="59821" y="0"/>
                  </a:cubicBezTo>
                </a:path>
              </a:pathLst>
            </a:custGeom>
            <a:noFill/>
            <a:ln w="2222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62554" y="1661043"/>
              <a:ext cx="5258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677458" y="1615097"/>
            <a:ext cx="359457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Band-to-band transition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Urbach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2000" kern="0" dirty="0" err="1">
                <a:solidFill>
                  <a:srgbClr val="F79646">
                    <a:lumMod val="75000"/>
                  </a:srgbClr>
                </a:solidFill>
              </a:rPr>
              <a:t>bandtail</a:t>
            </a: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Defect state absorption</a:t>
            </a:r>
          </a:p>
          <a:p>
            <a:pPr marL="341313" lvl="0" indent="-341313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  <a:buFont typeface="+mj-lt"/>
              <a:buAutoNum type="arabicPeriod"/>
            </a:pPr>
            <a:r>
              <a:rPr lang="en-US" sz="2000" kern="0" dirty="0">
                <a:solidFill>
                  <a:srgbClr val="F79646">
                    <a:lumMod val="75000"/>
                  </a:srgbClr>
                </a:solidFill>
              </a:rPr>
              <a:t>Free carrier absorption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4733403" y="3573763"/>
            <a:ext cx="3482684" cy="2354557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91440" rIns="182880" bIns="91440" numCol="1" rtlCol="0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Absorption coefficient (cm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)</a:t>
            </a:r>
            <a:endParaRPr lang="en-US" baseline="30000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Band-to-band: &gt; 10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1"/>
                </a:solidFill>
                <a:latin typeface="Arial" charset="0"/>
              </a:rPr>
              <a:t>Bandtail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and defect states: 1 – 10</a:t>
            </a:r>
            <a:r>
              <a:rPr lang="en-US" baseline="30000" dirty="0">
                <a:solidFill>
                  <a:schemeClr val="tx1"/>
                </a:solidFill>
                <a:latin typeface="Arial" charset="0"/>
              </a:rPr>
              <a:t>3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230188" indent="-230188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FCA: generally weak in amorphous solids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Vibrational absorption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457200" y="3275943"/>
            <a:ext cx="4419600" cy="26339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4946" y="5909846"/>
            <a:ext cx="1650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/>
              <a:t>Atomic spacing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514600" y="3276316"/>
            <a:ext cx="0" cy="259155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2419469" y="3130593"/>
            <a:ext cx="106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sz="1600" kern="0" dirty="0"/>
              <a:t>Energy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43200" y="1744054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Harmonic oscillator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795097"/>
              </p:ext>
            </p:extLst>
          </p:nvPr>
        </p:nvGraphicFramePr>
        <p:xfrm>
          <a:off x="3182143" y="2209800"/>
          <a:ext cx="133191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4" imgW="685800" imgH="253800" progId="Equation.DSMT4">
                  <p:embed/>
                </p:oleObj>
              </mc:Choice>
              <mc:Fallback>
                <p:oleObj name="Equation" r:id="rId4" imgW="685800" imgH="2538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143" y="2209800"/>
                        <a:ext cx="133191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86537"/>
              </p:ext>
            </p:extLst>
          </p:nvPr>
        </p:nvGraphicFramePr>
        <p:xfrm>
          <a:off x="5334000" y="1700795"/>
          <a:ext cx="3124200" cy="41503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Compound</a:t>
                      </a:r>
                      <a:r>
                        <a:rPr lang="en-US" b="0" baseline="0" dirty="0"/>
                        <a:t> or functional group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/>
                        <a:t>Primary absorption bands (</a:t>
                      </a:r>
                      <a:r>
                        <a:rPr lang="en-US" b="0" baseline="0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="0" baseline="0" dirty="0"/>
                        <a:t>m)</a:t>
                      </a:r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4.01, 3.65, 3.11, 2.05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As-H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9.1 – 9.6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Ge-O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6.3, 2.8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152046" y="6008277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J. 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Optoelectron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. Adv. Mater.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341 (2001)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2" y="2017636"/>
            <a:ext cx="2059798" cy="68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48854" y="2138593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639" y="2148674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0636" y="1810404"/>
            <a:ext cx="298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9366" y="1593580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Atom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03162" y="1592368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Atom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25998" y="2574422"/>
            <a:ext cx="867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SzPct val="100000"/>
            </a:pPr>
            <a:r>
              <a:rPr lang="en-US" kern="0" dirty="0"/>
              <a:t>Bond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09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Infrared windows of common optical materials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CCA8EE-586B-4841-B303-38104BE21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5760"/>
            <a:ext cx="4400824" cy="4700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289D27E-689C-4704-AED4-6E344DD23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r="26812" b="13532"/>
          <a:stretch/>
        </p:blipFill>
        <p:spPr>
          <a:xfrm>
            <a:off x="5303290" y="1683853"/>
            <a:ext cx="3099066" cy="170899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FCEE8A9-59C9-4F67-86FE-EBB608E891A6}"/>
              </a:ext>
            </a:extLst>
          </p:cNvPr>
          <p:cNvSpPr/>
          <p:nvPr/>
        </p:nvSpPr>
        <p:spPr>
          <a:xfrm>
            <a:off x="5086955" y="3481334"/>
            <a:ext cx="3531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Black diamond (BD-2): Ge</a:t>
            </a:r>
            <a:r>
              <a:rPr lang="en-US" sz="1600" baseline="-25000" dirty="0">
                <a:latin typeface="Arial" charset="0"/>
              </a:rPr>
              <a:t>28</a:t>
            </a:r>
            <a:r>
              <a:rPr lang="en-US" sz="1600" dirty="0">
                <a:latin typeface="Arial" charset="0"/>
              </a:rPr>
              <a:t>Sb</a:t>
            </a:r>
            <a:r>
              <a:rPr lang="en-US" sz="1600" baseline="-25000" dirty="0">
                <a:latin typeface="Arial" charset="0"/>
              </a:rPr>
              <a:t>12</a:t>
            </a:r>
            <a:r>
              <a:rPr lang="en-US" sz="1600" dirty="0">
                <a:latin typeface="Arial" charset="0"/>
              </a:rPr>
              <a:t>Se</a:t>
            </a:r>
            <a:r>
              <a:rPr lang="en-US" sz="1600" baseline="-25000" dirty="0">
                <a:latin typeface="Arial" charset="0"/>
              </a:rPr>
              <a:t>60</a:t>
            </a:r>
            <a:endParaRPr lang="en-US" sz="16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5A4B49-9DD8-4C51-B0BA-479576A93C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b="11030"/>
          <a:stretch/>
        </p:blipFill>
        <p:spPr>
          <a:xfrm>
            <a:off x="5303290" y="4178680"/>
            <a:ext cx="3099066" cy="1676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B5E4F69B-AFCE-46BB-A315-C5A3C099EA03}"/>
              </a:ext>
            </a:extLst>
          </p:cNvPr>
          <p:cNvSpPr/>
          <p:nvPr/>
        </p:nvSpPr>
        <p:spPr>
          <a:xfrm>
            <a:off x="5938149" y="5958398"/>
            <a:ext cx="1829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latin typeface="Arial" charset="0"/>
              </a:rPr>
              <a:t>Cleartran</a:t>
            </a:r>
            <a:r>
              <a:rPr lang="en-US" sz="1600" baseline="30000" dirty="0" err="1">
                <a:latin typeface="Arial" charset="0"/>
              </a:rPr>
              <a:t>TM</a:t>
            </a:r>
            <a:r>
              <a:rPr lang="en-US" sz="1600" dirty="0">
                <a:latin typeface="Arial" charset="0"/>
              </a:rPr>
              <a:t>: </a:t>
            </a:r>
            <a:r>
              <a:rPr lang="en-US" sz="1600" dirty="0" err="1">
                <a:latin typeface="Arial" charset="0"/>
              </a:rPr>
              <a:t>ZnSe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1733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Rayleigh scattering in glass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54096"/>
            <a:ext cx="4419599" cy="454190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Local density </a:t>
            </a:r>
            <a:r>
              <a:rPr lang="en-US" dirty="0">
                <a:solidFill>
                  <a:srgbClr val="FF0000"/>
                </a:solidFill>
              </a:rPr>
              <a:t>fluctuation</a:t>
            </a:r>
          </a:p>
          <a:p>
            <a:pPr>
              <a:spcBef>
                <a:spcPts val="1200"/>
              </a:spcBef>
            </a:pPr>
            <a:endParaRPr lang="en-US" sz="4800" dirty="0"/>
          </a:p>
          <a:p>
            <a:pPr lvl="1">
              <a:spcBef>
                <a:spcPts val="120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/>
              <a:t>: </a:t>
            </a:r>
            <a:r>
              <a:rPr lang="en-US" dirty="0" err="1"/>
              <a:t>photoelastic</a:t>
            </a:r>
            <a:r>
              <a:rPr lang="en-US" dirty="0"/>
              <a:t> constant</a:t>
            </a:r>
          </a:p>
          <a:p>
            <a:pPr lvl="1">
              <a:spcBef>
                <a:spcPts val="1200"/>
              </a:spcBef>
            </a:pPr>
            <a:r>
              <a:rPr lang="en-US" i="1" dirty="0">
                <a:latin typeface="Symbol" panose="05050102010706020507" pitchFamily="18" charset="2"/>
              </a:rPr>
              <a:t>b </a:t>
            </a:r>
            <a:r>
              <a:rPr lang="en-US" dirty="0"/>
              <a:t>: isothermal compressibility</a:t>
            </a:r>
          </a:p>
          <a:p>
            <a:pPr>
              <a:spcBef>
                <a:spcPts val="1200"/>
              </a:spcBef>
            </a:pPr>
            <a:r>
              <a:rPr lang="en-US" dirty="0"/>
              <a:t>Concentration scattering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Local composition </a:t>
            </a:r>
            <a:r>
              <a:rPr lang="en-US" dirty="0">
                <a:solidFill>
                  <a:srgbClr val="FF0000"/>
                </a:solidFill>
              </a:rPr>
              <a:t>fluctuation</a:t>
            </a:r>
            <a:r>
              <a:rPr lang="en-US" dirty="0"/>
              <a:t> in multi-component glasses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927023"/>
              </p:ext>
            </p:extLst>
          </p:nvPr>
        </p:nvGraphicFramePr>
        <p:xfrm>
          <a:off x="827088" y="2274888"/>
          <a:ext cx="1306512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672840" imgH="241200" progId="Equation.DSMT4">
                  <p:embed/>
                </p:oleObj>
              </mc:Choice>
              <mc:Fallback>
                <p:oleObj name="Equation" r:id="rId3" imgW="672840" imgH="2412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74888"/>
                        <a:ext cx="1306512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86777"/>
              </p:ext>
            </p:extLst>
          </p:nvPr>
        </p:nvGraphicFramePr>
        <p:xfrm>
          <a:off x="2334234" y="2144713"/>
          <a:ext cx="2439987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257120" imgH="393480" progId="Equation.DSMT4">
                  <p:embed/>
                </p:oleObj>
              </mc:Choice>
              <mc:Fallback>
                <p:oleObj name="Equation" r:id="rId5" imgW="1257120" imgH="393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4234" y="2144713"/>
                        <a:ext cx="2439987" cy="71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124188" y="5690076"/>
            <a:ext cx="340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600" dirty="0"/>
              <a:t>Einstein-</a:t>
            </a:r>
            <a:r>
              <a:rPr lang="en-US" sz="1600" dirty="0" err="1"/>
              <a:t>Smoluchowski</a:t>
            </a:r>
            <a:r>
              <a:rPr lang="en-US" sz="1600" dirty="0"/>
              <a:t> scattering: density </a:t>
            </a:r>
            <a:r>
              <a:rPr lang="en-US" sz="1600" dirty="0">
                <a:solidFill>
                  <a:srgbClr val="FF0000"/>
                </a:solidFill>
              </a:rPr>
              <a:t>fluctuation</a:t>
            </a:r>
            <a:r>
              <a:rPr lang="en-US" sz="1600" dirty="0"/>
              <a:t> of atmosphere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9" r="6305"/>
          <a:stretch/>
        </p:blipFill>
        <p:spPr>
          <a:xfrm>
            <a:off x="5268913" y="1710584"/>
            <a:ext cx="3111065" cy="38746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30200" y="5373929"/>
            <a:ext cx="2996718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300"/>
              </a:spcAft>
            </a:pPr>
            <a:r>
              <a:rPr lang="de-DE" sz="1600" i="1" dirty="0">
                <a:solidFill>
                  <a:srgbClr val="333333"/>
                </a:solidFill>
              </a:rPr>
              <a:t>Ann. Physik</a:t>
            </a:r>
            <a:r>
              <a:rPr lang="de-DE" sz="1600" dirty="0">
                <a:solidFill>
                  <a:srgbClr val="333333"/>
                </a:solidFill>
              </a:rPr>
              <a:t> </a:t>
            </a:r>
            <a:r>
              <a:rPr lang="de-DE" sz="1600" b="1" dirty="0">
                <a:solidFill>
                  <a:srgbClr val="333333"/>
                </a:solidFill>
              </a:rPr>
              <a:t>33</a:t>
            </a:r>
            <a:r>
              <a:rPr lang="de-DE" sz="1600" i="1" dirty="0">
                <a:solidFill>
                  <a:srgbClr val="333333"/>
                </a:solidFill>
              </a:rPr>
              <a:t>,</a:t>
            </a:r>
            <a:r>
              <a:rPr lang="de-DE" sz="1600" dirty="0">
                <a:solidFill>
                  <a:srgbClr val="333333"/>
                </a:solidFill>
              </a:rPr>
              <a:t> 1275 (1910);</a:t>
            </a:r>
            <a:endParaRPr lang="en-US" sz="1600" i="1" dirty="0">
              <a:solidFill>
                <a:srgbClr val="333333"/>
              </a:solidFill>
            </a:endParaRPr>
          </a:p>
          <a:p>
            <a:pPr algn="r">
              <a:spcAft>
                <a:spcPts val="300"/>
              </a:spcAft>
            </a:pPr>
            <a:r>
              <a:rPr lang="de-DE" sz="1600" i="1" dirty="0">
                <a:solidFill>
                  <a:srgbClr val="333333"/>
                </a:solidFill>
              </a:rPr>
              <a:t>Ann. Physik</a:t>
            </a:r>
            <a:r>
              <a:rPr lang="de-DE" sz="1600" dirty="0">
                <a:solidFill>
                  <a:srgbClr val="333333"/>
                </a:solidFill>
              </a:rPr>
              <a:t> </a:t>
            </a:r>
            <a:r>
              <a:rPr lang="de-DE" sz="1600" b="1" dirty="0">
                <a:solidFill>
                  <a:srgbClr val="333333"/>
                </a:solidFill>
              </a:rPr>
              <a:t>25</a:t>
            </a:r>
            <a:r>
              <a:rPr lang="de-DE" sz="1600" i="1" dirty="0">
                <a:solidFill>
                  <a:srgbClr val="333333"/>
                </a:solidFill>
              </a:rPr>
              <a:t>,</a:t>
            </a:r>
            <a:r>
              <a:rPr lang="de-DE" sz="1600" dirty="0">
                <a:solidFill>
                  <a:srgbClr val="333333"/>
                </a:solidFill>
              </a:rPr>
              <a:t> 205 (1908);</a:t>
            </a:r>
            <a:endParaRPr lang="en-US" sz="1600" dirty="0">
              <a:solidFill>
                <a:srgbClr val="333333"/>
              </a:solidFill>
            </a:endParaRPr>
          </a:p>
          <a:p>
            <a:pPr algn="r">
              <a:spcAft>
                <a:spcPts val="300"/>
              </a:spcAft>
            </a:pPr>
            <a:r>
              <a:rPr lang="en-US" sz="1600" i="1" dirty="0">
                <a:solidFill>
                  <a:srgbClr val="333333"/>
                </a:solidFill>
              </a:rPr>
              <a:t>J. Appl. Phys.</a:t>
            </a:r>
            <a:r>
              <a:rPr lang="en-US" sz="1600" dirty="0">
                <a:solidFill>
                  <a:srgbClr val="333333"/>
                </a:solidFill>
              </a:rPr>
              <a:t> </a:t>
            </a:r>
            <a:r>
              <a:rPr lang="en-US" sz="1600" b="1" dirty="0">
                <a:solidFill>
                  <a:srgbClr val="333333"/>
                </a:solidFill>
              </a:rPr>
              <a:t>55</a:t>
            </a:r>
            <a:r>
              <a:rPr lang="en-US" sz="1600" dirty="0">
                <a:solidFill>
                  <a:srgbClr val="333333"/>
                </a:solidFill>
              </a:rPr>
              <a:t>, 4052 (1984).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1" b="10746"/>
          <a:stretch/>
        </p:blipFill>
        <p:spPr>
          <a:xfrm>
            <a:off x="5733098" y="3048000"/>
            <a:ext cx="1480978" cy="592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14330" y="3082585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What's so special about               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2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optical loss spectrum in glass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960659" y="1698749"/>
            <a:ext cx="0" cy="320040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960659" y="4899149"/>
            <a:ext cx="7192741" cy="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 rot="16200000">
            <a:off x="227490" y="3098894"/>
            <a:ext cx="85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log(</a:t>
            </a:r>
            <a:r>
              <a:rPr lang="en-US" sz="2000" i="1" dirty="0">
                <a:latin typeface="Symbol" panose="05050102010706020507" pitchFamily="18" charset="2"/>
              </a:rPr>
              <a:t>a</a:t>
            </a:r>
            <a:r>
              <a:rPr lang="en-US" sz="2000" i="1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6454" y="4941008"/>
            <a:ext cx="83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log(</a:t>
            </a:r>
            <a:r>
              <a:rPr lang="en-US" sz="2000" i="1" dirty="0">
                <a:latin typeface="Symbol" panose="05050102010706020507" pitchFamily="18" charset="2"/>
              </a:rPr>
              <a:t>l</a:t>
            </a:r>
            <a:r>
              <a:rPr lang="en-US" sz="2000" i="1" dirty="0"/>
              <a:t>)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960658" y="2962540"/>
            <a:ext cx="4449542" cy="193660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58537"/>
              </p:ext>
            </p:extLst>
          </p:nvPr>
        </p:nvGraphicFramePr>
        <p:xfrm>
          <a:off x="2107962" y="5629646"/>
          <a:ext cx="61150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3149280" imgH="253800" progId="Equation.DSMT4">
                  <p:embed/>
                </p:oleObj>
              </mc:Choice>
              <mc:Fallback>
                <p:oleObj name="Equation" r:id="rId3" imgW="3149280" imgH="25380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62" y="5629646"/>
                        <a:ext cx="61150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70546" y="5642385"/>
            <a:ext cx="1324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Total loss: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1281158" y="2083523"/>
            <a:ext cx="1292469" cy="2786590"/>
          </a:xfrm>
          <a:custGeom>
            <a:avLst/>
            <a:gdLst>
              <a:gd name="connsiteX0" fmla="*/ 0 w 1008404"/>
              <a:gd name="connsiteY0" fmla="*/ 0 h 1948441"/>
              <a:gd name="connsiteX1" fmla="*/ 282011 w 1008404"/>
              <a:gd name="connsiteY1" fmla="*/ 820396 h 1948441"/>
              <a:gd name="connsiteX2" fmla="*/ 1008404 w 1008404"/>
              <a:gd name="connsiteY2" fmla="*/ 1948441 h 194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404" h="1948441">
                <a:moveTo>
                  <a:pt x="0" y="0"/>
                </a:moveTo>
                <a:cubicBezTo>
                  <a:pt x="56972" y="247828"/>
                  <a:pt x="113944" y="495656"/>
                  <a:pt x="282011" y="820396"/>
                </a:cubicBezTo>
                <a:cubicBezTo>
                  <a:pt x="450078" y="1145136"/>
                  <a:pt x="1008404" y="1948441"/>
                  <a:pt x="1008404" y="1948441"/>
                </a:cubicBezTo>
              </a:path>
            </a:pathLst>
          </a:cu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4076263" y="2118368"/>
            <a:ext cx="3897675" cy="2751745"/>
          </a:xfrm>
          <a:custGeom>
            <a:avLst/>
            <a:gdLst>
              <a:gd name="connsiteX0" fmla="*/ 3008120 w 3008120"/>
              <a:gd name="connsiteY0" fmla="*/ 0 h 2751745"/>
              <a:gd name="connsiteX1" fmla="*/ 2486827 w 3008120"/>
              <a:gd name="connsiteY1" fmla="*/ 760575 h 2751745"/>
              <a:gd name="connsiteX2" fmla="*/ 1948442 w 3008120"/>
              <a:gd name="connsiteY2" fmla="*/ 1350235 h 2751745"/>
              <a:gd name="connsiteX3" fmla="*/ 999858 w 3008120"/>
              <a:gd name="connsiteY3" fmla="*/ 2162085 h 2751745"/>
              <a:gd name="connsiteX4" fmla="*/ 0 w 3008120"/>
              <a:gd name="connsiteY4" fmla="*/ 2751745 h 275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120" h="2751745">
                <a:moveTo>
                  <a:pt x="3008120" y="0"/>
                </a:moveTo>
                <a:cubicBezTo>
                  <a:pt x="2835780" y="267768"/>
                  <a:pt x="2663440" y="535536"/>
                  <a:pt x="2486827" y="760575"/>
                </a:cubicBezTo>
                <a:cubicBezTo>
                  <a:pt x="2310214" y="985614"/>
                  <a:pt x="2196270" y="1116650"/>
                  <a:pt x="1948442" y="1350235"/>
                </a:cubicBezTo>
                <a:cubicBezTo>
                  <a:pt x="1700614" y="1583820"/>
                  <a:pt x="1324598" y="1928500"/>
                  <a:pt x="999858" y="2162085"/>
                </a:cubicBezTo>
                <a:cubicBezTo>
                  <a:pt x="675118" y="2395670"/>
                  <a:pt x="337559" y="2573707"/>
                  <a:pt x="0" y="2751745"/>
                </a:cubicBezTo>
              </a:path>
            </a:pathLst>
          </a:custGeom>
          <a:noFill/>
          <a:ln w="19050" cap="flat" cmpd="sng" algn="ctr">
            <a:solidFill>
              <a:srgbClr val="7030A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1307507" y="2068079"/>
            <a:ext cx="6640082" cy="2230735"/>
          </a:xfrm>
          <a:custGeom>
            <a:avLst/>
            <a:gdLst>
              <a:gd name="connsiteX0" fmla="*/ 0 w 6640082"/>
              <a:gd name="connsiteY0" fmla="*/ 0 h 2230735"/>
              <a:gd name="connsiteX1" fmla="*/ 452927 w 6640082"/>
              <a:gd name="connsiteY1" fmla="*/ 982766 h 2230735"/>
              <a:gd name="connsiteX2" fmla="*/ 1803163 w 6640082"/>
              <a:gd name="connsiteY2" fmla="*/ 1777525 h 2230735"/>
              <a:gd name="connsiteX3" fmla="*/ 3367043 w 6640082"/>
              <a:gd name="connsiteY3" fmla="*/ 2230452 h 2230735"/>
              <a:gd name="connsiteX4" fmla="*/ 4725824 w 6640082"/>
              <a:gd name="connsiteY4" fmla="*/ 1717705 h 2230735"/>
              <a:gd name="connsiteX5" fmla="*/ 5742774 w 6640082"/>
              <a:gd name="connsiteY5" fmla="*/ 974221 h 2230735"/>
              <a:gd name="connsiteX6" fmla="*/ 6640082 w 6640082"/>
              <a:gd name="connsiteY6" fmla="*/ 0 h 223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40082" h="2230735">
                <a:moveTo>
                  <a:pt x="0" y="0"/>
                </a:moveTo>
                <a:cubicBezTo>
                  <a:pt x="76200" y="343256"/>
                  <a:pt x="152400" y="686512"/>
                  <a:pt x="452927" y="982766"/>
                </a:cubicBezTo>
                <a:cubicBezTo>
                  <a:pt x="753454" y="1279020"/>
                  <a:pt x="1317477" y="1569577"/>
                  <a:pt x="1803163" y="1777525"/>
                </a:cubicBezTo>
                <a:cubicBezTo>
                  <a:pt x="2288849" y="1985473"/>
                  <a:pt x="2879933" y="2240422"/>
                  <a:pt x="3367043" y="2230452"/>
                </a:cubicBezTo>
                <a:cubicBezTo>
                  <a:pt x="3854153" y="2220482"/>
                  <a:pt x="4329869" y="1927077"/>
                  <a:pt x="4725824" y="1717705"/>
                </a:cubicBezTo>
                <a:cubicBezTo>
                  <a:pt x="5121779" y="1508333"/>
                  <a:pt x="5423731" y="1260505"/>
                  <a:pt x="5742774" y="974221"/>
                </a:cubicBezTo>
                <a:cubicBezTo>
                  <a:pt x="6061817" y="687937"/>
                  <a:pt x="6350949" y="343968"/>
                  <a:pt x="6640082" y="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6891369" y="2636474"/>
            <a:ext cx="48293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462720" y="2124340"/>
            <a:ext cx="14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Phonon absorption limited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048000" y="3259370"/>
            <a:ext cx="0" cy="4648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304121" y="2214671"/>
            <a:ext cx="14877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Rayleigh scattering limited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4648200" y="3758448"/>
            <a:ext cx="0" cy="46489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3837431" y="3021206"/>
            <a:ext cx="161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Minimum loss window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13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optical loss in glasses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08" y="1667854"/>
            <a:ext cx="4129535" cy="3124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44475"/>
            <a:ext cx="3395674" cy="4680125"/>
          </a:xfrm>
          <a:prstGeom prst="rect">
            <a:avLst/>
          </a:prstGeom>
        </p:spPr>
      </p:pic>
      <p:sp>
        <p:nvSpPr>
          <p:cNvPr id="6" name="Freeform 6"/>
          <p:cNvSpPr>
            <a:spLocks/>
          </p:cNvSpPr>
          <p:nvPr/>
        </p:nvSpPr>
        <p:spPr bwMode="auto">
          <a:xfrm>
            <a:off x="5987849" y="2738668"/>
            <a:ext cx="1524000" cy="1371600"/>
          </a:xfrm>
          <a:custGeom>
            <a:avLst/>
            <a:gdLst>
              <a:gd name="T0" fmla="*/ 0 w 864"/>
              <a:gd name="T1" fmla="*/ 0 h 864"/>
              <a:gd name="T2" fmla="*/ 762000 w 864"/>
              <a:gd name="T3" fmla="*/ 1295400 h 864"/>
              <a:gd name="T4" fmla="*/ 1524000 w 864"/>
              <a:gd name="T5" fmla="*/ 45720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64" h="864">
                <a:moveTo>
                  <a:pt x="0" y="0"/>
                </a:moveTo>
                <a:cubicBezTo>
                  <a:pt x="144" y="384"/>
                  <a:pt x="288" y="768"/>
                  <a:pt x="432" y="816"/>
                </a:cubicBezTo>
                <a:cubicBezTo>
                  <a:pt x="576" y="864"/>
                  <a:pt x="784" y="392"/>
                  <a:pt x="864" y="288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72860" y="3134721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SiO</a:t>
            </a:r>
            <a:r>
              <a:rPr lang="en-US" altLang="zh-CN" sz="16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9945" y="5454475"/>
            <a:ext cx="145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BaF</a:t>
            </a:r>
            <a:r>
              <a:rPr lang="en-US" sz="1400" baseline="-25000" dirty="0"/>
              <a:t>2</a:t>
            </a:r>
            <a:r>
              <a:rPr lang="en-US" sz="1400" dirty="0"/>
              <a:t>-GdF</a:t>
            </a:r>
            <a:r>
              <a:rPr lang="en-US" sz="1400" baseline="-25000" dirty="0"/>
              <a:t>4</a:t>
            </a:r>
            <a:r>
              <a:rPr lang="en-US" sz="1400" dirty="0"/>
              <a:t>-ZrF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03690" y="4707049"/>
            <a:ext cx="116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CaF</a:t>
            </a:r>
            <a:r>
              <a:rPr lang="en-US" sz="1400" baseline="-25000" dirty="0"/>
              <a:t>2</a:t>
            </a:r>
            <a:r>
              <a:rPr lang="en-US" sz="1400" dirty="0"/>
              <a:t>-BaF</a:t>
            </a:r>
            <a:r>
              <a:rPr lang="en-US" sz="1400" baseline="-25000" dirty="0"/>
              <a:t>2</a:t>
            </a:r>
            <a:r>
              <a:rPr lang="en-US" sz="1400" dirty="0"/>
              <a:t>-YF</a:t>
            </a:r>
            <a:r>
              <a:rPr lang="en-US" sz="1400" baseline="-25000" dirty="0"/>
              <a:t>3</a:t>
            </a:r>
            <a:r>
              <a:rPr lang="en-US" sz="1400" dirty="0"/>
              <a:t>-AlF</a:t>
            </a:r>
            <a:r>
              <a:rPr lang="en-US" sz="1400" baseline="-25000" dirty="0"/>
              <a:t>4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586569" y="4971637"/>
            <a:ext cx="48293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011996" y="4732687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GeS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6127432" y="1732611"/>
            <a:ext cx="144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Electron. Lett.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775 (1981).</a:t>
            </a:r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887381" y="1824944"/>
            <a:ext cx="601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600" dirty="0">
                <a:solidFill>
                  <a:srgbClr val="FF0000"/>
                </a:solidFill>
                <a:ea typeface="宋体" panose="02010600030101010101" pitchFamily="2" charset="-122"/>
              </a:rPr>
              <a:t>SiO</a:t>
            </a:r>
            <a:r>
              <a:rPr lang="en-US" altLang="zh-CN" sz="1600" baseline="-25000" dirty="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29654" y="5040465"/>
            <a:ext cx="4275746" cy="1207936"/>
            <a:chOff x="829654" y="5040465"/>
            <a:chExt cx="4275746" cy="120793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829654" y="5040465"/>
              <a:ext cx="3657600" cy="1207936"/>
            </a:xfrm>
            <a:prstGeom prst="roundRect">
              <a:avLst>
                <a:gd name="adj" fmla="val 12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2880" tIns="91440" rIns="18288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lang="en-US" dirty="0">
                  <a:solidFill>
                    <a:schemeClr val="tx1"/>
                  </a:solidFill>
                  <a:latin typeface="Arial" charset="0"/>
                </a:rPr>
                <a:t>Concentration scattering is not taken into account, resulting in unrealistically low loss values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 bwMode="auto">
            <a:xfrm>
              <a:off x="4487254" y="5391618"/>
              <a:ext cx="618146" cy="505630"/>
            </a:xfrm>
            <a:prstGeom prst="rightArrow">
              <a:avLst>
                <a:gd name="adj1" fmla="val 50000"/>
                <a:gd name="adj2" fmla="val 44929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9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AE812-833A-4EE0-AC28-3EB6CAD5B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4126503" cy="56162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DF46B23-034B-4A97-ADD0-A3B2C6483B19}"/>
              </a:ext>
            </a:extLst>
          </p:cNvPr>
          <p:cNvSpPr/>
          <p:nvPr/>
        </p:nvSpPr>
        <p:spPr>
          <a:xfrm>
            <a:off x="5029200" y="2600605"/>
            <a:ext cx="3423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/>
              <a:t>Photo taken at the</a:t>
            </a:r>
          </a:p>
          <a:p>
            <a:pPr algn="ctr">
              <a:lnSpc>
                <a:spcPct val="120000"/>
              </a:lnSpc>
            </a:pPr>
            <a:r>
              <a:rPr lang="en-US" sz="2000" dirty="0">
                <a:hlinkClick r:id="rId3"/>
              </a:rPr>
              <a:t>Corning Glass Science and Engineering Laboratory</a:t>
            </a:r>
            <a:r>
              <a:rPr lang="en-US" sz="2000" dirty="0"/>
              <a:t>, Rutgers University, 03/31/2017</a:t>
            </a:r>
          </a:p>
        </p:txBody>
      </p:sp>
    </p:spTree>
    <p:extLst>
      <p:ext uri="{BB962C8B-B14F-4D97-AF65-F5344CB8AC3E}">
        <p14:creationId xmlns:p14="http://schemas.microsoft.com/office/powerpoint/2010/main" val="2009146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Transition metal or rare earth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8" y="2157962"/>
            <a:ext cx="5241422" cy="415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29" y="2176702"/>
            <a:ext cx="1991871" cy="1824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2594" y="4114516"/>
            <a:ext cx="2686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Green tint due to Fe</a:t>
            </a:r>
            <a:r>
              <a:rPr lang="en-US" sz="1600" baseline="30000" dirty="0">
                <a:latin typeface="Arial" charset="0"/>
              </a:rPr>
              <a:t>2+</a:t>
            </a:r>
            <a:r>
              <a:rPr lang="en-US" sz="1600" dirty="0">
                <a:latin typeface="Arial" charset="0"/>
              </a:rPr>
              <a:t> ions</a:t>
            </a: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57551"/>
              </p:ext>
            </p:extLst>
          </p:nvPr>
        </p:nvGraphicFramePr>
        <p:xfrm>
          <a:off x="6132318" y="5367338"/>
          <a:ext cx="2514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6" imgW="1295280" imgH="317160" progId="Equation.DSMT4">
                  <p:embed/>
                </p:oleObj>
              </mc:Choice>
              <mc:Fallback>
                <p:oleObj name="Equation" r:id="rId6" imgW="1295280" imgH="3171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318" y="5367338"/>
                        <a:ext cx="25146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078908" y="4946352"/>
            <a:ext cx="2370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charset="0"/>
              </a:rPr>
              <a:t>Glass </a:t>
            </a:r>
            <a:r>
              <a:rPr lang="en-US" dirty="0" err="1">
                <a:latin typeface="Arial" charset="0"/>
              </a:rPr>
              <a:t>decolorization</a:t>
            </a:r>
            <a:r>
              <a:rPr lang="en-US" dirty="0">
                <a:latin typeface="Arial" charset="0"/>
              </a:rPr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08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color glasses with ion additives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8549" r="11475" b="9484"/>
          <a:stretch/>
        </p:blipFill>
        <p:spPr>
          <a:xfrm>
            <a:off x="656970" y="1676400"/>
            <a:ext cx="17526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52615"/>
            <a:ext cx="1217408" cy="17116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752600"/>
            <a:ext cx="2286000" cy="3817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4" y="4006334"/>
            <a:ext cx="3554682" cy="1794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48325" y="2371156"/>
            <a:ext cx="106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Cobalt blue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7237" y="2371157"/>
            <a:ext cx="137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Chromium green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9522" y="5879068"/>
            <a:ext cx="137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Room 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1536" y="5879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UV illumination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85234" y="4580222"/>
            <a:ext cx="182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Uranium glass (Vaseline glass)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5876" y="5602069"/>
            <a:ext cx="144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Manganese amethyst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91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Transparent glass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rgbClr val="006600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ing: </a:t>
            </a:r>
            <a:r>
              <a:rPr lang="en-US" dirty="0">
                <a:solidFill>
                  <a:srgbClr val="006600"/>
                </a:solidFill>
              </a:rPr>
              <a:t>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004"/>
            <a:ext cx="8077200" cy="4541904"/>
          </a:xfrm>
        </p:spPr>
        <p:txBody>
          <a:bodyPr/>
          <a:lstStyle/>
          <a:p>
            <a:r>
              <a:rPr lang="en-US" sz="2000" dirty="0">
                <a:solidFill>
                  <a:srgbClr val="006600"/>
                </a:solidFill>
              </a:rPr>
              <a:t>Precipitation of small crystals or metal nanoparticles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Rayleigh scattering by nanocrystals</a:t>
            </a:r>
          </a:p>
          <a:p>
            <a:pPr lvl="1"/>
            <a:r>
              <a:rPr lang="en-US" dirty="0">
                <a:solidFill>
                  <a:srgbClr val="006600"/>
                </a:solidFill>
              </a:rPr>
              <a:t>Plasmon resonance of metal nanoparticles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5" y="3048000"/>
            <a:ext cx="3353635" cy="2515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810000" cy="25152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18435" y="5688661"/>
            <a:ext cx="3361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Opalescent glass: nanocrystals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95800" y="5682514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Lycurgus Cup: Au-Ag nanoparticles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1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Striking 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514"/>
            <a:ext cx="8077200" cy="4541904"/>
          </a:xfrm>
        </p:spPr>
        <p:txBody>
          <a:bodyPr/>
          <a:lstStyle/>
          <a:p>
            <a:r>
              <a:rPr lang="en-US" dirty="0"/>
              <a:t>Coloring of glass via heat treatment</a:t>
            </a:r>
          </a:p>
          <a:p>
            <a:r>
              <a:rPr lang="en-US" dirty="0"/>
              <a:t>Example: gold-ruby striking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0" y="3655319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14667"/>
          <a:stretch/>
        </p:blipFill>
        <p:spPr>
          <a:xfrm>
            <a:off x="4733660" y="3809286"/>
            <a:ext cx="1219200" cy="1280160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 bwMode="auto">
          <a:xfrm>
            <a:off x="3023790" y="3132032"/>
            <a:ext cx="2514600" cy="535394"/>
          </a:xfrm>
          <a:prstGeom prst="curvedDownArrow">
            <a:avLst>
              <a:gd name="adj1" fmla="val 25000"/>
              <a:gd name="adj2" fmla="val 74134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0631" y="2623315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Annealing at 500 – 700 °C</a:t>
            </a:r>
          </a:p>
        </p:txBody>
      </p:sp>
      <p:sp>
        <p:nvSpPr>
          <p:cNvPr id="11" name="Curved Down Arrow 10"/>
          <p:cNvSpPr/>
          <p:nvPr/>
        </p:nvSpPr>
        <p:spPr bwMode="auto">
          <a:xfrm flipH="1" flipV="1">
            <a:off x="2871390" y="5190758"/>
            <a:ext cx="2514600" cy="523287"/>
          </a:xfrm>
          <a:prstGeom prst="curvedDownArrow">
            <a:avLst>
              <a:gd name="adj1" fmla="val 25000"/>
              <a:gd name="adj2" fmla="val 74134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274" y="5880447"/>
            <a:ext cx="30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Melt at 1400 °C and quench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0" y="6095890"/>
            <a:ext cx="205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i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Nature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407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691 (2000)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775" y="4511289"/>
            <a:ext cx="5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</a:t>
            </a:r>
            <a:r>
              <a:rPr lang="en-US" sz="2000" baseline="300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0017" y="3911124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</a:t>
            </a:r>
            <a:r>
              <a:rPr lang="en-US" sz="2000" baseline="30000" dirty="0"/>
              <a:t>2-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141622" y="4236984"/>
            <a:ext cx="228508" cy="27430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640448" y="4236984"/>
            <a:ext cx="228600" cy="2749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654288" y="4511289"/>
            <a:ext cx="59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Au</a:t>
            </a:r>
            <a:r>
              <a:rPr lang="en-US" sz="2000" baseline="300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8161" y="4207805"/>
            <a:ext cx="9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Unfired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1076" y="4245530"/>
            <a:ext cx="92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Fired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0664" y="4063376"/>
            <a:ext cx="2224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Au nanoparticles (dia. 5 – 60 nm)</a:t>
            </a:r>
            <a:endParaRPr lang="en-US" sz="20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36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  <a:p>
            <a:r>
              <a:rPr lang="en-US" sz="2000" dirty="0"/>
              <a:t>Carrier injection into transparent conductors to modulate FCA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20226"/>
            <a:ext cx="4876800" cy="394217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50854"/>
              </p:ext>
            </p:extLst>
          </p:nvPr>
        </p:nvGraphicFramePr>
        <p:xfrm>
          <a:off x="5875946" y="3463971"/>
          <a:ext cx="25400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1307880" imgH="241200" progId="Equation.DSMT4">
                  <p:embed/>
                </p:oleObj>
              </mc:Choice>
              <mc:Fallback>
                <p:oleObj name="Equation" r:id="rId4" imgW="1307880" imgH="2412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946" y="3463971"/>
                        <a:ext cx="25400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40886"/>
              </p:ext>
            </p:extLst>
          </p:nvPr>
        </p:nvGraphicFramePr>
        <p:xfrm>
          <a:off x="6517296" y="4429780"/>
          <a:ext cx="12573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6" imgW="647640" imgH="228600" progId="Equation.DSMT4">
                  <p:embed/>
                </p:oleObj>
              </mc:Choice>
              <mc:Fallback>
                <p:oleObj name="Equation" r:id="rId6" imgW="64764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296" y="4429780"/>
                        <a:ext cx="12573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7145946" y="3938263"/>
            <a:ext cx="0" cy="4181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399821" y="2745727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Bleached transparent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9821" y="4916269"/>
            <a:ext cx="149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Colored brown-gray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92425" y="5909846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500</a:t>
            </a:r>
            <a:r>
              <a:rPr lang="en-US" sz="1600" dirty="0"/>
              <a:t>, 323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3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Photochromic and electrochromic glasses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820"/>
            <a:ext cx="8077200" cy="4541904"/>
          </a:xfrm>
        </p:spPr>
        <p:txBody>
          <a:bodyPr/>
          <a:lstStyle/>
          <a:p>
            <a:r>
              <a:rPr lang="en-US" sz="2000" dirty="0"/>
              <a:t>Optical or electrical control of redox state of ions</a:t>
            </a:r>
          </a:p>
          <a:p>
            <a:r>
              <a:rPr lang="en-US" sz="2000" dirty="0"/>
              <a:t>Carrier injection into transparent conductors to modulate FCA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2632816"/>
            <a:ext cx="7315200" cy="32628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92425" y="6076161"/>
            <a:ext cx="23070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Nature</a:t>
            </a:r>
            <a:r>
              <a:rPr lang="en-US" sz="1600" dirty="0"/>
              <a:t> </a:t>
            </a:r>
            <a:r>
              <a:rPr lang="en-US" sz="1600" b="1" dirty="0"/>
              <a:t>500</a:t>
            </a:r>
            <a:r>
              <a:rPr lang="en-US" sz="1600" dirty="0"/>
              <a:t>, 323 (2013)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35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Refraction</a:t>
            </a:r>
          </a:p>
          <a:p>
            <a:pPr lvl="1"/>
            <a:r>
              <a:rPr lang="en-US" dirty="0"/>
              <a:t>Microscopic origin of refraction and chromatic dispersion</a:t>
            </a:r>
          </a:p>
          <a:p>
            <a:pPr lvl="1"/>
            <a:r>
              <a:rPr lang="en-US" dirty="0"/>
              <a:t>Composition dependence of refractive indices</a:t>
            </a:r>
          </a:p>
          <a:p>
            <a:pPr lvl="1"/>
            <a:r>
              <a:rPr lang="en-US" dirty="0"/>
              <a:t>Abbe number</a:t>
            </a:r>
          </a:p>
          <a:p>
            <a:r>
              <a:rPr lang="en-US" sz="2000" dirty="0"/>
              <a:t>Attenuation</a:t>
            </a:r>
          </a:p>
          <a:p>
            <a:pPr lvl="1"/>
            <a:r>
              <a:rPr lang="en-US" dirty="0"/>
              <a:t>Optical loss mechanisms in general materials</a:t>
            </a:r>
          </a:p>
          <a:p>
            <a:pPr lvl="1"/>
            <a:r>
              <a:rPr lang="en-US" dirty="0"/>
              <a:t>Optical loss mechanisms in glasses</a:t>
            </a:r>
          </a:p>
          <a:p>
            <a:pPr lvl="1"/>
            <a:r>
              <a:rPr lang="en-US" dirty="0"/>
              <a:t>Electronic, vibrational, and scattering losses</a:t>
            </a:r>
          </a:p>
          <a:p>
            <a:r>
              <a:rPr lang="en-US" sz="2000" dirty="0"/>
              <a:t>Coloring</a:t>
            </a:r>
          </a:p>
          <a:p>
            <a:pPr lvl="1"/>
            <a:r>
              <a:rPr lang="en-US" dirty="0"/>
              <a:t>Ion additives</a:t>
            </a:r>
          </a:p>
          <a:p>
            <a:pPr lvl="1"/>
            <a:r>
              <a:rPr lang="en-US" dirty="0"/>
              <a:t>Scattering by nanoparticles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/>
              <a:t>Refraction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63" y="1704110"/>
            <a:ext cx="7086600" cy="5153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4" r="7387"/>
          <a:stretch/>
        </p:blipFill>
        <p:spPr>
          <a:xfrm>
            <a:off x="6553199" y="1704110"/>
            <a:ext cx="2590801" cy="51538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1" y="1809161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Leeuwenhoek Microscope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10927"/>
            <a:ext cx="1981200" cy="214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6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>
                    <a:lumMod val="85000"/>
                  </a:schemeClr>
                </a:solidFill>
              </a:rPr>
              <a:t>Transparency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45577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2740" y="6426438"/>
            <a:ext cx="33185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Global submarine optical</a:t>
            </a:r>
            <a:r>
              <a:rPr lang="es-ES" sz="1400" dirty="0"/>
              <a:t> </a:t>
            </a:r>
            <a:r>
              <a:rPr lang="en-US" sz="1400" dirty="0"/>
              <a:t>fiber</a:t>
            </a:r>
            <a:r>
              <a:rPr lang="es-ES" sz="1400" dirty="0"/>
              <a:t> </a:t>
            </a:r>
            <a:r>
              <a:rPr lang="en-US" sz="1400" dirty="0"/>
              <a:t>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3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6648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65746"/>
            <a:ext cx="8077200" cy="106680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4000" dirty="0">
                <a:solidFill>
                  <a:srgbClr val="006600"/>
                </a:solidFill>
              </a:rPr>
              <a:t>l</a:t>
            </a:r>
            <a:r>
              <a:rPr lang="en-US" sz="4000" dirty="0">
                <a:solidFill>
                  <a:srgbClr val="0000FF"/>
                </a:solidFill>
              </a:rPr>
              <a:t>o</a:t>
            </a:r>
            <a:r>
              <a:rPr lang="en-US" sz="4000" dirty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7083" y="6434984"/>
            <a:ext cx="3369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Palau de la </a:t>
            </a:r>
            <a:r>
              <a:rPr lang="en-US" sz="1400" dirty="0" err="1"/>
              <a:t>Musica</a:t>
            </a:r>
            <a:r>
              <a:rPr lang="en-US" sz="1400" dirty="0"/>
              <a:t> </a:t>
            </a:r>
            <a:r>
              <a:rPr lang="en-US" sz="1400" dirty="0" err="1"/>
              <a:t>Catalana</a:t>
            </a:r>
            <a:r>
              <a:rPr lang="en-US" sz="1400" dirty="0"/>
              <a:t>, Barcelona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292"/>
            <a:ext cx="8077200" cy="1066800"/>
          </a:xfrm>
        </p:spPr>
        <p:txBody>
          <a:bodyPr/>
          <a:lstStyle/>
          <a:p>
            <a:r>
              <a:rPr lang="en-US" sz="2700" dirty="0"/>
              <a:t>Maxwell Equations (‘macroscopic’ differential form)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746"/>
            <a:ext cx="8229600" cy="4267200"/>
          </a:xfrm>
        </p:spPr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Gauss’s Law:</a:t>
            </a:r>
          </a:p>
          <a:p>
            <a:pPr>
              <a:spcBef>
                <a:spcPts val="3000"/>
              </a:spcBef>
            </a:pPr>
            <a:r>
              <a:rPr lang="en-US" dirty="0"/>
              <a:t>Gauss’s Law for magnetism:</a:t>
            </a:r>
          </a:p>
          <a:p>
            <a:pPr>
              <a:spcBef>
                <a:spcPts val="3000"/>
              </a:spcBef>
            </a:pPr>
            <a:r>
              <a:rPr lang="en-US" dirty="0"/>
              <a:t>Faraday’s Law:</a:t>
            </a:r>
          </a:p>
          <a:p>
            <a:pPr>
              <a:spcBef>
                <a:spcPts val="3000"/>
              </a:spcBef>
            </a:pPr>
            <a:r>
              <a:rPr lang="en-US" dirty="0"/>
              <a:t>Ampere’s Law: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291870"/>
              </p:ext>
            </p:extLst>
          </p:nvPr>
        </p:nvGraphicFramePr>
        <p:xfrm>
          <a:off x="2817172" y="1636490"/>
          <a:ext cx="1517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60240" imgH="241200" progId="Equation.DSMT4">
                  <p:embed/>
                </p:oleObj>
              </mc:Choice>
              <mc:Fallback>
                <p:oleObj name="Equation" r:id="rId3" imgW="660240" imgH="241200" progId="Equation.DSMT4">
                  <p:embed/>
                  <p:pic>
                    <p:nvPicPr>
                      <p:cNvPr id="2304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172" y="1636490"/>
                        <a:ext cx="151765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39281"/>
              </p:ext>
            </p:extLst>
          </p:nvPr>
        </p:nvGraphicFramePr>
        <p:xfrm>
          <a:off x="4844838" y="2402020"/>
          <a:ext cx="12858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558720" imgH="177480" progId="Equation.DSMT4">
                  <p:embed/>
                </p:oleObj>
              </mc:Choice>
              <mc:Fallback>
                <p:oleObj name="Equation" r:id="rId5" imgW="558720" imgH="177480" progId="Equation.DSMT4">
                  <p:embed/>
                  <p:pic>
                    <p:nvPicPr>
                      <p:cNvPr id="2304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38" y="2402020"/>
                        <a:ext cx="1285875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22919"/>
              </p:ext>
            </p:extLst>
          </p:nvPr>
        </p:nvGraphicFramePr>
        <p:xfrm>
          <a:off x="3085695" y="2939309"/>
          <a:ext cx="19272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838080" imgH="393480" progId="Equation.DSMT4">
                  <p:embed/>
                </p:oleObj>
              </mc:Choice>
              <mc:Fallback>
                <p:oleObj name="Equation" r:id="rId7" imgW="838080" imgH="393480" progId="Equation.DSMT4">
                  <p:embed/>
                  <p:pic>
                    <p:nvPicPr>
                      <p:cNvPr id="230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695" y="2939309"/>
                        <a:ext cx="19272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8856"/>
              </p:ext>
            </p:extLst>
          </p:nvPr>
        </p:nvGraphicFramePr>
        <p:xfrm>
          <a:off x="3030908" y="3700595"/>
          <a:ext cx="248126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079280" imgH="393480" progId="Equation.DSMT4">
                  <p:embed/>
                </p:oleObj>
              </mc:Choice>
              <mc:Fallback>
                <p:oleObj name="Equation" r:id="rId9" imgW="1079280" imgH="393480" progId="Equation.DSMT4">
                  <p:embed/>
                  <p:pic>
                    <p:nvPicPr>
                      <p:cNvPr id="230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908" y="3700595"/>
                        <a:ext cx="2481262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0406" name="Picture 6" descr="C:\Users\hjj\Desktop\James_Clerk_Maxwell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9F9"/>
              </a:clrFrom>
              <a:clrTo>
                <a:srgbClr val="FA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8393" y="1636844"/>
            <a:ext cx="1901171" cy="2286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01924" y="3792809"/>
            <a:ext cx="20585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James C. Maxwell (1831-1879)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03057"/>
              </p:ext>
            </p:extLst>
          </p:nvPr>
        </p:nvGraphicFramePr>
        <p:xfrm>
          <a:off x="762000" y="5029200"/>
          <a:ext cx="75438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6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H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Magnetic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Magnetic induction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Electric field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/>
                        <a:t>D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Electric displacement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/>
                        <a:t>J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baseline="0" dirty="0"/>
                        <a:t> current density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err="1">
                          <a:latin typeface="Symbol" pitchFamily="18" charset="2"/>
                        </a:rPr>
                        <a:t>r</a:t>
                      </a:r>
                      <a:r>
                        <a:rPr lang="en-US" sz="2000" i="1" baseline="-25000" dirty="0" err="1"/>
                        <a:t>f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Free</a:t>
                      </a:r>
                      <a:r>
                        <a:rPr lang="en-US" sz="2000" dirty="0"/>
                        <a:t> charge density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Constitutive relations in amorphous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4"/>
            <a:ext cx="8229600" cy="4603956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General form for non-</a:t>
            </a:r>
            <a:r>
              <a:rPr lang="en-US" dirty="0" err="1"/>
              <a:t>bianisotropic</a:t>
            </a:r>
            <a:r>
              <a:rPr lang="en-US" dirty="0"/>
              <a:t> media:</a:t>
            </a:r>
          </a:p>
          <a:p>
            <a:pPr>
              <a:spcBef>
                <a:spcPts val="1000"/>
              </a:spcBef>
            </a:pPr>
            <a:endParaRPr lang="en-US" sz="3200" dirty="0"/>
          </a:p>
          <a:p>
            <a:pPr>
              <a:spcBef>
                <a:spcPts val="1000"/>
              </a:spcBef>
            </a:pPr>
            <a:r>
              <a:rPr lang="en-US" dirty="0"/>
              <a:t>Most amorphous materials are isotropic</a:t>
            </a:r>
          </a:p>
          <a:p>
            <a:pPr lvl="1">
              <a:spcBef>
                <a:spcPts val="1000"/>
              </a:spcBef>
            </a:pPr>
            <a:r>
              <a:rPr lang="en-US" i="1" dirty="0"/>
              <a:t>E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(or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H</a:t>
            </a:r>
            <a:r>
              <a:rPr lang="en-US" dirty="0"/>
              <a:t>) always align in the same direction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In most non-magnetic glasses, </a:t>
            </a:r>
            <a:r>
              <a:rPr lang="en-US" i="1" dirty="0" err="1">
                <a:latin typeface="Symbol" pitchFamily="18" charset="2"/>
              </a:rPr>
              <a:t>m</a:t>
            </a:r>
            <a:r>
              <a:rPr lang="en-US" i="1" baseline="-25000" dirty="0" err="1"/>
              <a:t>r</a:t>
            </a:r>
            <a:r>
              <a:rPr lang="en-US" i="1" baseline="-25000" dirty="0"/>
              <a:t> </a:t>
            </a:r>
            <a:r>
              <a:rPr lang="en-US" dirty="0"/>
              <a:t> is close to 1 (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i="1" dirty="0">
                <a:latin typeface="Symbol" pitchFamily="18" charset="2"/>
              </a:rPr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556424"/>
              </p:ext>
            </p:extLst>
          </p:nvPr>
        </p:nvGraphicFramePr>
        <p:xfrm>
          <a:off x="850440" y="2059628"/>
          <a:ext cx="1809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787320" imgH="228600" progId="Equation.DSMT4">
                  <p:embed/>
                </p:oleObj>
              </mc:Choice>
              <mc:Fallback>
                <p:oleObj name="Equation" r:id="rId4" imgW="787320" imgH="22860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440" y="2059628"/>
                        <a:ext cx="180975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276519"/>
              </p:ext>
            </p:extLst>
          </p:nvPr>
        </p:nvGraphicFramePr>
        <p:xfrm>
          <a:off x="3227388" y="2059628"/>
          <a:ext cx="23352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015920" imgH="228600" progId="Equation.DSMT4">
                  <p:embed/>
                </p:oleObj>
              </mc:Choice>
              <mc:Fallback>
                <p:oleObj name="Equation" r:id="rId6" imgW="1015920" imgH="228600" progId="Equation.DSMT4">
                  <p:embed/>
                  <p:pic>
                    <p:nvPicPr>
                      <p:cNvPr id="2314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059628"/>
                        <a:ext cx="2335212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1457"/>
              </p:ext>
            </p:extLst>
          </p:nvPr>
        </p:nvGraphicFramePr>
        <p:xfrm>
          <a:off x="966488" y="4030172"/>
          <a:ext cx="14589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634680" imgH="228600" progId="Equation.DSMT4">
                  <p:embed/>
                </p:oleObj>
              </mc:Choice>
              <mc:Fallback>
                <p:oleObj name="Equation" r:id="rId8" imgW="634680" imgH="228600" progId="Equation.DSMT4">
                  <p:embed/>
                  <p:pic>
                    <p:nvPicPr>
                      <p:cNvPr id="2314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488" y="4030172"/>
                        <a:ext cx="14589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20095"/>
              </p:ext>
            </p:extLst>
          </p:nvPr>
        </p:nvGraphicFramePr>
        <p:xfrm>
          <a:off x="2751746" y="4030662"/>
          <a:ext cx="1476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2314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46" y="4030662"/>
                        <a:ext cx="147637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720766"/>
              </p:ext>
            </p:extLst>
          </p:nvPr>
        </p:nvGraphicFramePr>
        <p:xfrm>
          <a:off x="937913" y="4612620"/>
          <a:ext cx="41433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803240" imgH="228600" progId="Equation.DSMT4">
                  <p:embed/>
                </p:oleObj>
              </mc:Choice>
              <mc:Fallback>
                <p:oleObj name="Equation" r:id="rId12" imgW="1803240" imgH="228600" progId="Equation.DSMT4">
                  <p:embed/>
                  <p:pic>
                    <p:nvPicPr>
                      <p:cNvPr id="2314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913" y="4612620"/>
                        <a:ext cx="414337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4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19990"/>
              </p:ext>
            </p:extLst>
          </p:nvPr>
        </p:nvGraphicFramePr>
        <p:xfrm>
          <a:off x="944263" y="5215820"/>
          <a:ext cx="566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2463480" imgH="228600" progId="Equation.DSMT4">
                  <p:embed/>
                </p:oleObj>
              </mc:Choice>
              <mc:Fallback>
                <p:oleObj name="Equation" r:id="rId14" imgW="2463480" imgH="228600" progId="Equation.DSMT4">
                  <p:embed/>
                  <p:pic>
                    <p:nvPicPr>
                      <p:cNvPr id="2314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63" y="5215820"/>
                        <a:ext cx="5661025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678048" y="5086010"/>
            <a:ext cx="1864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26389" y="4063969"/>
            <a:ext cx="182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Linear media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88942"/>
              </p:ext>
            </p:extLst>
          </p:nvPr>
        </p:nvGraphicFramePr>
        <p:xfrm>
          <a:off x="955005" y="5843645"/>
          <a:ext cx="32686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1625400" imgH="266400" progId="Equation.DSMT4">
                  <p:embed/>
                </p:oleObj>
              </mc:Choice>
              <mc:Fallback>
                <p:oleObj name="Equation" r:id="rId16" imgW="1625400" imgH="2664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005" y="5843645"/>
                        <a:ext cx="3268662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95800" y="5890446"/>
            <a:ext cx="2550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Non-magnetic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3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Refractive index of glass: general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458"/>
            <a:ext cx="8077200" cy="88430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/>
              <a:t>Addition of heavy elements increases index</a:t>
            </a:r>
          </a:p>
          <a:p>
            <a:pPr lvl="1">
              <a:spcBef>
                <a:spcPts val="1000"/>
              </a:spcBef>
            </a:pPr>
            <a:r>
              <a:rPr lang="en-US" sz="2400" dirty="0"/>
              <a:t>Lead-containing glasses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52" y="2641362"/>
            <a:ext cx="4004126" cy="3276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2554672"/>
            <a:ext cx="3733800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1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prstClr val="black"/>
                </a:solidFill>
              </a:rPr>
              <a:t>Addition of alkali oxides increases index</a:t>
            </a:r>
          </a:p>
          <a:p>
            <a:pPr marL="795338" lvl="1" indent="-338138" fontAlgn="base">
              <a:spcBef>
                <a:spcPts val="1000"/>
              </a:spcBef>
              <a:spcAft>
                <a:spcPct val="0"/>
              </a:spcAft>
              <a:buClr>
                <a:srgbClr val="C0504D"/>
              </a:buClr>
              <a:buSzPct val="80000"/>
              <a:buFont typeface="Wingdings" pitchFamily="2" charset="2"/>
              <a:buChar char="¨"/>
            </a:pPr>
            <a:r>
              <a:rPr lang="en-US" sz="2400" kern="0" dirty="0">
                <a:solidFill>
                  <a:prstClr val="black"/>
                </a:solidFill>
              </a:rPr>
              <a:t>NBOs have larger polarizability than BOs</a:t>
            </a:r>
          </a:p>
          <a:p>
            <a:pPr marL="342900" lvl="0" indent="-342900" fontAlgn="base">
              <a:spcBef>
                <a:spcPts val="1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prstClr val="black"/>
                </a:solidFill>
              </a:rPr>
              <a:t>Fictive temperature (density) dependence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6530" y="6081063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</a:rPr>
              <a:t>Rawson, </a:t>
            </a:r>
            <a:r>
              <a:rPr lang="en-US" sz="1400" i="1" dirty="0">
                <a:latin typeface="Arial" panose="020B0604020202020204" pitchFamily="34" charset="0"/>
              </a:rPr>
              <a:t>Properties and Applications of Glasses</a:t>
            </a:r>
            <a:r>
              <a:rPr lang="en-US" sz="1400" dirty="0">
                <a:latin typeface="Arial" panose="020B0604020202020204" pitchFamily="34" charset="0"/>
              </a:rPr>
              <a:t> (1980)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9951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28131</TotalTime>
  <Words>1330</Words>
  <Application>Microsoft Office PowerPoint</Application>
  <PresentationFormat>On-screen Show (4:3)</PresentationFormat>
  <Paragraphs>400</Paragraphs>
  <Slides>39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Open Sans</vt:lpstr>
      <vt:lpstr>宋体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3.071 Amorphous Materials  12: Optical Properties</vt:lpstr>
      <vt:lpstr>After-class reading list</vt:lpstr>
      <vt:lpstr>PowerPoint Presentation</vt:lpstr>
      <vt:lpstr>Refraction</vt:lpstr>
      <vt:lpstr>Transparency</vt:lpstr>
      <vt:lpstr>Color</vt:lpstr>
      <vt:lpstr>Maxwell Equations (‘macroscopic’ differential form)</vt:lpstr>
      <vt:lpstr>Constitutive relations in amorphous materials</vt:lpstr>
      <vt:lpstr>Refractive index of glass: general trends</vt:lpstr>
      <vt:lpstr>Kramers-Kronig (K-K) relation</vt:lpstr>
      <vt:lpstr>Refractive index of glasses</vt:lpstr>
      <vt:lpstr>Chromatic dispersion of glasses</vt:lpstr>
      <vt:lpstr>Chromatic dispersion of glasses</vt:lpstr>
      <vt:lpstr>Chromatic dispersion of glasses</vt:lpstr>
      <vt:lpstr>PowerPoint Presentation</vt:lpstr>
      <vt:lpstr>Dispersive concentrators for lateral solar spectrum splitting</vt:lpstr>
      <vt:lpstr>Dispersive concentrators: outdoor testing</vt:lpstr>
      <vt:lpstr>Optical loss in silica glass</vt:lpstr>
      <vt:lpstr>Optical loss / attenuation mechanisms</vt:lpstr>
      <vt:lpstr>Optical loss mechanisms in glasses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Electronic absorption in amorphous solids</vt:lpstr>
      <vt:lpstr>Vibrational absorption</vt:lpstr>
      <vt:lpstr>Infrared windows of common optical materials</vt:lpstr>
      <vt:lpstr>Sources of Rayleigh scattering in glass</vt:lpstr>
      <vt:lpstr>Intrinsic optical loss spectrum in glass</vt:lpstr>
      <vt:lpstr>Total optical loss in glasses</vt:lpstr>
      <vt:lpstr>PowerPoint Presentation</vt:lpstr>
      <vt:lpstr>Transparent glass coloring: absorption</vt:lpstr>
      <vt:lpstr>Examples of color glasses with ion additives</vt:lpstr>
      <vt:lpstr>Transparent glass coloring: scattering</vt:lpstr>
      <vt:lpstr>Striking colors</vt:lpstr>
      <vt:lpstr>Photochromic and electrochromic glasses</vt:lpstr>
      <vt:lpstr>Photochromic and electrochromic glasses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3707</cp:revision>
  <dcterms:created xsi:type="dcterms:W3CDTF">2006-08-16T00:00:00Z</dcterms:created>
  <dcterms:modified xsi:type="dcterms:W3CDTF">2017-11-20T03:49:06Z</dcterms:modified>
</cp:coreProperties>
</file>