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0" r:id="rId3"/>
    <p:sldId id="261" r:id="rId4"/>
    <p:sldId id="258" r:id="rId5"/>
    <p:sldId id="262" r:id="rId6"/>
    <p:sldId id="259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FFFF66"/>
    <a:srgbClr val="993333"/>
    <a:srgbClr val="666666"/>
    <a:srgbClr val="777777"/>
    <a:srgbClr val="A50021"/>
    <a:srgbClr val="9900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86269" autoAdjust="0"/>
  </p:normalViewPr>
  <p:slideViewPr>
    <p:cSldViewPr>
      <p:cViewPr>
        <p:scale>
          <a:sx n="90" d="100"/>
          <a:sy n="90" d="100"/>
        </p:scale>
        <p:origin x="-9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8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42A73-E74E-4988-B731-93978A3F612B}" type="datetimeFigureOut">
              <a:rPr lang="en-US" smtClean="0"/>
              <a:pPr/>
              <a:t>8/8/2011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013CF-56C5-4DAE-BA75-2706644BF0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776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Type notes</a:t>
            </a:r>
            <a:r>
              <a:rPr lang="en-US" baseline="0" dirty="0" smtClean="0"/>
              <a:t>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013CF-56C5-4DAE-BA75-2706644BF0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420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Type notes</a:t>
            </a:r>
            <a:r>
              <a:rPr lang="en-US" baseline="0" dirty="0" smtClean="0"/>
              <a:t>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013CF-56C5-4DAE-BA75-2706644BF0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4205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"/>
          <p:cNvSpPr txBox="1">
            <a:spLocks noChangeArrowheads="1"/>
          </p:cNvSpPr>
          <p:nvPr userDrawn="1"/>
        </p:nvSpPr>
        <p:spPr bwMode="auto">
          <a:xfrm>
            <a:off x="2743200" y="381000"/>
            <a:ext cx="6096000" cy="187961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sz="3200" b="1" u="sng" dirty="0" err="1" smtClean="0">
                <a:solidFill>
                  <a:srgbClr val="FFFFFF"/>
                </a:solidFill>
                <a:latin typeface="Calibri" pitchFamily="34" charset="0"/>
              </a:rPr>
              <a:t>MicroMAS</a:t>
            </a:r>
            <a:endParaRPr lang="en-US" sz="3200" b="1" u="sng" dirty="0">
              <a:solidFill>
                <a:srgbClr val="FFFFFF"/>
              </a:solidFill>
              <a:latin typeface="Calibri" pitchFamily="34" charset="0"/>
            </a:endParaRPr>
          </a:p>
          <a:p>
            <a:pPr algn="r" eaLnBrk="1" hangingPunct="1"/>
            <a:endParaRPr lang="en-US" sz="32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algn="r" eaLnBrk="1" hangingPunct="1"/>
            <a:endParaRPr lang="en-US" sz="3200" b="1" dirty="0">
              <a:solidFill>
                <a:srgbClr val="FFFFFF"/>
              </a:solidFill>
              <a:latin typeface="Calibri" pitchFamily="34" charset="0"/>
            </a:endParaRPr>
          </a:p>
          <a:p>
            <a:pPr algn="r" eaLnBrk="1" hangingPunct="1"/>
            <a:endParaRPr lang="en-US" sz="20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1066800"/>
            <a:ext cx="6248400" cy="1470025"/>
          </a:xfrm>
          <a:solidFill>
            <a:schemeClr val="tx1"/>
          </a:solidFill>
        </p:spPr>
        <p:txBody>
          <a:bodyPr>
            <a:norm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266700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25409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880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6705600" cy="63023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Date Placeholder 5"/>
          <p:cNvSpPr>
            <a:spLocks noGrp="1"/>
          </p:cNvSpPr>
          <p:nvPr>
            <p:ph type="dt" sz="half" idx="2"/>
          </p:nvPr>
        </p:nvSpPr>
        <p:spPr>
          <a:xfrm>
            <a:off x="457200" y="6492240"/>
            <a:ext cx="2133600" cy="365760"/>
          </a:xfrm>
        </p:spPr>
        <p:txBody>
          <a:bodyPr/>
          <a:lstStyle/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657600" y="6492240"/>
            <a:ext cx="1828800" cy="365125"/>
          </a:xfrm>
        </p:spPr>
        <p:txBody>
          <a:bodyPr/>
          <a:lstStyle/>
          <a:p>
            <a:r>
              <a:rPr lang="en-US" dirty="0" err="1" smtClean="0"/>
              <a:t>MicroMAS</a:t>
            </a:r>
            <a:r>
              <a:rPr lang="en-US" dirty="0" smtClean="0"/>
              <a:t> ESR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0843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240"/>
            <a:ext cx="21336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9224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MicroMAS ESR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744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211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211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935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505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240"/>
            <a:ext cx="21336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9224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MicroMAS ESR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947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863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6448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0"/>
            <a:ext cx="6629400" cy="630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81744"/>
            <a:ext cx="8229600" cy="5244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240"/>
            <a:ext cx="21336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9224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66666"/>
                </a:solidFill>
              </a:defRPr>
            </a:lvl1pPr>
          </a:lstStyle>
          <a:p>
            <a:r>
              <a:rPr lang="en-US" dirty="0" err="1" smtClean="0"/>
              <a:t>MicroMAS</a:t>
            </a:r>
            <a:r>
              <a:rPr lang="en-US" dirty="0" smtClean="0"/>
              <a:t> ESR</a:t>
            </a:r>
            <a:endParaRPr lang="en-US" dirty="0"/>
          </a:p>
        </p:txBody>
      </p:sp>
      <p:sp>
        <p:nvSpPr>
          <p:cNvPr id="9" name="Line 1"/>
          <p:cNvSpPr>
            <a:spLocks noChangeShapeType="1"/>
          </p:cNvSpPr>
          <p:nvPr/>
        </p:nvSpPr>
        <p:spPr bwMode="auto">
          <a:xfrm flipH="1" flipV="1">
            <a:off x="0" y="6446520"/>
            <a:ext cx="9144000" cy="0"/>
          </a:xfrm>
          <a:prstGeom prst="line">
            <a:avLst/>
          </a:prstGeom>
          <a:noFill/>
          <a:ln w="63360">
            <a:solidFill>
              <a:srgbClr val="993333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6400800"/>
            <a:ext cx="155448" cy="457200"/>
          </a:xfrm>
          <a:prstGeom prst="rect">
            <a:avLst/>
          </a:prstGeom>
          <a:solidFill>
            <a:srgbClr val="666666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Times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229600" y="-32657"/>
            <a:ext cx="914400" cy="914400"/>
          </a:xfrm>
          <a:prstGeom prst="rect">
            <a:avLst/>
          </a:prstGeom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8778240" y="6602186"/>
            <a:ext cx="365760" cy="146304"/>
          </a:xfrm>
          <a:prstGeom prst="rect">
            <a:avLst/>
          </a:prstGeom>
          <a:solidFill>
            <a:srgbClr val="99333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Times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8240" y="6492875"/>
            <a:ext cx="36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E27CABDC-CB66-4FB0-8AA3-0AE55603DBC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45" t="9411" r="41109" b="53506"/>
          <a:stretch/>
        </p:blipFill>
        <p:spPr>
          <a:xfrm>
            <a:off x="0" y="0"/>
            <a:ext cx="1244813" cy="685800"/>
          </a:xfrm>
          <a:prstGeom prst="rect">
            <a:avLst/>
          </a:prstGeom>
        </p:spPr>
      </p:pic>
      <p:sp>
        <p:nvSpPr>
          <p:cNvPr id="8" name="Line 5"/>
          <p:cNvSpPr>
            <a:spLocks noChangeShapeType="1"/>
          </p:cNvSpPr>
          <p:nvPr/>
        </p:nvSpPr>
        <p:spPr bwMode="auto">
          <a:xfrm flipH="1" flipV="1">
            <a:off x="1066800" y="609600"/>
            <a:ext cx="7162800" cy="0"/>
          </a:xfrm>
          <a:prstGeom prst="line">
            <a:avLst/>
          </a:prstGeom>
          <a:noFill/>
          <a:ln w="63360">
            <a:solidFill>
              <a:srgbClr val="993333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14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houston\Videos\SpinnerAssembly_0001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Spinner Assembly: Design Review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19 July 2011</a:t>
            </a:r>
            <a:endParaRPr lang="en-US" dirty="0"/>
          </a:p>
        </p:txBody>
      </p:sp>
      <p:pic>
        <p:nvPicPr>
          <p:cNvPr id="1026" name="Picture 2" descr="C:\Users\mhouston\Desktop\Satellites3\3-Subsystems\3.1-Structures\Proposed Spinner Assembly\SpinnerAssemblyExplode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4C8D3"/>
              </a:clrFrom>
              <a:clrTo>
                <a:srgbClr val="C4C8D3">
                  <a:alpha val="0"/>
                </a:srgbClr>
              </a:clrTo>
            </a:clrChange>
          </a:blip>
          <a:srcRect l="38782" r="38857"/>
          <a:stretch>
            <a:fillRect/>
          </a:stretch>
        </p:blipFill>
        <p:spPr bwMode="auto">
          <a:xfrm>
            <a:off x="4143712" y="836712"/>
            <a:ext cx="1868448" cy="5472608"/>
          </a:xfrm>
          <a:prstGeom prst="rect">
            <a:avLst/>
          </a:prstGeom>
          <a:noFill/>
        </p:spPr>
      </p:pic>
      <p:pic>
        <p:nvPicPr>
          <p:cNvPr id="1027" name="Picture 3" descr="C:\Users\mhouston\Desktop\Satellites3\3-Subsystems\3.1-Structures\Proposed Spinner Assembly\SpinnerAssemblyTogether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4C8D3"/>
              </a:clrFrom>
              <a:clrTo>
                <a:srgbClr val="C4C8D3">
                  <a:alpha val="0"/>
                </a:srgbClr>
              </a:clrTo>
            </a:clrChange>
          </a:blip>
          <a:srcRect l="14385" r="16789" b="13793"/>
          <a:stretch>
            <a:fillRect/>
          </a:stretch>
        </p:blipFill>
        <p:spPr bwMode="auto">
          <a:xfrm>
            <a:off x="0" y="2564904"/>
            <a:ext cx="2411760" cy="1800200"/>
          </a:xfrm>
          <a:prstGeom prst="rect">
            <a:avLst/>
          </a:prstGeom>
          <a:noFill/>
        </p:spPr>
      </p:pic>
      <p:sp>
        <p:nvSpPr>
          <p:cNvPr id="12" name="Trapezoid 11"/>
          <p:cNvSpPr/>
          <p:nvPr/>
        </p:nvSpPr>
        <p:spPr>
          <a:xfrm rot="16200000">
            <a:off x="539552" y="2708920"/>
            <a:ext cx="5472608" cy="1728192"/>
          </a:xfrm>
          <a:prstGeom prst="trapezoid">
            <a:avLst>
              <a:gd name="adj" fmla="val 12713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844480" y="1158673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Payload Mounting Plate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844480" y="1539673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Flexible Coupling Attachment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844480" y="185614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Bearing Housing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44480" y="2149273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Multi-Load Bearing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844480" y="246574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Hollow Shaft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844480" y="270892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65 Tooth Steel Gear 65mm PD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844480" y="299914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2500 Tick Encoder Disk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44480" y="320368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844480" y="350100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Spacers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844480" y="378904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Bus Cover Plate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44480" y="413978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Optical Encoder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844480" y="436510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Slip Ring Spacer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844480" y="4653136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Encoder Mounting Bracket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841032" y="550794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Slip Ring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0" y="4461333"/>
            <a:ext cx="3131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 Shown:</a:t>
            </a:r>
          </a:p>
          <a:p>
            <a:r>
              <a:rPr lang="en-US" dirty="0" smtClean="0"/>
              <a:t>-Micro DC Motor</a:t>
            </a:r>
          </a:p>
          <a:p>
            <a:r>
              <a:rPr lang="en-US" dirty="0" smtClean="0"/>
              <a:t>-15 Tooth Brass Gear 15mm </a:t>
            </a:r>
            <a:r>
              <a:rPr lang="en-US" dirty="0" smtClean="0"/>
              <a:t>PD</a:t>
            </a:r>
          </a:p>
          <a:p>
            <a:r>
              <a:rPr lang="en-US" dirty="0" smtClean="0"/>
              <a:t>-Small Gear Mounting Collar</a:t>
            </a:r>
            <a:endParaRPr lang="en-US" dirty="0" smtClean="0"/>
          </a:p>
          <a:p>
            <a:r>
              <a:rPr lang="en-US" dirty="0" smtClean="0"/>
              <a:t>-Flexible Coupling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60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Spinner Assembly: Final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5050904" cy="5211763"/>
          </a:xfrm>
        </p:spPr>
        <p:txBody>
          <a:bodyPr/>
          <a:lstStyle/>
          <a:p>
            <a:r>
              <a:rPr lang="en-US" dirty="0" smtClean="0"/>
              <a:t>Specifications</a:t>
            </a:r>
          </a:p>
          <a:p>
            <a:pPr lvl="1"/>
            <a:r>
              <a:rPr lang="en-US" dirty="0" smtClean="0"/>
              <a:t>Max Angular Velocity: 1.7 Hz</a:t>
            </a:r>
          </a:p>
          <a:p>
            <a:pPr lvl="1"/>
            <a:r>
              <a:rPr lang="en-US" dirty="0" smtClean="0"/>
              <a:t>Motor Controller: </a:t>
            </a:r>
            <a:r>
              <a:rPr lang="en-US" dirty="0" err="1" smtClean="0"/>
              <a:t>Pololu</a:t>
            </a:r>
            <a:r>
              <a:rPr lang="en-US" dirty="0" smtClean="0"/>
              <a:t> </a:t>
            </a:r>
            <a:r>
              <a:rPr lang="en-US" dirty="0" err="1" smtClean="0"/>
              <a:t>QiK</a:t>
            </a:r>
            <a:r>
              <a:rPr lang="en-US" dirty="0" smtClean="0"/>
              <a:t> TTL Interface</a:t>
            </a:r>
          </a:p>
          <a:p>
            <a:pPr lvl="1"/>
            <a:r>
              <a:rPr lang="en-US" dirty="0" smtClean="0"/>
              <a:t>Slip Ring Channels: 12</a:t>
            </a:r>
          </a:p>
          <a:p>
            <a:pPr lvl="1"/>
            <a:r>
              <a:rPr lang="en-US" dirty="0" smtClean="0"/>
              <a:t>Dimensions (Interface Space): 100mm x 100mm x 18mm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 dirty="0"/>
          </a:p>
        </p:txBody>
      </p:sp>
      <p:pic>
        <p:nvPicPr>
          <p:cNvPr id="1026" name="Picture 2" descr="C:\Users\mhouston\Desktop\Spinner Assembly Presentation\DSCF0711.JPG"/>
          <p:cNvPicPr>
            <a:picLocks noChangeAspect="1" noChangeArrowheads="1"/>
          </p:cNvPicPr>
          <p:nvPr/>
        </p:nvPicPr>
        <p:blipFill>
          <a:blip r:embed="rId2" cstate="print"/>
          <a:srcRect l="5845" r="9155" b="4444"/>
          <a:stretch>
            <a:fillRect/>
          </a:stretch>
        </p:blipFill>
        <p:spPr bwMode="auto">
          <a:xfrm>
            <a:off x="5508104" y="1340768"/>
            <a:ext cx="3672408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Spinner Assembly: Demonstration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 dirty="0"/>
          </a:p>
        </p:txBody>
      </p:sp>
      <p:pic>
        <p:nvPicPr>
          <p:cNvPr id="7" name="SpinnerAssembly_000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99592" y="674694"/>
            <a:ext cx="7344816" cy="55086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19 July 2011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>
          <a:xfrm>
            <a:off x="1115616" y="0"/>
            <a:ext cx="7128792" cy="630238"/>
          </a:xfrm>
        </p:spPr>
        <p:txBody>
          <a:bodyPr/>
          <a:lstStyle/>
          <a:p>
            <a:r>
              <a:rPr lang="en-US" dirty="0" smtClean="0"/>
              <a:t>Spinner Assembly: Qualitative Testing 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5004048" y="1403484"/>
            <a:ext cx="1440160" cy="201622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139952" y="349171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Spinner Assembly rotating at 1.7Hz</a:t>
            </a:r>
            <a:endParaRPr lang="en-US" dirty="0"/>
          </a:p>
        </p:txBody>
      </p:sp>
      <p:cxnSp>
        <p:nvCxnSpPr>
          <p:cNvPr id="49" name="Straight Connector 48"/>
          <p:cNvCxnSpPr/>
          <p:nvPr/>
        </p:nvCxnSpPr>
        <p:spPr>
          <a:xfrm rot="10800000">
            <a:off x="3923928" y="2915651"/>
            <a:ext cx="36724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1296144" y="2555612"/>
            <a:ext cx="2627784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403648" y="2627620"/>
            <a:ext cx="755576" cy="5760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267744" y="269962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Oscilloscope</a:t>
            </a:r>
            <a:endParaRPr lang="en-US" dirty="0"/>
          </a:p>
        </p:txBody>
      </p:sp>
      <p:cxnSp>
        <p:nvCxnSpPr>
          <p:cNvPr id="55" name="Curved Connector 54"/>
          <p:cNvCxnSpPr>
            <a:stCxn id="52" idx="1"/>
            <a:endCxn id="52" idx="3"/>
          </p:cNvCxnSpPr>
          <p:nvPr/>
        </p:nvCxnSpPr>
        <p:spPr>
          <a:xfrm rot="10800000" flipH="1">
            <a:off x="1403648" y="2915652"/>
            <a:ext cx="755576" cy="1588"/>
          </a:xfrm>
          <a:prstGeom prst="curvedConnector5">
            <a:avLst>
              <a:gd name="adj1" fmla="val 30255"/>
              <a:gd name="adj2" fmla="val 11777271"/>
              <a:gd name="adj3" fmla="val 65523"/>
            </a:avLst>
          </a:prstGeom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331640" y="1124744"/>
            <a:ext cx="2592288" cy="11521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331640" y="1196752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Signal Generator</a:t>
            </a:r>
          </a:p>
          <a:p>
            <a:pPr algn="ctr"/>
            <a:r>
              <a:rPr lang="en-US" dirty="0" smtClean="0"/>
              <a:t>-Sine Wave</a:t>
            </a:r>
          </a:p>
          <a:p>
            <a:pPr algn="ctr"/>
            <a:r>
              <a:rPr lang="en-US" dirty="0" smtClean="0"/>
              <a:t>-Square Wave</a:t>
            </a:r>
          </a:p>
        </p:txBody>
      </p:sp>
      <p:cxnSp>
        <p:nvCxnSpPr>
          <p:cNvPr id="30" name="Straight Connector 29"/>
          <p:cNvCxnSpPr/>
          <p:nvPr/>
        </p:nvCxnSpPr>
        <p:spPr>
          <a:xfrm rot="10800000">
            <a:off x="3923928" y="1700808"/>
            <a:ext cx="36724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5292080" y="1547500"/>
            <a:ext cx="360040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5796136" y="1547500"/>
            <a:ext cx="360040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rot="5400000">
            <a:off x="6984268" y="2312876"/>
            <a:ext cx="122413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23528" y="62068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Setup:</a:t>
            </a:r>
            <a:endParaRPr lang="en-US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323528" y="393305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Sample Square Wave Output (10 Volts/div, 1kHz):</a:t>
            </a:r>
            <a:endParaRPr lang="en-US" sz="2800" dirty="0"/>
          </a:p>
        </p:txBody>
      </p:sp>
      <p:pic>
        <p:nvPicPr>
          <p:cNvPr id="2050" name="Picture 2" descr="C:\Users\mhouston\Desktop\Spinner Assembly Presentation\DSCF0636.JPG"/>
          <p:cNvPicPr preferRelativeResize="0">
            <a:picLocks noChangeAspect="1" noChangeArrowheads="1"/>
          </p:cNvPicPr>
          <p:nvPr/>
        </p:nvPicPr>
        <p:blipFill>
          <a:blip r:embed="rId2" cstate="print"/>
          <a:srcRect l="5250" t="15889" r="23876" b="21112"/>
          <a:stretch>
            <a:fillRect/>
          </a:stretch>
        </p:blipFill>
        <p:spPr bwMode="auto">
          <a:xfrm>
            <a:off x="1835696" y="4437112"/>
            <a:ext cx="5832648" cy="1800200"/>
          </a:xfrm>
          <a:prstGeom prst="rect">
            <a:avLst/>
          </a:prstGeom>
          <a:noFill/>
        </p:spPr>
      </p:pic>
      <p:sp>
        <p:nvSpPr>
          <p:cNvPr id="45" name="TextBox 44"/>
          <p:cNvSpPr txBox="1"/>
          <p:nvPr/>
        </p:nvSpPr>
        <p:spPr>
          <a:xfrm>
            <a:off x="0" y="4941168"/>
            <a:ext cx="190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Transmitted Signal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-36512" y="5662989"/>
            <a:ext cx="194421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dirty="0" smtClean="0"/>
              <a:t>Input</a:t>
            </a:r>
          </a:p>
          <a:p>
            <a:pPr algn="r"/>
            <a:r>
              <a:rPr lang="en-US" dirty="0" smtClean="0"/>
              <a:t>Difference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7128792" cy="630238"/>
          </a:xfrm>
        </p:spPr>
        <p:txBody>
          <a:bodyPr/>
          <a:lstStyle/>
          <a:p>
            <a:r>
              <a:rPr lang="en-US" dirty="0" smtClean="0"/>
              <a:t>Spinner Assembly: Qualitative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323467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Results:</a:t>
            </a:r>
          </a:p>
          <a:p>
            <a:pPr lvl="1"/>
            <a:r>
              <a:rPr lang="en-US" dirty="0" smtClean="0"/>
              <a:t>Noticeable signal distortion appears at frequencies &gt;1 KHz</a:t>
            </a:r>
          </a:p>
          <a:p>
            <a:pPr lvl="1"/>
            <a:r>
              <a:rPr lang="en-US" dirty="0" smtClean="0"/>
              <a:t>Significant signal distortion appears at signal frequencies &gt;1 MHz</a:t>
            </a:r>
          </a:p>
          <a:p>
            <a:r>
              <a:rPr lang="en-US" dirty="0" smtClean="0"/>
              <a:t>Conclusion:</a:t>
            </a:r>
          </a:p>
          <a:p>
            <a:pPr lvl="1"/>
            <a:r>
              <a:rPr lang="en-US" dirty="0" smtClean="0"/>
              <a:t>LL serial transmission rate: 70 KHz</a:t>
            </a:r>
          </a:p>
          <a:p>
            <a:pPr lvl="1"/>
            <a:r>
              <a:rPr lang="en-US" dirty="0" smtClean="0"/>
              <a:t>Problems due to signal distortion </a:t>
            </a:r>
            <a:r>
              <a:rPr lang="en-US" b="1" dirty="0" smtClean="0"/>
              <a:t>will be minimal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 dirty="0"/>
          </a:p>
        </p:txBody>
      </p:sp>
      <p:pic>
        <p:nvPicPr>
          <p:cNvPr id="3074" name="Picture 2" descr="C:\Users\mhouston\Desktop\Spinner Assembly Presentation\DSCF0649.JPG"/>
          <p:cNvPicPr>
            <a:picLocks noChangeAspect="1" noChangeArrowheads="1"/>
          </p:cNvPicPr>
          <p:nvPr/>
        </p:nvPicPr>
        <p:blipFill>
          <a:blip r:embed="rId2" cstate="print"/>
          <a:srcRect l="9051" t="22000" r="15350" b="16401"/>
          <a:stretch>
            <a:fillRect/>
          </a:stretch>
        </p:blipFill>
        <p:spPr bwMode="auto">
          <a:xfrm>
            <a:off x="1907704" y="4653136"/>
            <a:ext cx="6912768" cy="172819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-36512" y="4077072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 MHz Sine Wave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-36512" y="5373216"/>
            <a:ext cx="19442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dirty="0" smtClean="0"/>
              <a:t>Input</a:t>
            </a:r>
          </a:p>
          <a:p>
            <a:endParaRPr lang="en-US" dirty="0" smtClean="0"/>
          </a:p>
          <a:p>
            <a:pPr algn="r"/>
            <a:r>
              <a:rPr lang="en-US" dirty="0" smtClean="0"/>
              <a:t>Difference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180528" y="465313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Transmitted Signal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0"/>
            <a:ext cx="7632848" cy="630238"/>
          </a:xfrm>
        </p:spPr>
        <p:txBody>
          <a:bodyPr/>
          <a:lstStyle/>
          <a:p>
            <a:r>
              <a:rPr lang="en-US" dirty="0" smtClean="0"/>
              <a:t>Spinner Assembly: Quantitative Testing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19 July 2011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76056" y="827420"/>
            <a:ext cx="1440160" cy="201622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rot="10800000">
            <a:off x="2627784" y="1475492"/>
            <a:ext cx="48245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475656" y="1115452"/>
            <a:ext cx="1152128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691680" y="1187460"/>
            <a:ext cx="755576" cy="5760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440160" y="1835532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Computer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 rot="10800000">
            <a:off x="2627784" y="1763524"/>
            <a:ext cx="4824536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364088" y="971436"/>
            <a:ext cx="360040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868144" y="971436"/>
            <a:ext cx="360040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915816" y="111545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Serial TX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915816" y="146620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Serial RX</a:t>
            </a:r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7308304" y="1619508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39952" y="284364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Spinner Assembly rotating at 1.7 Hz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23528" y="62068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Setup:</a:t>
            </a:r>
            <a:endParaRPr lang="en-US" sz="2800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323528" y="2996952"/>
            <a:ext cx="8229600" cy="3234679"/>
          </a:xfrm>
        </p:spPr>
        <p:txBody>
          <a:bodyPr>
            <a:normAutofit/>
          </a:bodyPr>
          <a:lstStyle/>
          <a:p>
            <a:r>
              <a:rPr lang="en-US" dirty="0" smtClean="0"/>
              <a:t>Results:</a:t>
            </a:r>
          </a:p>
          <a:p>
            <a:pPr lvl="1"/>
            <a:r>
              <a:rPr lang="en-US" dirty="0" smtClean="0"/>
              <a:t>1,000,000 bytes sent; 0 errors</a:t>
            </a:r>
          </a:p>
          <a:p>
            <a:pPr lvl="1"/>
            <a:r>
              <a:rPr lang="en-US" dirty="0" smtClean="0"/>
              <a:t>Error probability &lt;0.0000054 with 99% confidence</a:t>
            </a:r>
          </a:p>
          <a:p>
            <a:r>
              <a:rPr lang="en-US" dirty="0" smtClean="0"/>
              <a:t>Conclusion:</a:t>
            </a:r>
          </a:p>
          <a:p>
            <a:pPr lvl="1"/>
            <a:r>
              <a:rPr lang="en-US" dirty="0" smtClean="0"/>
              <a:t>Slip ring interface is suitable for serial data transfer</a:t>
            </a:r>
          </a:p>
        </p:txBody>
      </p:sp>
    </p:spTree>
    <p:extLst>
      <p:ext uri="{BB962C8B-B14F-4D97-AF65-F5344CB8AC3E}">
        <p14:creationId xmlns:p14="http://schemas.microsoft.com/office/powerpoint/2010/main" xmlns="" val="8060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Spinner Assembly: Encoder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21845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Relative roll angle between the bus and payload is given by an optical encoder with 2 arc minute accuracy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 dirty="0"/>
          </a:p>
        </p:txBody>
      </p:sp>
      <p:pic>
        <p:nvPicPr>
          <p:cNvPr id="4099" name="Picture 3" descr="C:\Users\mhouston\Desktop\Spinner Assembly Presentation\EncoderTimingCharacterist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587724"/>
            <a:ext cx="7848872" cy="220942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7504" y="241159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 Digital Sample Timing Characteristics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092280" y="28529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Channel 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092280" y="341970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Channel B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92280" y="392376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Index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7504" y="428380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Observed Timing Characteristics</a:t>
            </a:r>
            <a:endParaRPr lang="en-US" dirty="0"/>
          </a:p>
        </p:txBody>
      </p:sp>
      <p:pic>
        <p:nvPicPr>
          <p:cNvPr id="4102" name="Picture 6" descr="C:\Users\mhouston\Desktop\Spinner Assembly Presentation\DSCF0672.JPG"/>
          <p:cNvPicPr>
            <a:picLocks noChangeAspect="1" noChangeArrowheads="1"/>
          </p:cNvPicPr>
          <p:nvPr/>
        </p:nvPicPr>
        <p:blipFill>
          <a:blip r:embed="rId3" cstate="print"/>
          <a:srcRect l="12210" t="19047" r="16279" b="32116"/>
          <a:stretch>
            <a:fillRect/>
          </a:stretch>
        </p:blipFill>
        <p:spPr bwMode="auto">
          <a:xfrm>
            <a:off x="323528" y="4725144"/>
            <a:ext cx="6696744" cy="1296144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092280" y="566124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Index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092280" y="486916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Channel B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092280" y="529191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Channel 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Spinner Assembly: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Spinner Assembly redesign was successful</a:t>
            </a:r>
          </a:p>
          <a:p>
            <a:r>
              <a:rPr lang="en-US" dirty="0" smtClean="0"/>
              <a:t>Meets volume, data transmission and pointing knowledge requirements</a:t>
            </a:r>
          </a:p>
          <a:p>
            <a:r>
              <a:rPr lang="en-US" dirty="0" smtClean="0"/>
              <a:t>Next Step: Selection of Space Rated Components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CABDC-CB66-4FB0-8AA3-0AE55603DBC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12 May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MicroMAS ESR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993333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15496</TotalTime>
  <Words>351</Words>
  <Application>Microsoft Office PowerPoint</Application>
  <PresentationFormat>On-screen Show (4:3)</PresentationFormat>
  <Paragraphs>100</Paragraphs>
  <Slides>8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Spinner Assembly: Design Review</vt:lpstr>
      <vt:lpstr>Spinner Assembly: Final Model</vt:lpstr>
      <vt:lpstr>Spinner Assembly: Demonstration</vt:lpstr>
      <vt:lpstr>Spinner Assembly: Qualitative Testing </vt:lpstr>
      <vt:lpstr>Spinner Assembly: Qualitative Testing</vt:lpstr>
      <vt:lpstr>Spinner Assembly: Quantitative Testing</vt:lpstr>
      <vt:lpstr>Spinner Assembly: Encoder Testing</vt:lpstr>
      <vt:lpstr>Spinner Assembly: Summary</vt:lpstr>
    </vt:vector>
  </TitlesOfParts>
  <Company>USAF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Gwen</dc:creator>
  <cp:lastModifiedBy>mhouston</cp:lastModifiedBy>
  <cp:revision>384</cp:revision>
  <dcterms:created xsi:type="dcterms:W3CDTF">2011-02-09T04:09:15Z</dcterms:created>
  <dcterms:modified xsi:type="dcterms:W3CDTF">2011-08-08T19:04:51Z</dcterms:modified>
</cp:coreProperties>
</file>