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2" r:id="rId8"/>
    <p:sldId id="263" r:id="rId9"/>
    <p:sldId id="269" r:id="rId10"/>
    <p:sldId id="265" r:id="rId11"/>
    <p:sldId id="266" r:id="rId12"/>
    <p:sldId id="267" r:id="rId13"/>
    <p:sldId id="268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27" autoAdjust="0"/>
    <p:restoredTop sz="94660"/>
  </p:normalViewPr>
  <p:slideViewPr>
    <p:cSldViewPr>
      <p:cViewPr varScale="1">
        <p:scale>
          <a:sx n="74" d="100"/>
          <a:sy n="74" d="100"/>
        </p:scale>
        <p:origin x="-37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CIA World Fact Book</c:v>
                </c:pt>
              </c:strCache>
            </c:strRef>
          </c:tx>
          <c:dLbls>
            <c:dLbl>
              <c:idx val="2"/>
              <c:delete val="1"/>
            </c:dLbl>
            <c:showPercent val="1"/>
          </c:dLbls>
          <c:cat>
            <c:strRef>
              <c:f>Sheet1!$A$2:$A$8</c:f>
              <c:strCache>
                <c:ptCount val="7"/>
                <c:pt idx="0">
                  <c:v>Persian</c:v>
                </c:pt>
                <c:pt idx="1">
                  <c:v>Azeri</c:v>
                </c:pt>
                <c:pt idx="2">
                  <c:v>Gilaki &amp; Mazandarani</c:v>
                </c:pt>
                <c:pt idx="3">
                  <c:v>Kurd</c:v>
                </c:pt>
                <c:pt idx="4">
                  <c:v>Arab</c:v>
                </c:pt>
                <c:pt idx="5">
                  <c:v>Other</c:v>
                </c:pt>
                <c:pt idx="6">
                  <c:v>Lur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65</c:v>
                </c:pt>
                <c:pt idx="1">
                  <c:v>16</c:v>
                </c:pt>
                <c:pt idx="2">
                  <c:v>0</c:v>
                </c:pt>
                <c:pt idx="3">
                  <c:v>7</c:v>
                </c:pt>
                <c:pt idx="4">
                  <c:v>2</c:v>
                </c:pt>
                <c:pt idx="5">
                  <c:v>7</c:v>
                </c:pt>
                <c:pt idx="6">
                  <c:v>6</c:v>
                </c:pt>
              </c:numCache>
            </c:numRef>
          </c:val>
        </c:ser>
        <c:dLbls>
          <c:showPercent val="1"/>
        </c:dLbls>
        <c:firstSliceAng val="0"/>
      </c:pieChart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CIA World Fact Book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Persian</c:v>
                </c:pt>
                <c:pt idx="1">
                  <c:v>Azeri</c:v>
                </c:pt>
                <c:pt idx="2">
                  <c:v>Gilaki Mazandarani</c:v>
                </c:pt>
                <c:pt idx="3">
                  <c:v>Kurd</c:v>
                </c:pt>
                <c:pt idx="4">
                  <c:v>Arab</c:v>
                </c:pt>
                <c:pt idx="5">
                  <c:v>Other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51</c:v>
                </c:pt>
                <c:pt idx="1">
                  <c:v>24</c:v>
                </c:pt>
                <c:pt idx="2">
                  <c:v>8</c:v>
                </c:pt>
                <c:pt idx="3">
                  <c:v>7</c:v>
                </c:pt>
                <c:pt idx="4">
                  <c:v>3</c:v>
                </c:pt>
                <c:pt idx="5">
                  <c:v>7</c:v>
                </c:pt>
              </c:numCache>
            </c:numRef>
          </c:val>
        </c:ser>
        <c:dLbls>
          <c:showPercent val="1"/>
        </c:dLbls>
        <c:firstSliceAng val="0"/>
      </c:pieChart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22098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F4A5A-B98A-4FEA-B179-E5360AEFDB9D}" type="datetimeFigureOut">
              <a:rPr lang="en-US" smtClean="0"/>
              <a:pPr/>
              <a:t>3/4/2010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8A828-1280-4BEC-BB8E-61435C73A5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F4A5A-B98A-4FEA-B179-E5360AEFDB9D}" type="datetimeFigureOut">
              <a:rPr lang="en-US" smtClean="0"/>
              <a:pPr/>
              <a:t>3/4/2010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8A828-1280-4BEC-BB8E-61435C73A5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F4A5A-B98A-4FEA-B179-E5360AEFDB9D}" type="datetimeFigureOut">
              <a:rPr lang="en-US" smtClean="0"/>
              <a:pPr/>
              <a:t>3/4/2010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8A828-1280-4BEC-BB8E-61435C73A5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F4A5A-B98A-4FEA-B179-E5360AEFDB9D}" type="datetimeFigureOut">
              <a:rPr lang="en-US" smtClean="0"/>
              <a:pPr/>
              <a:t>3/4/2010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8A828-1280-4BEC-BB8E-61435C73A5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F4A5A-B98A-4FEA-B179-E5360AEFDB9D}" type="datetimeFigureOut">
              <a:rPr lang="en-US" smtClean="0"/>
              <a:pPr/>
              <a:t>3/4/2010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8A828-1280-4BEC-BB8E-61435C73A5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F4A5A-B98A-4FEA-B179-E5360AEFDB9D}" type="datetimeFigureOut">
              <a:rPr lang="en-US" smtClean="0"/>
              <a:pPr/>
              <a:t>3/4/2010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8A828-1280-4BEC-BB8E-61435C73A5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F4A5A-B98A-4FEA-B179-E5360AEFDB9D}" type="datetimeFigureOut">
              <a:rPr lang="en-US" smtClean="0"/>
              <a:pPr/>
              <a:t>3/4/2010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8A828-1280-4BEC-BB8E-61435C73A5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F4A5A-B98A-4FEA-B179-E5360AEFDB9D}" type="datetimeFigureOut">
              <a:rPr lang="en-US" smtClean="0"/>
              <a:pPr/>
              <a:t>3/4/2010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8A828-1280-4BEC-BB8E-61435C73A5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F4A5A-B98A-4FEA-B179-E5360AEFDB9D}" type="datetimeFigureOut">
              <a:rPr lang="en-US" smtClean="0"/>
              <a:pPr/>
              <a:t>3/4/2010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8A828-1280-4BEC-BB8E-61435C73A5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F4A5A-B98A-4FEA-B179-E5360AEFDB9D}" type="datetimeFigureOut">
              <a:rPr lang="en-US" smtClean="0"/>
              <a:pPr/>
              <a:t>3/4/2010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8A828-1280-4BEC-BB8E-61435C73A5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7372-6E10-4936-8E68-7E304687E963}" type="datetimeFigureOut">
              <a:rPr lang="en-US" smtClean="0"/>
              <a:pPr/>
              <a:t>3/4/2010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F454D-F361-4B87-BB5A-DEB8860E61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7372-6E10-4936-8E68-7E304687E963}" type="datetimeFigureOut">
              <a:rPr lang="en-US" smtClean="0"/>
              <a:pPr/>
              <a:t>3/4/2010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F454D-F361-4B87-BB5A-DEB8860E61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7372-6E10-4936-8E68-7E304687E963}" type="datetimeFigureOut">
              <a:rPr lang="en-US" smtClean="0"/>
              <a:pPr/>
              <a:t>3/4/2010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F454D-F361-4B87-BB5A-DEB8860E61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7372-6E10-4936-8E68-7E304687E963}" type="datetimeFigureOut">
              <a:rPr lang="en-US" smtClean="0"/>
              <a:pPr/>
              <a:t>3/4/2010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F454D-F361-4B87-BB5A-DEB8860E61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7372-6E10-4936-8E68-7E304687E963}" type="datetimeFigureOut">
              <a:rPr lang="en-US" smtClean="0"/>
              <a:pPr/>
              <a:t>3/4/2010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F454D-F361-4B87-BB5A-DEB8860E61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7372-6E10-4936-8E68-7E304687E963}" type="datetimeFigureOut">
              <a:rPr lang="en-US" smtClean="0"/>
              <a:pPr/>
              <a:t>3/4/2010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F454D-F361-4B87-BB5A-DEB8860E61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7372-6E10-4936-8E68-7E304687E963}" type="datetimeFigureOut">
              <a:rPr lang="en-US" smtClean="0"/>
              <a:pPr/>
              <a:t>3/4/2010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F454D-F361-4B87-BB5A-DEB8860E61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7372-6E10-4936-8E68-7E304687E963}" type="datetimeFigureOut">
              <a:rPr lang="en-US" smtClean="0"/>
              <a:pPr/>
              <a:t>3/4/2010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F454D-F361-4B87-BB5A-DEB8860E61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7372-6E10-4936-8E68-7E304687E963}" type="datetimeFigureOut">
              <a:rPr lang="en-US" smtClean="0"/>
              <a:pPr/>
              <a:t>3/4/2010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F454D-F361-4B87-BB5A-DEB8860E61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7372-6E10-4936-8E68-7E304687E963}" type="datetimeFigureOut">
              <a:rPr lang="en-US" smtClean="0"/>
              <a:pPr/>
              <a:t>3/4/2010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F454D-F361-4B87-BB5A-DEB8860E61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7372-6E10-4936-8E68-7E304687E963}" type="datetimeFigureOut">
              <a:rPr lang="en-US" smtClean="0"/>
              <a:pPr/>
              <a:t>3/4/2010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F454D-F361-4B87-BB5A-DEB8860E61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F4A5A-B98A-4FEA-B179-E5360AEFDB9D}" type="datetimeFigureOut">
              <a:rPr lang="en-US" smtClean="0"/>
              <a:pPr/>
              <a:t>3/4/2010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8A828-1280-4BEC-BB8E-61435C73A5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F7372-6E10-4936-8E68-7E304687E963}" type="datetimeFigureOut">
              <a:rPr lang="en-US" smtClean="0"/>
              <a:pPr/>
              <a:t>3/4/2010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F454D-F361-4B87-BB5A-DEB8860E617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Ethnic Divisions in Iran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3200400"/>
            <a:ext cx="6629400" cy="1752600"/>
          </a:xfrm>
        </p:spPr>
        <p:txBody>
          <a:bodyPr/>
          <a:lstStyle/>
          <a:p>
            <a:r>
              <a:rPr lang="en-US" dirty="0" smtClean="0"/>
              <a:t>17.523 Ethnic Conflict In World Politics</a:t>
            </a:r>
          </a:p>
          <a:p>
            <a:r>
              <a:rPr lang="en-US" dirty="0" smtClean="0"/>
              <a:t>Matthew Houston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Iranian Ethnic Divisions Matter</a:t>
            </a:r>
            <a:endParaRPr lang="en-US" dirty="0"/>
          </a:p>
        </p:txBody>
      </p:sp>
      <p:pic>
        <p:nvPicPr>
          <p:cNvPr id="4" name="Picture 3" descr="07.07.19.DrumsofWar-X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800" y="2438400"/>
            <a:ext cx="4953000" cy="3676650"/>
          </a:xfrm>
          <a:prstGeom prst="rect">
            <a:avLst/>
          </a:prstGeom>
        </p:spPr>
      </p:pic>
      <p:pic>
        <p:nvPicPr>
          <p:cNvPr id="6" name="Picture 5" descr="news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0400" y="6400800"/>
            <a:ext cx="3276600" cy="180975"/>
          </a:xfrm>
          <a:prstGeom prst="rect">
            <a:avLst/>
          </a:prstGeom>
        </p:spPr>
      </p:pic>
      <p:pic>
        <p:nvPicPr>
          <p:cNvPr id="7" name="Picture 6" descr="news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10400" y="1905000"/>
            <a:ext cx="1666875" cy="428625"/>
          </a:xfrm>
          <a:prstGeom prst="rect">
            <a:avLst/>
          </a:prstGeom>
        </p:spPr>
      </p:pic>
      <p:pic>
        <p:nvPicPr>
          <p:cNvPr id="9" name="Picture 8" descr="news4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58000" y="2743200"/>
            <a:ext cx="2145792" cy="335280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Numbers</a:t>
            </a:r>
            <a:endParaRPr lang="en-US" dirty="0"/>
          </a:p>
        </p:txBody>
      </p:sp>
      <p:grpSp>
        <p:nvGrpSpPr>
          <p:cNvPr id="27" name="Group 26"/>
          <p:cNvGrpSpPr/>
          <p:nvPr/>
        </p:nvGrpSpPr>
        <p:grpSpPr>
          <a:xfrm>
            <a:off x="1524000" y="2743200"/>
            <a:ext cx="7467600" cy="3886200"/>
            <a:chOff x="1524000" y="2743200"/>
            <a:chExt cx="7467600" cy="3886200"/>
          </a:xfrm>
        </p:grpSpPr>
        <p:grpSp>
          <p:nvGrpSpPr>
            <p:cNvPr id="22" name="Group 21"/>
            <p:cNvGrpSpPr/>
            <p:nvPr/>
          </p:nvGrpSpPr>
          <p:grpSpPr>
            <a:xfrm>
              <a:off x="1524000" y="3124200"/>
              <a:ext cx="7467600" cy="3505200"/>
              <a:chOff x="1371600" y="3181350"/>
              <a:chExt cx="7467600" cy="3505200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905000" y="6400800"/>
                <a:ext cx="6467475" cy="2857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grpSp>
            <p:nvGrpSpPr>
              <p:cNvPr id="21" name="Group 20"/>
              <p:cNvGrpSpPr/>
              <p:nvPr/>
            </p:nvGrpSpPr>
            <p:grpSpPr>
              <a:xfrm>
                <a:off x="1371600" y="3181350"/>
                <a:ext cx="7467600" cy="3295650"/>
                <a:chOff x="1371600" y="3181350"/>
                <a:chExt cx="7467600" cy="3295650"/>
              </a:xfrm>
            </p:grpSpPr>
            <p:grpSp>
              <p:nvGrpSpPr>
                <p:cNvPr id="13" name="Group 12"/>
                <p:cNvGrpSpPr/>
                <p:nvPr/>
              </p:nvGrpSpPr>
              <p:grpSpPr>
                <a:xfrm>
                  <a:off x="1371600" y="3352800"/>
                  <a:ext cx="7467600" cy="3124200"/>
                  <a:chOff x="1371600" y="2819400"/>
                  <a:chExt cx="7467600" cy="3124200"/>
                </a:xfrm>
              </p:grpSpPr>
              <p:graphicFrame>
                <p:nvGraphicFramePr>
                  <p:cNvPr id="10" name="Chart 9"/>
                  <p:cNvGraphicFramePr/>
                  <p:nvPr/>
                </p:nvGraphicFramePr>
                <p:xfrm>
                  <a:off x="1371600" y="2819400"/>
                  <a:ext cx="3810000" cy="3124200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3"/>
                  </a:graphicData>
                </a:graphic>
              </p:graphicFrame>
              <p:graphicFrame>
                <p:nvGraphicFramePr>
                  <p:cNvPr id="12" name="Chart 11"/>
                  <p:cNvGraphicFramePr/>
                  <p:nvPr/>
                </p:nvGraphicFramePr>
                <p:xfrm>
                  <a:off x="5029200" y="2819400"/>
                  <a:ext cx="3810000" cy="3124200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4"/>
                  </a:graphicData>
                </a:graphic>
              </p:graphicFrame>
            </p:grpSp>
            <p:grpSp>
              <p:nvGrpSpPr>
                <p:cNvPr id="20" name="Group 19"/>
                <p:cNvGrpSpPr/>
                <p:nvPr/>
              </p:nvGrpSpPr>
              <p:grpSpPr>
                <a:xfrm>
                  <a:off x="1676400" y="3181350"/>
                  <a:ext cx="6629400" cy="369332"/>
                  <a:chOff x="1676400" y="3181350"/>
                  <a:chExt cx="6629400" cy="369332"/>
                </a:xfrm>
              </p:grpSpPr>
              <p:sp>
                <p:nvSpPr>
                  <p:cNvPr id="17" name="TextBox 16"/>
                  <p:cNvSpPr txBox="1"/>
                  <p:nvPr/>
                </p:nvSpPr>
                <p:spPr>
                  <a:xfrm>
                    <a:off x="5943600" y="3181350"/>
                    <a:ext cx="23622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dirty="0" smtClean="0"/>
                      <a:t>CIA World Fact Book</a:t>
                    </a:r>
                    <a:endParaRPr lang="en-US" dirty="0"/>
                  </a:p>
                </p:txBody>
              </p:sp>
              <p:sp>
                <p:nvSpPr>
                  <p:cNvPr id="19" name="TextBox 18"/>
                  <p:cNvSpPr txBox="1"/>
                  <p:nvPr/>
                </p:nvSpPr>
                <p:spPr>
                  <a:xfrm>
                    <a:off x="1676400" y="3181350"/>
                    <a:ext cx="35052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dirty="0" smtClean="0"/>
                      <a:t>Library of Congress Country Profile</a:t>
                    </a:r>
                    <a:endParaRPr lang="en-US" dirty="0"/>
                  </a:p>
                </p:txBody>
              </p:sp>
            </p:grpSp>
          </p:grpSp>
        </p:grpSp>
        <p:sp>
          <p:nvSpPr>
            <p:cNvPr id="23" name="TextBox 22"/>
            <p:cNvSpPr txBox="1"/>
            <p:nvPr/>
          </p:nvSpPr>
          <p:spPr>
            <a:xfrm>
              <a:off x="4191000" y="2743200"/>
              <a:ext cx="2362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Iran’s Ethnic Groups</a:t>
              </a:r>
              <a:endParaRPr lang="en-US" sz="2000" dirty="0"/>
            </a:p>
          </p:txBody>
        </p:sp>
      </p:grpSp>
      <p:sp>
        <p:nvSpPr>
          <p:cNvPr id="26" name="Content Placeholder 2"/>
          <p:cNvSpPr>
            <a:spLocks noGrp="1"/>
          </p:cNvSpPr>
          <p:nvPr>
            <p:ph idx="1"/>
          </p:nvPr>
        </p:nvSpPr>
        <p:spPr>
          <a:xfrm>
            <a:off x="1371600" y="1600200"/>
            <a:ext cx="7543800" cy="12192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The Iranian Census does not collect information regarding ethnicity</a:t>
            </a:r>
          </a:p>
          <a:p>
            <a:r>
              <a:rPr lang="en-US" dirty="0" smtClean="0"/>
              <a:t>United States Government estimates vary significantly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Persians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600200"/>
            <a:ext cx="3581400" cy="48768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Persians form a majority in Iran</a:t>
            </a:r>
          </a:p>
          <a:p>
            <a:r>
              <a:rPr lang="en-US" dirty="0" smtClean="0"/>
              <a:t>The official language of Iran is Persian (Farsi) and areas populated predominantly by Persians tend to be more developed.</a:t>
            </a:r>
          </a:p>
          <a:p>
            <a:r>
              <a:rPr lang="en-US" dirty="0" smtClean="0"/>
              <a:t>Preferential government treatment has reinforced a sense of entitlement among Persians.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1600200"/>
            <a:ext cx="3302508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105400" y="4953000"/>
            <a:ext cx="3276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Photo by Asana </a:t>
            </a:r>
            <a:r>
              <a:rPr lang="en-US" sz="1200" dirty="0" err="1" smtClean="0"/>
              <a:t>Mashouf</a:t>
            </a:r>
            <a:r>
              <a:rPr lang="en-US" sz="1200" dirty="0" smtClean="0"/>
              <a:t> </a:t>
            </a:r>
          </a:p>
          <a:p>
            <a:r>
              <a:rPr lang="en-US" dirty="0" smtClean="0"/>
              <a:t>An ancient Persian Monument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Azeri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676400"/>
            <a:ext cx="3505200" cy="48768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Sources agree that the Azeri are Iran’s largest ethnic minority</a:t>
            </a:r>
          </a:p>
          <a:p>
            <a:r>
              <a:rPr lang="en-US" dirty="0" smtClean="0"/>
              <a:t>The Azeri have ties to Azerbaijan and their native language is in the Turkic family</a:t>
            </a:r>
          </a:p>
          <a:p>
            <a:r>
              <a:rPr lang="en-US" dirty="0" smtClean="0"/>
              <a:t>Azeri are not subject to wide spread discrimination, but some feel that the state belittles their cultural heritage.</a:t>
            </a:r>
          </a:p>
          <a:p>
            <a:r>
              <a:rPr lang="en-US" dirty="0" smtClean="0"/>
              <a:t>The Supreme Leader is an Azeri</a:t>
            </a:r>
          </a:p>
        </p:txBody>
      </p:sp>
      <p:pic>
        <p:nvPicPr>
          <p:cNvPr id="9" name="Picture 8" descr="azeri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95800" y="1905000"/>
            <a:ext cx="4648200" cy="62404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Kurds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676400"/>
            <a:ext cx="3962400" cy="48768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Iranian Kurds live mainly in the mountains of Northern Iran</a:t>
            </a:r>
          </a:p>
          <a:p>
            <a:r>
              <a:rPr lang="en-US" dirty="0" smtClean="0"/>
              <a:t>The Kurds are unique because unlike other ethnic groups in Iran they have a separatist movement</a:t>
            </a:r>
          </a:p>
          <a:p>
            <a:r>
              <a:rPr lang="en-US" dirty="0" smtClean="0"/>
              <a:t>The Kurds have </a:t>
            </a:r>
            <a:r>
              <a:rPr lang="en-US" dirty="0" smtClean="0"/>
              <a:t>traditionally been treated reasonably (given the above), </a:t>
            </a:r>
            <a:r>
              <a:rPr lang="en-US" dirty="0" smtClean="0"/>
              <a:t>but the situation has become more tense in recent years</a:t>
            </a:r>
          </a:p>
        </p:txBody>
      </p:sp>
      <p:pic>
        <p:nvPicPr>
          <p:cNvPr id="5" name="Picture 4" descr="kurd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76800" y="2133600"/>
            <a:ext cx="4267200" cy="49935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Arabs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828800"/>
            <a:ext cx="3581400" cy="47244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Arabs have an extremely strong family based culture based around male patriarchs.</a:t>
            </a:r>
          </a:p>
          <a:p>
            <a:r>
              <a:rPr lang="en-US" dirty="0" smtClean="0"/>
              <a:t>In the past there has been relatively little discrimination against Arabs</a:t>
            </a:r>
          </a:p>
          <a:p>
            <a:r>
              <a:rPr lang="en-US" dirty="0" smtClean="0"/>
              <a:t>Sunni-Shiite Tensions within the Iranian Arab ethnic group have resulted in brief uprisings</a:t>
            </a:r>
          </a:p>
        </p:txBody>
      </p:sp>
      <p:pic>
        <p:nvPicPr>
          <p:cNvPr id="4" name="Picture 3" descr="arab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76800" y="2362200"/>
            <a:ext cx="4572000" cy="449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Notes on Religion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752600"/>
            <a:ext cx="7315200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The official Iranian religion is Islam</a:t>
            </a:r>
          </a:p>
          <a:p>
            <a:r>
              <a:rPr lang="en-US" dirty="0" smtClean="0"/>
              <a:t>The Iranian constitution </a:t>
            </a:r>
            <a:r>
              <a:rPr lang="en-US" dirty="0" smtClean="0"/>
              <a:t>offers </a:t>
            </a:r>
            <a:r>
              <a:rPr lang="en-US" dirty="0" smtClean="0"/>
              <a:t>religious protection to Christians and Jews, but not members of the Baha’i faith.</a:t>
            </a:r>
          </a:p>
          <a:p>
            <a:r>
              <a:rPr lang="en-US" dirty="0" smtClean="0"/>
              <a:t>Religious discrimination is a factor in most human rights complaints with discrimination against the Baha’i being extremely common</a:t>
            </a:r>
          </a:p>
          <a:p>
            <a:r>
              <a:rPr lang="en-US" dirty="0" smtClean="0"/>
              <a:t>Tension between Iran’s government and Israel has created a tense situation for Iranian Jews despite constitution protections.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Brief History of Modern Iran</a:t>
            </a:r>
            <a:endParaRPr lang="en-US" dirty="0"/>
          </a:p>
        </p:txBody>
      </p:sp>
      <p:grpSp>
        <p:nvGrpSpPr>
          <p:cNvPr id="23" name="Group 22"/>
          <p:cNvGrpSpPr/>
          <p:nvPr/>
        </p:nvGrpSpPr>
        <p:grpSpPr>
          <a:xfrm>
            <a:off x="1676400" y="5334000"/>
            <a:ext cx="7010400" cy="674132"/>
            <a:chOff x="1828800" y="3733800"/>
            <a:chExt cx="7010400" cy="674132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2133600" y="3886200"/>
              <a:ext cx="6248400" cy="1588"/>
            </a:xfrm>
            <a:prstGeom prst="line">
              <a:avLst/>
            </a:prstGeom>
            <a:ln w="476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1981994" y="3885406"/>
              <a:ext cx="304006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>
              <a:off x="8230394" y="3885406"/>
              <a:ext cx="304006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7924800" y="40386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Present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828800" y="403860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1975</a:t>
              </a:r>
              <a:endParaRPr lang="en-US" dirty="0"/>
            </a:p>
          </p:txBody>
        </p:sp>
      </p:grpSp>
      <p:sp>
        <p:nvSpPr>
          <p:cNvPr id="24" name="Rounded Rectangle 23"/>
          <p:cNvSpPr/>
          <p:nvPr/>
        </p:nvSpPr>
        <p:spPr>
          <a:xfrm>
            <a:off x="2057400" y="5562600"/>
            <a:ext cx="1783080" cy="45719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1371600" y="2209800"/>
            <a:ext cx="7543800" cy="2971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 smtClean="0"/>
              <a:t>1979 - Protests force the Shah to leave Iran, despite US support and Ayatollah Khomeini comes to power.  A new constitution which significantly restricts the rights of women and religious minorities is ratified.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 smtClean="0"/>
              <a:t>Summer 1979 – Ethnic groups violently protest the lack of autonomy under the Islamic State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 smtClean="0"/>
              <a:t>1980 – The Iran-Iraq war begins.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 smtClean="0"/>
              <a:t>1980-1981 – The Iranian hostage crisis.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 smtClean="0"/>
              <a:t>1983 – The right to assemble is revoked for members of the Baha’i faith.</a:t>
            </a:r>
          </a:p>
          <a:p>
            <a:pPr marL="342900" lvl="0" indent="-342900">
              <a:spcBef>
                <a:spcPct val="20000"/>
              </a:spcBef>
            </a:pPr>
            <a:endParaRPr lang="en-US" sz="3200" dirty="0" smtClean="0"/>
          </a:p>
        </p:txBody>
      </p:sp>
      <p:sp>
        <p:nvSpPr>
          <p:cNvPr id="31" name="TextBox 30"/>
          <p:cNvSpPr txBox="1"/>
          <p:nvPr/>
        </p:nvSpPr>
        <p:spPr>
          <a:xfrm>
            <a:off x="1371600" y="1676400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1975-1985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Brief History of Modern Iran</a:t>
            </a:r>
            <a:endParaRPr lang="en-US" dirty="0"/>
          </a:p>
        </p:txBody>
      </p:sp>
      <p:grpSp>
        <p:nvGrpSpPr>
          <p:cNvPr id="3" name="Group 22"/>
          <p:cNvGrpSpPr/>
          <p:nvPr/>
        </p:nvGrpSpPr>
        <p:grpSpPr>
          <a:xfrm>
            <a:off x="1676400" y="5334000"/>
            <a:ext cx="7010400" cy="674132"/>
            <a:chOff x="1828800" y="3733800"/>
            <a:chExt cx="7010400" cy="674132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2133600" y="3886200"/>
              <a:ext cx="6248400" cy="1588"/>
            </a:xfrm>
            <a:prstGeom prst="line">
              <a:avLst/>
            </a:prstGeom>
            <a:ln w="476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1981994" y="3885406"/>
              <a:ext cx="304006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>
              <a:off x="8230394" y="3885406"/>
              <a:ext cx="304006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7924800" y="40386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Present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828800" y="403860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1975</a:t>
              </a:r>
              <a:endParaRPr lang="en-US" dirty="0"/>
            </a:p>
          </p:txBody>
        </p:sp>
      </p:grpSp>
      <p:sp>
        <p:nvSpPr>
          <p:cNvPr id="30" name="Content Placeholder 2"/>
          <p:cNvSpPr txBox="1">
            <a:spLocks/>
          </p:cNvSpPr>
          <p:nvPr/>
        </p:nvSpPr>
        <p:spPr>
          <a:xfrm>
            <a:off x="1371600" y="2209800"/>
            <a:ext cx="7543800" cy="2667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 smtClean="0"/>
              <a:t>1988 – The Iran-Iraq war ends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 smtClean="0"/>
              <a:t>1993-1998 – 5 Jews are accused of spying for Israel and executed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 smtClean="0"/>
              <a:t>The political climate remains relatively constant</a:t>
            </a:r>
          </a:p>
          <a:p>
            <a:pPr marL="342900" lvl="0" indent="-342900">
              <a:spcBef>
                <a:spcPct val="20000"/>
              </a:spcBef>
            </a:pPr>
            <a:endParaRPr lang="en-US" sz="2000" dirty="0" smtClean="0"/>
          </a:p>
        </p:txBody>
      </p:sp>
      <p:sp>
        <p:nvSpPr>
          <p:cNvPr id="31" name="TextBox 30"/>
          <p:cNvSpPr txBox="1"/>
          <p:nvPr/>
        </p:nvSpPr>
        <p:spPr>
          <a:xfrm>
            <a:off x="1371600" y="1676400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1985-1995</a:t>
            </a:r>
            <a:endParaRPr lang="en-US" sz="3200" dirty="0"/>
          </a:p>
        </p:txBody>
      </p:sp>
      <p:sp>
        <p:nvSpPr>
          <p:cNvPr id="12" name="Rounded Rectangle 11"/>
          <p:cNvSpPr/>
          <p:nvPr/>
        </p:nvSpPr>
        <p:spPr>
          <a:xfrm>
            <a:off x="3810000" y="5562600"/>
            <a:ext cx="1783080" cy="45719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Brief History of Modern Iran</a:t>
            </a:r>
            <a:endParaRPr lang="en-US" dirty="0"/>
          </a:p>
        </p:txBody>
      </p:sp>
      <p:grpSp>
        <p:nvGrpSpPr>
          <p:cNvPr id="3" name="Group 22"/>
          <p:cNvGrpSpPr/>
          <p:nvPr/>
        </p:nvGrpSpPr>
        <p:grpSpPr>
          <a:xfrm>
            <a:off x="1676400" y="5334000"/>
            <a:ext cx="7010400" cy="674132"/>
            <a:chOff x="1828800" y="3733800"/>
            <a:chExt cx="7010400" cy="674132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2133600" y="3886200"/>
              <a:ext cx="6248400" cy="1588"/>
            </a:xfrm>
            <a:prstGeom prst="line">
              <a:avLst/>
            </a:prstGeom>
            <a:ln w="476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1981994" y="3885406"/>
              <a:ext cx="304006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>
              <a:off x="8230394" y="3885406"/>
              <a:ext cx="304006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7924800" y="40386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Present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828800" y="403860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1975</a:t>
              </a:r>
              <a:endParaRPr lang="en-US" dirty="0"/>
            </a:p>
          </p:txBody>
        </p:sp>
      </p:grpSp>
      <p:sp>
        <p:nvSpPr>
          <p:cNvPr id="30" name="Content Placeholder 2"/>
          <p:cNvSpPr txBox="1">
            <a:spLocks/>
          </p:cNvSpPr>
          <p:nvPr/>
        </p:nvSpPr>
        <p:spPr>
          <a:xfrm>
            <a:off x="1371600" y="2209800"/>
            <a:ext cx="7543800" cy="2667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 smtClean="0"/>
              <a:t>1995 – President Clinton imposes sanctions on Iran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 smtClean="0"/>
              <a:t>1999 – Turkey’s arrest of </a:t>
            </a:r>
            <a:r>
              <a:rPr lang="en-US" sz="2000" dirty="0"/>
              <a:t>Abdullah </a:t>
            </a:r>
            <a:r>
              <a:rPr lang="en-US" sz="2000" dirty="0" err="1" smtClean="0"/>
              <a:t>Ocalan</a:t>
            </a:r>
            <a:r>
              <a:rPr lang="en-US" sz="2000" dirty="0"/>
              <a:t> </a:t>
            </a:r>
            <a:r>
              <a:rPr lang="en-US" sz="2000" dirty="0" smtClean="0"/>
              <a:t>sparks separatist violence among Iran’s Kurdish population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 smtClean="0"/>
              <a:t>2002- President Bush labels Iran, Iraq, and North Korea, “The Axis of Evil”</a:t>
            </a:r>
            <a:endParaRPr lang="en-US" sz="3200" dirty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 smtClean="0"/>
              <a:t>2005- A Kurdish boy is shot leading to clashes between Kurds and Iranian security forces.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71600" y="1676400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1995-2005</a:t>
            </a:r>
            <a:endParaRPr lang="en-US" sz="3200" dirty="0"/>
          </a:p>
        </p:txBody>
      </p:sp>
      <p:sp>
        <p:nvSpPr>
          <p:cNvPr id="16" name="Rounded Rectangle 15"/>
          <p:cNvSpPr/>
          <p:nvPr/>
        </p:nvSpPr>
        <p:spPr>
          <a:xfrm>
            <a:off x="5562600" y="5562600"/>
            <a:ext cx="1783080" cy="45719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Brief History of Modern Iran</a:t>
            </a:r>
            <a:endParaRPr lang="en-US" dirty="0"/>
          </a:p>
        </p:txBody>
      </p:sp>
      <p:grpSp>
        <p:nvGrpSpPr>
          <p:cNvPr id="3" name="Group 22"/>
          <p:cNvGrpSpPr/>
          <p:nvPr/>
        </p:nvGrpSpPr>
        <p:grpSpPr>
          <a:xfrm>
            <a:off x="1676400" y="5334000"/>
            <a:ext cx="7010400" cy="674132"/>
            <a:chOff x="1828800" y="3733800"/>
            <a:chExt cx="7010400" cy="674132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2133600" y="3886200"/>
              <a:ext cx="6248400" cy="1588"/>
            </a:xfrm>
            <a:prstGeom prst="line">
              <a:avLst/>
            </a:prstGeom>
            <a:ln w="476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1981994" y="3885406"/>
              <a:ext cx="304006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>
              <a:off x="8230394" y="3885406"/>
              <a:ext cx="304006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7924800" y="40386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Present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828800" y="403860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1975</a:t>
              </a:r>
              <a:endParaRPr lang="en-US" dirty="0"/>
            </a:p>
          </p:txBody>
        </p:sp>
      </p:grpSp>
      <p:sp>
        <p:nvSpPr>
          <p:cNvPr id="30" name="Content Placeholder 2"/>
          <p:cNvSpPr txBox="1">
            <a:spLocks/>
          </p:cNvSpPr>
          <p:nvPr/>
        </p:nvSpPr>
        <p:spPr>
          <a:xfrm>
            <a:off x="1371600" y="2209800"/>
            <a:ext cx="7543800" cy="2667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200" dirty="0" smtClean="0"/>
              <a:t>2006 - A political cartoon comparing </a:t>
            </a:r>
            <a:r>
              <a:rPr lang="en-US" sz="2200" dirty="0" err="1" smtClean="0"/>
              <a:t>Azeris</a:t>
            </a:r>
            <a:r>
              <a:rPr lang="en-US" sz="2200" dirty="0" smtClean="0"/>
              <a:t> to cockroaches  causes violent protests.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200" dirty="0" smtClean="0"/>
              <a:t>2006 – Iranian Arabs clash with the police over demands for independence.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200" dirty="0" smtClean="0"/>
              <a:t>2007- Iranian security forces arrest Azeri activists.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71600" y="1676400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2005-Present</a:t>
            </a:r>
            <a:endParaRPr lang="en-US" sz="3200" dirty="0"/>
          </a:p>
        </p:txBody>
      </p:sp>
      <p:sp>
        <p:nvSpPr>
          <p:cNvPr id="12" name="Rounded Rectangle 11"/>
          <p:cNvSpPr/>
          <p:nvPr/>
        </p:nvSpPr>
        <p:spPr>
          <a:xfrm>
            <a:off x="7360920" y="5562600"/>
            <a:ext cx="822960" cy="45719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09700" y="2644170"/>
            <a:ext cx="6324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/>
              <a:t>Questions?</a:t>
            </a:r>
            <a:endParaRPr lang="en-US" sz="9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976</TotalTime>
  <Words>529</Words>
  <Application>Microsoft Office PowerPoint</Application>
  <PresentationFormat>On-screen Show (4:3)</PresentationFormat>
  <Paragraphs>66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Custom Design</vt:lpstr>
      <vt:lpstr>Ethnic Divisions in Iran</vt:lpstr>
      <vt:lpstr>Iranian Ethnic Divisions Matter</vt:lpstr>
      <vt:lpstr>The Numbers</vt:lpstr>
      <vt:lpstr>Persians </vt:lpstr>
      <vt:lpstr>Azeri</vt:lpstr>
      <vt:lpstr>Kurds</vt:lpstr>
      <vt:lpstr>Arabs</vt:lpstr>
      <vt:lpstr>Notes on Religion</vt:lpstr>
      <vt:lpstr>A Brief History of Modern Iran</vt:lpstr>
      <vt:lpstr>A Brief History of Modern Iran</vt:lpstr>
      <vt:lpstr>A Brief History of Modern Iran</vt:lpstr>
      <vt:lpstr>A Brief History of Modern Iran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Ethnic Divisions in Iran</dc:title>
  <dc:creator>mhouston</dc:creator>
  <cp:lastModifiedBy>mhouston</cp:lastModifiedBy>
  <cp:revision>58</cp:revision>
  <dcterms:created xsi:type="dcterms:W3CDTF">2010-03-02T19:17:14Z</dcterms:created>
  <dcterms:modified xsi:type="dcterms:W3CDTF">2010-03-04T18:00:45Z</dcterms:modified>
</cp:coreProperties>
</file>