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62" r:id="rId6"/>
    <p:sldId id="263" r:id="rId7"/>
    <p:sldId id="259" r:id="rId8"/>
    <p:sldId id="260" r:id="rId9"/>
    <p:sldId id="269" r:id="rId10"/>
    <p:sldId id="265" r:id="rId11"/>
    <p:sldId id="266" r:id="rId12"/>
    <p:sldId id="271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D5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5" autoAdjust="0"/>
    <p:restoredTop sz="94660"/>
  </p:normalViewPr>
  <p:slideViewPr>
    <p:cSldViewPr>
      <p:cViewPr varScale="1">
        <p:scale>
          <a:sx n="53" d="100"/>
          <a:sy n="53" d="100"/>
        </p:scale>
        <p:origin x="-90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217BB-55A8-4A7D-AF68-7D3028A00849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D0E33-AED0-432D-BC7E-BEFD5FA89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D0E33-AED0-432D-BC7E-BEFD5FA899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D0E33-AED0-432D-BC7E-BEFD5FA899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D0E33-AED0-432D-BC7E-BEFD5FA899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209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F4A5A-B98A-4FEA-B179-E5360AEFDB9D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8A828-1280-4BEC-BB8E-61435C73A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F7372-6E10-4936-8E68-7E304687E963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F454D-F361-4B87-BB5A-DEB8860E61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Potential Ethnic Conflicts In Iran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200400"/>
            <a:ext cx="6629400" cy="1752600"/>
          </a:xfrm>
        </p:spPr>
        <p:txBody>
          <a:bodyPr/>
          <a:lstStyle/>
          <a:p>
            <a:r>
              <a:rPr lang="en-US" dirty="0" smtClean="0"/>
              <a:t>17.523 Ethnic Conflict In World Politics</a:t>
            </a:r>
          </a:p>
          <a:p>
            <a:r>
              <a:rPr lang="en-US" dirty="0" smtClean="0"/>
              <a:t>Matthew Houston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Conflicts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idx="1"/>
          </p:nvPr>
        </p:nvSpPr>
        <p:spPr>
          <a:xfrm>
            <a:off x="1447800" y="1600201"/>
            <a:ext cx="7239000" cy="1600200"/>
          </a:xfrm>
        </p:spPr>
        <p:txBody>
          <a:bodyPr/>
          <a:lstStyle/>
          <a:p>
            <a:r>
              <a:rPr lang="en-US" dirty="0" smtClean="0"/>
              <a:t>Focusing on the Persian/Azeri alliance, the Kurds, the Arabs, and the </a:t>
            </a:r>
            <a:r>
              <a:rPr lang="en-US" dirty="0" err="1" smtClean="0"/>
              <a:t>Baloch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there are 7 potential conflicts.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600200" y="3276600"/>
            <a:ext cx="6324600" cy="2788920"/>
            <a:chOff x="1600200" y="3276600"/>
            <a:chExt cx="6324600" cy="2819400"/>
          </a:xfrm>
        </p:grpSpPr>
        <p:grpSp>
          <p:nvGrpSpPr>
            <p:cNvPr id="56" name="Group 55"/>
            <p:cNvGrpSpPr/>
            <p:nvPr/>
          </p:nvGrpSpPr>
          <p:grpSpPr>
            <a:xfrm>
              <a:off x="3200400" y="3810000"/>
              <a:ext cx="3124200" cy="1752600"/>
              <a:chOff x="3200400" y="3810000"/>
              <a:chExt cx="3124200" cy="1752600"/>
            </a:xfrm>
          </p:grpSpPr>
          <p:cxnSp>
            <p:nvCxnSpPr>
              <p:cNvPr id="22" name="Straight Connector 21"/>
              <p:cNvCxnSpPr>
                <a:stCxn id="13" idx="2"/>
                <a:endCxn id="17" idx="0"/>
              </p:cNvCxnSpPr>
              <p:nvPr/>
            </p:nvCxnSpPr>
            <p:spPr>
              <a:xfrm rot="5400000">
                <a:off x="3886200" y="4686300"/>
                <a:ext cx="17526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>
                <a:stCxn id="12" idx="3"/>
                <a:endCxn id="13" idx="2"/>
              </p:cNvCxnSpPr>
              <p:nvPr/>
            </p:nvCxnSpPr>
            <p:spPr>
              <a:xfrm flipV="1">
                <a:off x="3200400" y="38100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13" idx="2"/>
                <a:endCxn id="16" idx="1"/>
              </p:cNvCxnSpPr>
              <p:nvPr/>
            </p:nvCxnSpPr>
            <p:spPr>
              <a:xfrm rot="16200000" flipH="1">
                <a:off x="5105400" y="3467100"/>
                <a:ext cx="876300" cy="15621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12" idx="3"/>
                <a:endCxn id="17" idx="0"/>
              </p:cNvCxnSpPr>
              <p:nvPr/>
            </p:nvCxnSpPr>
            <p:spPr>
              <a:xfrm>
                <a:off x="32004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stCxn id="16" idx="1"/>
                <a:endCxn id="17" idx="0"/>
              </p:cNvCxnSpPr>
              <p:nvPr/>
            </p:nvCxnSpPr>
            <p:spPr>
              <a:xfrm rot="10800000" flipV="1">
                <a:off x="47625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/>
              <p:cNvGrpSpPr/>
              <p:nvPr/>
            </p:nvGrpSpPr>
            <p:grpSpPr>
              <a:xfrm>
                <a:off x="3200400" y="4572000"/>
                <a:ext cx="3124199" cy="228600"/>
                <a:chOff x="3200400" y="4572000"/>
                <a:chExt cx="3124199" cy="228600"/>
              </a:xfrm>
            </p:grpSpPr>
            <p:sp>
              <p:nvSpPr>
                <p:cNvPr id="43" name="Circular Arrow 42"/>
                <p:cNvSpPr/>
                <p:nvPr/>
              </p:nvSpPr>
              <p:spPr>
                <a:xfrm>
                  <a:off x="4648200" y="4572000"/>
                  <a:ext cx="228600" cy="228600"/>
                </a:xfrm>
                <a:prstGeom prst="circularArrow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5" name="Straight Connector 44"/>
                <p:cNvCxnSpPr>
                  <a:stCxn id="12" idx="3"/>
                  <a:endCxn id="43" idx="0"/>
                </p:cNvCxnSpPr>
                <p:nvPr/>
              </p:nvCxnSpPr>
              <p:spPr>
                <a:xfrm>
                  <a:off x="3200400" y="4686300"/>
                  <a:ext cx="147637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>
                  <a:stCxn id="43" idx="2"/>
                  <a:endCxn id="16" idx="1"/>
                </p:cNvCxnSpPr>
                <p:nvPr/>
              </p:nvCxnSpPr>
              <p:spPr>
                <a:xfrm rot="16200000" flipH="1">
                  <a:off x="5586412" y="3948112"/>
                  <a:ext cx="0" cy="147637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4" name="Group 53"/>
            <p:cNvGrpSpPr/>
            <p:nvPr/>
          </p:nvGrpSpPr>
          <p:grpSpPr>
            <a:xfrm>
              <a:off x="1600200" y="3276600"/>
              <a:ext cx="6324600" cy="2819400"/>
              <a:chOff x="1600200" y="3276600"/>
              <a:chExt cx="6324600" cy="281940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600200" y="3276600"/>
                <a:ext cx="6324600" cy="2819400"/>
                <a:chOff x="1600200" y="3276600"/>
                <a:chExt cx="6324600" cy="2819400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1600200" y="4419600"/>
                  <a:ext cx="6324600" cy="533400"/>
                  <a:chOff x="1600200" y="4381500"/>
                  <a:chExt cx="6324600" cy="533400"/>
                </a:xfrm>
              </p:grpSpPr>
              <p:sp>
                <p:nvSpPr>
                  <p:cNvPr id="12" name="Rectangle 11"/>
                  <p:cNvSpPr/>
                  <p:nvPr/>
                </p:nvSpPr>
                <p:spPr>
                  <a:xfrm>
                    <a:off x="16002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" name="Rectangle 15"/>
                  <p:cNvSpPr/>
                  <p:nvPr/>
                </p:nvSpPr>
                <p:spPr>
                  <a:xfrm>
                    <a:off x="63246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3657600" y="3276600"/>
                  <a:ext cx="2209800" cy="2819400"/>
                  <a:chOff x="3695700" y="3276600"/>
                  <a:chExt cx="2209800" cy="2819400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3695700" y="3276600"/>
                    <a:ext cx="22098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3695700" y="5562600"/>
                    <a:ext cx="22098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0" name="TextBox 49"/>
              <p:cNvSpPr txBox="1"/>
              <p:nvPr/>
            </p:nvSpPr>
            <p:spPr>
              <a:xfrm>
                <a:off x="3657600" y="3279648"/>
                <a:ext cx="2209800" cy="53035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dirty="0" smtClean="0"/>
                  <a:t>Persians/</a:t>
                </a:r>
                <a:r>
                  <a:rPr lang="en-US" sz="2400" dirty="0" err="1" smtClean="0"/>
                  <a:t>Azeris</a:t>
                </a:r>
                <a:endParaRPr lang="en-US" sz="2400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657600" y="5594420"/>
                <a:ext cx="2209800" cy="4667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dirty="0" err="1" smtClean="0"/>
                  <a:t>Balochs</a:t>
                </a:r>
                <a:endParaRPr lang="en-US" sz="24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600200" y="4419600"/>
                <a:ext cx="1600200" cy="53035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dirty="0" smtClean="0"/>
                  <a:t>Kurds</a:t>
                </a:r>
                <a:endParaRPr lang="en-US" sz="2400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324600" y="4419600"/>
                <a:ext cx="1600200" cy="53035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dirty="0" smtClean="0"/>
                  <a:t>Arabs</a:t>
                </a:r>
                <a:endParaRPr lang="en-US" sz="2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Between Minority Groups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1371600" y="1600200"/>
            <a:ext cx="4724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Conflict between minority groups (Kurds, Arabs, and </a:t>
            </a:r>
            <a:r>
              <a:rPr lang="en-US" dirty="0" err="1" smtClean="0"/>
              <a:t>Balochs</a:t>
            </a:r>
            <a:r>
              <a:rPr lang="en-US" dirty="0" smtClean="0"/>
              <a:t>) is unlikely.</a:t>
            </a:r>
          </a:p>
          <a:p>
            <a:r>
              <a:rPr lang="en-US" dirty="0" smtClean="0"/>
              <a:t>These groups are geographically isolated, electorally insignificant, and don’t compete for resources.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791200" y="1905000"/>
            <a:ext cx="3276600" cy="1447800"/>
            <a:chOff x="1579756" y="3276600"/>
            <a:chExt cx="6345044" cy="2819400"/>
          </a:xfrm>
        </p:grpSpPr>
        <p:grpSp>
          <p:nvGrpSpPr>
            <p:cNvPr id="18" name="Group 55"/>
            <p:cNvGrpSpPr/>
            <p:nvPr/>
          </p:nvGrpSpPr>
          <p:grpSpPr>
            <a:xfrm>
              <a:off x="3200400" y="3810000"/>
              <a:ext cx="3124200" cy="1752600"/>
              <a:chOff x="3200400" y="3810000"/>
              <a:chExt cx="3124200" cy="1752600"/>
            </a:xfrm>
          </p:grpSpPr>
          <p:cxnSp>
            <p:nvCxnSpPr>
              <p:cNvPr id="38" name="Straight Connector 37"/>
              <p:cNvCxnSpPr>
                <a:stCxn id="34" idx="2"/>
                <a:endCxn id="35" idx="0"/>
              </p:cNvCxnSpPr>
              <p:nvPr/>
            </p:nvCxnSpPr>
            <p:spPr>
              <a:xfrm rot="5400000">
                <a:off x="3886200" y="4686300"/>
                <a:ext cx="17526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36" idx="3"/>
                <a:endCxn id="34" idx="2"/>
              </p:cNvCxnSpPr>
              <p:nvPr/>
            </p:nvCxnSpPr>
            <p:spPr>
              <a:xfrm flipV="1">
                <a:off x="3200400" y="38100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4" idx="2"/>
                <a:endCxn id="37" idx="1"/>
              </p:cNvCxnSpPr>
              <p:nvPr/>
            </p:nvCxnSpPr>
            <p:spPr>
              <a:xfrm rot="16200000" flipH="1">
                <a:off x="5105400" y="3467100"/>
                <a:ext cx="876300" cy="15621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stCxn id="36" idx="3"/>
                <a:endCxn id="35" idx="0"/>
              </p:cNvCxnSpPr>
              <p:nvPr/>
            </p:nvCxnSpPr>
            <p:spPr>
              <a:xfrm>
                <a:off x="3200400" y="4686300"/>
                <a:ext cx="1562100" cy="8763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37" idx="1"/>
                <a:endCxn id="35" idx="0"/>
              </p:cNvCxnSpPr>
              <p:nvPr/>
            </p:nvCxnSpPr>
            <p:spPr>
              <a:xfrm rot="10800000" flipV="1">
                <a:off x="4762500" y="4686300"/>
                <a:ext cx="1562100" cy="8763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54"/>
              <p:cNvGrpSpPr/>
              <p:nvPr/>
            </p:nvGrpSpPr>
            <p:grpSpPr>
              <a:xfrm>
                <a:off x="3200400" y="4572000"/>
                <a:ext cx="3124199" cy="228600"/>
                <a:chOff x="3200400" y="4572000"/>
                <a:chExt cx="3124199" cy="228600"/>
              </a:xfrm>
            </p:grpSpPr>
            <p:sp>
              <p:nvSpPr>
                <p:cNvPr id="44" name="Circular Arrow 43"/>
                <p:cNvSpPr/>
                <p:nvPr/>
              </p:nvSpPr>
              <p:spPr>
                <a:xfrm>
                  <a:off x="4648200" y="4572000"/>
                  <a:ext cx="228600" cy="228600"/>
                </a:xfrm>
                <a:prstGeom prst="circularArrow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5" name="Straight Connector 44"/>
                <p:cNvCxnSpPr>
                  <a:stCxn id="36" idx="3"/>
                  <a:endCxn id="44" idx="0"/>
                </p:cNvCxnSpPr>
                <p:nvPr/>
              </p:nvCxnSpPr>
              <p:spPr>
                <a:xfrm>
                  <a:off x="3200400" y="4686300"/>
                  <a:ext cx="1476375" cy="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>
                  <a:stCxn id="44" idx="2"/>
                  <a:endCxn id="37" idx="1"/>
                </p:cNvCxnSpPr>
                <p:nvPr/>
              </p:nvCxnSpPr>
              <p:spPr>
                <a:xfrm rot="16200000" flipH="1">
                  <a:off x="5586412" y="3948112"/>
                  <a:ext cx="0" cy="147637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" name="Group 53"/>
            <p:cNvGrpSpPr/>
            <p:nvPr/>
          </p:nvGrpSpPr>
          <p:grpSpPr>
            <a:xfrm>
              <a:off x="1579756" y="3276600"/>
              <a:ext cx="6345044" cy="2819400"/>
              <a:chOff x="1579756" y="3276600"/>
              <a:chExt cx="6345044" cy="2819400"/>
            </a:xfrm>
          </p:grpSpPr>
          <p:grpSp>
            <p:nvGrpSpPr>
              <p:cNvPr id="25" name="Group 19"/>
              <p:cNvGrpSpPr/>
              <p:nvPr/>
            </p:nvGrpSpPr>
            <p:grpSpPr>
              <a:xfrm>
                <a:off x="1600200" y="3276600"/>
                <a:ext cx="6324600" cy="2819400"/>
                <a:chOff x="1600200" y="3276600"/>
                <a:chExt cx="6324600" cy="2819400"/>
              </a:xfrm>
            </p:grpSpPr>
            <p:grpSp>
              <p:nvGrpSpPr>
                <p:cNvPr id="32" name="Group 17"/>
                <p:cNvGrpSpPr/>
                <p:nvPr/>
              </p:nvGrpSpPr>
              <p:grpSpPr>
                <a:xfrm>
                  <a:off x="1600200" y="4419600"/>
                  <a:ext cx="6324600" cy="533400"/>
                  <a:chOff x="1600200" y="4381500"/>
                  <a:chExt cx="6324600" cy="533400"/>
                </a:xfrm>
              </p:grpSpPr>
              <p:sp>
                <p:nvSpPr>
                  <p:cNvPr id="36" name="Rectangle 35"/>
                  <p:cNvSpPr/>
                  <p:nvPr/>
                </p:nvSpPr>
                <p:spPr>
                  <a:xfrm>
                    <a:off x="1600200" y="4381500"/>
                    <a:ext cx="16002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/>
                  <p:cNvSpPr/>
                  <p:nvPr/>
                </p:nvSpPr>
                <p:spPr>
                  <a:xfrm>
                    <a:off x="6324600" y="4381500"/>
                    <a:ext cx="16002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" name="Group 18"/>
                <p:cNvGrpSpPr/>
                <p:nvPr/>
              </p:nvGrpSpPr>
              <p:grpSpPr>
                <a:xfrm>
                  <a:off x="3657600" y="3276600"/>
                  <a:ext cx="2209800" cy="2819400"/>
                  <a:chOff x="3695700" y="3276600"/>
                  <a:chExt cx="2209800" cy="2819400"/>
                </a:xfrm>
              </p:grpSpPr>
              <p:sp>
                <p:nvSpPr>
                  <p:cNvPr id="34" name="Rectangle 33"/>
                  <p:cNvSpPr/>
                  <p:nvPr/>
                </p:nvSpPr>
                <p:spPr>
                  <a:xfrm>
                    <a:off x="3695700" y="3276600"/>
                    <a:ext cx="22098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" name="Rectangle 34"/>
                  <p:cNvSpPr/>
                  <p:nvPr/>
                </p:nvSpPr>
                <p:spPr>
                  <a:xfrm>
                    <a:off x="3695700" y="5562600"/>
                    <a:ext cx="22098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TextBox 27"/>
              <p:cNvSpPr txBox="1"/>
              <p:nvPr/>
            </p:nvSpPr>
            <p:spPr>
              <a:xfrm>
                <a:off x="3657600" y="3290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Persians/</a:t>
                </a:r>
                <a:r>
                  <a:rPr lang="en-US" sz="1100" dirty="0" err="1" smtClean="0"/>
                  <a:t>Azeris</a:t>
                </a:r>
                <a:endParaRPr lang="en-US" sz="11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657600" y="5576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err="1" smtClean="0"/>
                  <a:t>Balochs</a:t>
                </a:r>
                <a:endParaRPr lang="en-US" sz="11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579756" y="443005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Kurds</a:t>
                </a:r>
                <a:endParaRPr lang="en-US" sz="11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324601" y="445607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Arabs</a:t>
                </a:r>
                <a:endParaRPr lang="en-US" sz="1100" dirty="0"/>
              </a:p>
            </p:txBody>
          </p:sp>
        </p:grp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71663" y="3733800"/>
            <a:ext cx="298882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</a:t>
            </a:r>
            <a:r>
              <a:rPr lang="en-US" dirty="0" err="1" smtClean="0"/>
              <a:t>Baloch</a:t>
            </a:r>
            <a:r>
              <a:rPr lang="en-US" dirty="0" smtClean="0"/>
              <a:t> Conflict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1600200"/>
            <a:ext cx="43434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Balochistan</a:t>
            </a:r>
            <a:r>
              <a:rPr lang="en-US" dirty="0" smtClean="0"/>
              <a:t> is one of the least developed regions in Iran—Unemployment is rampant.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strong </a:t>
            </a:r>
            <a:r>
              <a:rPr lang="en-US" dirty="0" smtClean="0"/>
              <a:t>nationalist movement </a:t>
            </a:r>
            <a:r>
              <a:rPr lang="en-US" dirty="0" smtClean="0"/>
              <a:t>has participated in almost constant violence against the Iranian state including attacks against the Revolutionary Guard.</a:t>
            </a:r>
          </a:p>
          <a:p>
            <a:pPr>
              <a:buNone/>
            </a:pP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5788152" y="1905000"/>
            <a:ext cx="3276600" cy="1447800"/>
            <a:chOff x="1579756" y="3276600"/>
            <a:chExt cx="6345044" cy="2819400"/>
          </a:xfrm>
        </p:grpSpPr>
        <p:grpSp>
          <p:nvGrpSpPr>
            <p:cNvPr id="29" name="Group 55"/>
            <p:cNvGrpSpPr/>
            <p:nvPr/>
          </p:nvGrpSpPr>
          <p:grpSpPr>
            <a:xfrm>
              <a:off x="3200400" y="3810000"/>
              <a:ext cx="3124200" cy="1752600"/>
              <a:chOff x="3200400" y="3810000"/>
              <a:chExt cx="3124200" cy="1752600"/>
            </a:xfrm>
          </p:grpSpPr>
          <p:cxnSp>
            <p:nvCxnSpPr>
              <p:cNvPr id="42" name="Straight Connector 41"/>
              <p:cNvCxnSpPr>
                <a:stCxn id="38" idx="2"/>
                <a:endCxn id="39" idx="0"/>
              </p:cNvCxnSpPr>
              <p:nvPr/>
            </p:nvCxnSpPr>
            <p:spPr>
              <a:xfrm rot="5400000">
                <a:off x="3886200" y="4686300"/>
                <a:ext cx="1752600" cy="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40" idx="3"/>
                <a:endCxn id="38" idx="2"/>
              </p:cNvCxnSpPr>
              <p:nvPr/>
            </p:nvCxnSpPr>
            <p:spPr>
              <a:xfrm flipV="1">
                <a:off x="3200400" y="38100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8" idx="2"/>
                <a:endCxn id="41" idx="1"/>
              </p:cNvCxnSpPr>
              <p:nvPr/>
            </p:nvCxnSpPr>
            <p:spPr>
              <a:xfrm rot="16200000" flipH="1">
                <a:off x="5105400" y="3467100"/>
                <a:ext cx="876300" cy="15621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0" idx="3"/>
                <a:endCxn id="39" idx="0"/>
              </p:cNvCxnSpPr>
              <p:nvPr/>
            </p:nvCxnSpPr>
            <p:spPr>
              <a:xfrm>
                <a:off x="32004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41" idx="1"/>
                <a:endCxn id="39" idx="0"/>
              </p:cNvCxnSpPr>
              <p:nvPr/>
            </p:nvCxnSpPr>
            <p:spPr>
              <a:xfrm rot="10800000" flipV="1">
                <a:off x="47625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54"/>
              <p:cNvGrpSpPr/>
              <p:nvPr/>
            </p:nvGrpSpPr>
            <p:grpSpPr>
              <a:xfrm>
                <a:off x="3200400" y="4572000"/>
                <a:ext cx="3124199" cy="228600"/>
                <a:chOff x="3200400" y="4572000"/>
                <a:chExt cx="3124199" cy="228600"/>
              </a:xfrm>
            </p:grpSpPr>
            <p:sp>
              <p:nvSpPr>
                <p:cNvPr id="48" name="Circular Arrow 47"/>
                <p:cNvSpPr/>
                <p:nvPr/>
              </p:nvSpPr>
              <p:spPr>
                <a:xfrm>
                  <a:off x="4648200" y="4572000"/>
                  <a:ext cx="228600" cy="228600"/>
                </a:xfrm>
                <a:prstGeom prst="circularArrow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stCxn id="40" idx="3"/>
                  <a:endCxn id="48" idx="0"/>
                </p:cNvCxnSpPr>
                <p:nvPr/>
              </p:nvCxnSpPr>
              <p:spPr>
                <a:xfrm>
                  <a:off x="3200400" y="4686300"/>
                  <a:ext cx="147637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stCxn id="48" idx="2"/>
                  <a:endCxn id="41" idx="1"/>
                </p:cNvCxnSpPr>
                <p:nvPr/>
              </p:nvCxnSpPr>
              <p:spPr>
                <a:xfrm rot="16200000" flipH="1">
                  <a:off x="5586412" y="3948112"/>
                  <a:ext cx="0" cy="147637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53"/>
            <p:cNvGrpSpPr/>
            <p:nvPr/>
          </p:nvGrpSpPr>
          <p:grpSpPr>
            <a:xfrm>
              <a:off x="1579756" y="3276600"/>
              <a:ext cx="6345044" cy="2819400"/>
              <a:chOff x="1579756" y="3276600"/>
              <a:chExt cx="6345044" cy="2819400"/>
            </a:xfrm>
          </p:grpSpPr>
          <p:grpSp>
            <p:nvGrpSpPr>
              <p:cNvPr id="31" name="Group 19"/>
              <p:cNvGrpSpPr/>
              <p:nvPr/>
            </p:nvGrpSpPr>
            <p:grpSpPr>
              <a:xfrm>
                <a:off x="1600200" y="3276600"/>
                <a:ext cx="6324600" cy="2819400"/>
                <a:chOff x="1600200" y="3276600"/>
                <a:chExt cx="6324600" cy="2819400"/>
              </a:xfrm>
            </p:grpSpPr>
            <p:grpSp>
              <p:nvGrpSpPr>
                <p:cNvPr id="36" name="Group 17"/>
                <p:cNvGrpSpPr/>
                <p:nvPr/>
              </p:nvGrpSpPr>
              <p:grpSpPr>
                <a:xfrm>
                  <a:off x="1600200" y="4419600"/>
                  <a:ext cx="6324600" cy="533400"/>
                  <a:chOff x="1600200" y="4381500"/>
                  <a:chExt cx="6324600" cy="533400"/>
                </a:xfrm>
              </p:grpSpPr>
              <p:sp>
                <p:nvSpPr>
                  <p:cNvPr id="40" name="Rectangle 39"/>
                  <p:cNvSpPr/>
                  <p:nvPr/>
                </p:nvSpPr>
                <p:spPr>
                  <a:xfrm>
                    <a:off x="16002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63246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" name="Group 18"/>
                <p:cNvGrpSpPr/>
                <p:nvPr/>
              </p:nvGrpSpPr>
              <p:grpSpPr>
                <a:xfrm>
                  <a:off x="3657600" y="3276600"/>
                  <a:ext cx="2209800" cy="2819400"/>
                  <a:chOff x="3695700" y="3276600"/>
                  <a:chExt cx="2209800" cy="2819400"/>
                </a:xfrm>
              </p:grpSpPr>
              <p:sp>
                <p:nvSpPr>
                  <p:cNvPr id="38" name="Rectangle 37"/>
                  <p:cNvSpPr/>
                  <p:nvPr/>
                </p:nvSpPr>
                <p:spPr>
                  <a:xfrm>
                    <a:off x="3695700" y="3276600"/>
                    <a:ext cx="22098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>
                  <a:xfrm>
                    <a:off x="3695700" y="5562600"/>
                    <a:ext cx="22098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2" name="TextBox 31"/>
              <p:cNvSpPr txBox="1"/>
              <p:nvPr/>
            </p:nvSpPr>
            <p:spPr>
              <a:xfrm>
                <a:off x="3657600" y="3290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Persians/</a:t>
                </a:r>
                <a:r>
                  <a:rPr lang="en-US" sz="1100" dirty="0" err="1" smtClean="0"/>
                  <a:t>Azeris</a:t>
                </a:r>
                <a:endParaRPr lang="en-US" sz="11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657600" y="5576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err="1" smtClean="0"/>
                  <a:t>Balochs</a:t>
                </a:r>
                <a:endParaRPr 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579756" y="443005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Kurds</a:t>
                </a:r>
                <a:endParaRPr lang="en-US" sz="11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324600" y="4399433"/>
                <a:ext cx="16002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Arabs</a:t>
                </a:r>
                <a:endParaRPr lang="en-US" sz="1100" dirty="0"/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5791200" y="5638800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/>
              <a:t>Baloch</a:t>
            </a:r>
            <a:r>
              <a:rPr lang="en-US" sz="1200" i="1" dirty="0" smtClean="0"/>
              <a:t> extremists (www.balochwarna.com)</a:t>
            </a:r>
            <a:endParaRPr lang="en-US" sz="1200" i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5814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</a:t>
            </a:r>
            <a:r>
              <a:rPr lang="en-US" dirty="0" err="1" smtClean="0"/>
              <a:t>Baloch</a:t>
            </a:r>
            <a:r>
              <a:rPr lang="en-US" dirty="0" smtClean="0"/>
              <a:t> Conflict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600201"/>
            <a:ext cx="7162800" cy="3733800"/>
          </a:xfrm>
        </p:spPr>
        <p:txBody>
          <a:bodyPr/>
          <a:lstStyle/>
          <a:p>
            <a:r>
              <a:rPr lang="en-US" dirty="0" smtClean="0"/>
              <a:t>Pakistan supports Iran’s repression of the </a:t>
            </a:r>
            <a:r>
              <a:rPr lang="en-US" dirty="0" err="1" smtClean="0"/>
              <a:t>Baloch</a:t>
            </a:r>
            <a:r>
              <a:rPr lang="en-US" dirty="0" smtClean="0"/>
              <a:t> and </a:t>
            </a:r>
            <a:r>
              <a:rPr lang="en-US" dirty="0" smtClean="0"/>
              <a:t>has</a:t>
            </a:r>
            <a:r>
              <a:rPr lang="en-US" dirty="0" smtClean="0"/>
              <a:t> participated </a:t>
            </a:r>
            <a:r>
              <a:rPr lang="en-US" dirty="0" smtClean="0"/>
              <a:t>in military crackdowns.</a:t>
            </a:r>
          </a:p>
          <a:p>
            <a:r>
              <a:rPr lang="en-US" dirty="0" smtClean="0"/>
              <a:t>In 2007 Iran built a military base in </a:t>
            </a:r>
            <a:r>
              <a:rPr lang="en-US" dirty="0" err="1" smtClean="0"/>
              <a:t>Balochistan</a:t>
            </a:r>
            <a:r>
              <a:rPr lang="en-US" dirty="0" smtClean="0"/>
              <a:t> emphasizing the violent character of the </a:t>
            </a:r>
            <a:r>
              <a:rPr lang="en-US" dirty="0" err="1" smtClean="0"/>
              <a:t>Baloch</a:t>
            </a:r>
            <a:r>
              <a:rPr lang="en-US" dirty="0" smtClean="0"/>
              <a:t>-Persian/Azeri conflict.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52600" y="5257800"/>
            <a:ext cx="6477000" cy="1524000"/>
            <a:chOff x="1752600" y="5334000"/>
            <a:chExt cx="6477000" cy="1524000"/>
          </a:xfrm>
        </p:grpSpPr>
        <p:sp>
          <p:nvSpPr>
            <p:cNvPr id="6" name="Oval 5"/>
            <p:cNvSpPr/>
            <p:nvPr/>
          </p:nvSpPr>
          <p:spPr>
            <a:xfrm>
              <a:off x="20574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4290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48006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1722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543800" y="5943600"/>
              <a:ext cx="381000" cy="381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95500" y="5334000"/>
              <a:ext cx="579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Potential for Violent Conflict: High</a:t>
              </a:r>
              <a:endParaRPr lang="en-US" sz="24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526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Low</a:t>
              </a:r>
              <a:endParaRPr lang="en-US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67200" y="63963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Medium</a:t>
              </a:r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90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High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Persian/Azeri-Arab Conflict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1600" y="1600200"/>
            <a:ext cx="4343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Although Arab nations tend to distrust Iran, Iranian Arabs enjoy good relations with the Persians and </a:t>
            </a:r>
            <a:r>
              <a:rPr lang="en-US" dirty="0" err="1" smtClean="0"/>
              <a:t>Azeris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Cultural similarities including a shared </a:t>
            </a:r>
            <a:r>
              <a:rPr lang="en-US" dirty="0" smtClean="0"/>
              <a:t>religion </a:t>
            </a:r>
            <a:r>
              <a:rPr lang="en-US" dirty="0" smtClean="0"/>
              <a:t>and strong family loyalties, further strengthen ties between the two groups.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88152" y="1905000"/>
            <a:ext cx="3276600" cy="1447800"/>
            <a:chOff x="1579756" y="3276600"/>
            <a:chExt cx="6345044" cy="2819400"/>
          </a:xfrm>
        </p:grpSpPr>
        <p:grpSp>
          <p:nvGrpSpPr>
            <p:cNvPr id="5" name="Group 55"/>
            <p:cNvGrpSpPr/>
            <p:nvPr/>
          </p:nvGrpSpPr>
          <p:grpSpPr>
            <a:xfrm>
              <a:off x="3200400" y="3810000"/>
              <a:ext cx="3124200" cy="1752600"/>
              <a:chOff x="3200400" y="3810000"/>
              <a:chExt cx="3124200" cy="1752600"/>
            </a:xfrm>
          </p:grpSpPr>
          <p:cxnSp>
            <p:nvCxnSpPr>
              <p:cNvPr id="19" name="Straight Connector 18"/>
              <p:cNvCxnSpPr>
                <a:stCxn id="15" idx="2"/>
                <a:endCxn id="16" idx="0"/>
              </p:cNvCxnSpPr>
              <p:nvPr/>
            </p:nvCxnSpPr>
            <p:spPr>
              <a:xfrm rot="5400000">
                <a:off x="3886200" y="4686300"/>
                <a:ext cx="17526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>
                <a:stCxn id="17" idx="3"/>
                <a:endCxn id="15" idx="2"/>
              </p:cNvCxnSpPr>
              <p:nvPr/>
            </p:nvCxnSpPr>
            <p:spPr>
              <a:xfrm flipV="1">
                <a:off x="3200400" y="38100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5" idx="2"/>
                <a:endCxn id="18" idx="1"/>
              </p:cNvCxnSpPr>
              <p:nvPr/>
            </p:nvCxnSpPr>
            <p:spPr>
              <a:xfrm rot="16200000" flipH="1">
                <a:off x="5105400" y="3467100"/>
                <a:ext cx="876300" cy="15621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>
                <a:stCxn id="17" idx="3"/>
                <a:endCxn id="16" idx="0"/>
              </p:cNvCxnSpPr>
              <p:nvPr/>
            </p:nvCxnSpPr>
            <p:spPr>
              <a:xfrm>
                <a:off x="32004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8" idx="1"/>
                <a:endCxn id="16" idx="0"/>
              </p:cNvCxnSpPr>
              <p:nvPr/>
            </p:nvCxnSpPr>
            <p:spPr>
              <a:xfrm rot="10800000" flipV="1">
                <a:off x="47625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54"/>
              <p:cNvGrpSpPr/>
              <p:nvPr/>
            </p:nvGrpSpPr>
            <p:grpSpPr>
              <a:xfrm>
                <a:off x="3200400" y="4572000"/>
                <a:ext cx="3124199" cy="228600"/>
                <a:chOff x="3200400" y="4572000"/>
                <a:chExt cx="3124199" cy="228600"/>
              </a:xfrm>
            </p:grpSpPr>
            <p:sp>
              <p:nvSpPr>
                <p:cNvPr id="25" name="Circular Arrow 24"/>
                <p:cNvSpPr/>
                <p:nvPr/>
              </p:nvSpPr>
              <p:spPr>
                <a:xfrm>
                  <a:off x="4648200" y="4572000"/>
                  <a:ext cx="228600" cy="228600"/>
                </a:xfrm>
                <a:prstGeom prst="circularArrow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6" name="Straight Connector 25"/>
                <p:cNvCxnSpPr>
                  <a:stCxn id="17" idx="3"/>
                  <a:endCxn id="25" idx="0"/>
                </p:cNvCxnSpPr>
                <p:nvPr/>
              </p:nvCxnSpPr>
              <p:spPr>
                <a:xfrm>
                  <a:off x="3200400" y="4686300"/>
                  <a:ext cx="147637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25" idx="2"/>
                  <a:endCxn id="18" idx="1"/>
                </p:cNvCxnSpPr>
                <p:nvPr/>
              </p:nvCxnSpPr>
              <p:spPr>
                <a:xfrm rot="16200000" flipH="1">
                  <a:off x="5586412" y="3948112"/>
                  <a:ext cx="0" cy="147637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3"/>
            <p:cNvGrpSpPr/>
            <p:nvPr/>
          </p:nvGrpSpPr>
          <p:grpSpPr>
            <a:xfrm>
              <a:off x="1579756" y="3276600"/>
              <a:ext cx="6345044" cy="2819400"/>
              <a:chOff x="1579756" y="3276600"/>
              <a:chExt cx="6345044" cy="2819400"/>
            </a:xfrm>
          </p:grpSpPr>
          <p:grpSp>
            <p:nvGrpSpPr>
              <p:cNvPr id="8" name="Group 19"/>
              <p:cNvGrpSpPr/>
              <p:nvPr/>
            </p:nvGrpSpPr>
            <p:grpSpPr>
              <a:xfrm>
                <a:off x="1600200" y="3276600"/>
                <a:ext cx="6324600" cy="2819400"/>
                <a:chOff x="1600200" y="3276600"/>
                <a:chExt cx="6324600" cy="2819400"/>
              </a:xfrm>
            </p:grpSpPr>
            <p:grpSp>
              <p:nvGrpSpPr>
                <p:cNvPr id="13" name="Group 17"/>
                <p:cNvGrpSpPr/>
                <p:nvPr/>
              </p:nvGrpSpPr>
              <p:grpSpPr>
                <a:xfrm>
                  <a:off x="1600200" y="4419600"/>
                  <a:ext cx="6324600" cy="533400"/>
                  <a:chOff x="1600200" y="4381500"/>
                  <a:chExt cx="6324600" cy="533400"/>
                </a:xfrm>
              </p:grpSpPr>
              <p:sp>
                <p:nvSpPr>
                  <p:cNvPr id="17" name="Rectangle 16"/>
                  <p:cNvSpPr/>
                  <p:nvPr/>
                </p:nvSpPr>
                <p:spPr>
                  <a:xfrm>
                    <a:off x="16002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>
                    <a:off x="6324600" y="4381500"/>
                    <a:ext cx="16002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4" name="Group 18"/>
                <p:cNvGrpSpPr/>
                <p:nvPr/>
              </p:nvGrpSpPr>
              <p:grpSpPr>
                <a:xfrm>
                  <a:off x="3657600" y="3276600"/>
                  <a:ext cx="2209800" cy="2819400"/>
                  <a:chOff x="3695700" y="3276600"/>
                  <a:chExt cx="2209800" cy="2819400"/>
                </a:xfrm>
              </p:grpSpPr>
              <p:sp>
                <p:nvSpPr>
                  <p:cNvPr id="15" name="Rectangle 14"/>
                  <p:cNvSpPr/>
                  <p:nvPr/>
                </p:nvSpPr>
                <p:spPr>
                  <a:xfrm>
                    <a:off x="3695700" y="3276600"/>
                    <a:ext cx="22098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" name="Rectangle 15"/>
                  <p:cNvSpPr/>
                  <p:nvPr/>
                </p:nvSpPr>
                <p:spPr>
                  <a:xfrm>
                    <a:off x="3695700" y="5562600"/>
                    <a:ext cx="22098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9" name="TextBox 8"/>
              <p:cNvSpPr txBox="1"/>
              <p:nvPr/>
            </p:nvSpPr>
            <p:spPr>
              <a:xfrm>
                <a:off x="3657600" y="3290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Persians/</a:t>
                </a:r>
                <a:r>
                  <a:rPr lang="en-US" sz="1100" dirty="0" err="1" smtClean="0"/>
                  <a:t>Azeris</a:t>
                </a:r>
                <a:endParaRPr lang="en-US" sz="11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657600" y="5576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err="1" smtClean="0"/>
                  <a:t>Balochs</a:t>
                </a:r>
                <a:endParaRPr lang="en-US" sz="11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79756" y="443005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Kurds</a:t>
                </a:r>
                <a:endParaRPr lang="en-US" sz="11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324601" y="445607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Arabs</a:t>
                </a:r>
                <a:endParaRPr lang="en-US" sz="1100" dirty="0"/>
              </a:p>
            </p:txBody>
          </p:sp>
        </p:grp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448050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5486400" y="55626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Iranian Arab members of Iran’s military</a:t>
            </a:r>
          </a:p>
          <a:p>
            <a:r>
              <a:rPr lang="en-US" sz="1200" i="1" dirty="0" smtClean="0"/>
              <a:t>(www.skynews.com </a:t>
            </a:r>
            <a:r>
              <a:rPr lang="en-US" sz="1200" i="1" u="sng" dirty="0" smtClean="0"/>
              <a:t>Iran’s Military Might Photo Gallery</a:t>
            </a:r>
            <a:r>
              <a:rPr lang="en-US" sz="1200" i="1" dirty="0" smtClean="0"/>
              <a:t>)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Persian/Azeri-Arab Conflict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47800" y="1600200"/>
            <a:ext cx="73152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External pressures, especially from Arabs in Iraq, have increased tensions since Operation Iraqi Freedom.</a:t>
            </a:r>
          </a:p>
          <a:p>
            <a:r>
              <a:rPr lang="en-US" dirty="0" smtClean="0"/>
              <a:t>Iranian Arabs occupy oil rich territories, which has caused tension in the past and will likely continue to do so in the future.</a:t>
            </a:r>
          </a:p>
          <a:p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752600" y="5257800"/>
            <a:ext cx="6477000" cy="1524000"/>
            <a:chOff x="1752600" y="5334000"/>
            <a:chExt cx="6477000" cy="1524000"/>
          </a:xfrm>
        </p:grpSpPr>
        <p:sp>
          <p:nvSpPr>
            <p:cNvPr id="4" name="Oval 3"/>
            <p:cNvSpPr/>
            <p:nvPr/>
          </p:nvSpPr>
          <p:spPr>
            <a:xfrm>
              <a:off x="20574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429000" y="5943600"/>
              <a:ext cx="381000" cy="38100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8006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1722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75438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95500" y="5334000"/>
              <a:ext cx="579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Potential for Violent Conflict</a:t>
              </a:r>
              <a:r>
                <a:rPr lang="en-US" sz="2400" b="1" smtClean="0"/>
                <a:t>: Medium-Low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526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Low</a:t>
              </a:r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67200" y="63963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Medium</a:t>
              </a:r>
              <a:endParaRPr lang="en-US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90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High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Persian/Azeri-Kurdish Conflict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47800" y="1600200"/>
            <a:ext cx="42672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Iran’s Kurds are active participants in the political process and are often associated with the reform movement.</a:t>
            </a:r>
          </a:p>
          <a:p>
            <a:r>
              <a:rPr lang="en-US" dirty="0" smtClean="0"/>
              <a:t>Differential modernization exists with the Kurds living primarily in rural areas.</a:t>
            </a:r>
          </a:p>
          <a:p>
            <a:r>
              <a:rPr lang="en-US" dirty="0" smtClean="0"/>
              <a:t> Culturally the Kurds are at odds with the Persian/Azeri block due to religious differences (Kurds practice Sunni Islam; The government religion is Shiite Islam)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5788152" y="1905000"/>
            <a:ext cx="3276600" cy="1447800"/>
            <a:chOff x="1579756" y="3276600"/>
            <a:chExt cx="6345044" cy="2819400"/>
          </a:xfrm>
        </p:grpSpPr>
        <p:grpSp>
          <p:nvGrpSpPr>
            <p:cNvPr id="29" name="Group 55"/>
            <p:cNvGrpSpPr/>
            <p:nvPr/>
          </p:nvGrpSpPr>
          <p:grpSpPr>
            <a:xfrm>
              <a:off x="3200400" y="3810000"/>
              <a:ext cx="3124200" cy="1752600"/>
              <a:chOff x="3200400" y="3810000"/>
              <a:chExt cx="3124200" cy="1752600"/>
            </a:xfrm>
          </p:grpSpPr>
          <p:cxnSp>
            <p:nvCxnSpPr>
              <p:cNvPr id="42" name="Straight Connector 41"/>
              <p:cNvCxnSpPr>
                <a:stCxn id="38" idx="2"/>
                <a:endCxn id="39" idx="0"/>
              </p:cNvCxnSpPr>
              <p:nvPr/>
            </p:nvCxnSpPr>
            <p:spPr>
              <a:xfrm rot="5400000">
                <a:off x="3886200" y="4686300"/>
                <a:ext cx="17526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40" idx="3"/>
                <a:endCxn id="38" idx="2"/>
              </p:cNvCxnSpPr>
              <p:nvPr/>
            </p:nvCxnSpPr>
            <p:spPr>
              <a:xfrm flipV="1">
                <a:off x="3200400" y="3810000"/>
                <a:ext cx="1562100" cy="8763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38" idx="2"/>
                <a:endCxn id="41" idx="1"/>
              </p:cNvCxnSpPr>
              <p:nvPr/>
            </p:nvCxnSpPr>
            <p:spPr>
              <a:xfrm rot="16200000" flipH="1">
                <a:off x="5105400" y="3467100"/>
                <a:ext cx="876300" cy="15621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0" idx="3"/>
                <a:endCxn id="39" idx="0"/>
              </p:cNvCxnSpPr>
              <p:nvPr/>
            </p:nvCxnSpPr>
            <p:spPr>
              <a:xfrm>
                <a:off x="32004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stCxn id="41" idx="1"/>
                <a:endCxn id="39" idx="0"/>
              </p:cNvCxnSpPr>
              <p:nvPr/>
            </p:nvCxnSpPr>
            <p:spPr>
              <a:xfrm rot="10800000" flipV="1">
                <a:off x="4762500" y="4686300"/>
                <a:ext cx="1562100" cy="8763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54"/>
              <p:cNvGrpSpPr/>
              <p:nvPr/>
            </p:nvGrpSpPr>
            <p:grpSpPr>
              <a:xfrm>
                <a:off x="3200400" y="4572000"/>
                <a:ext cx="3124199" cy="228600"/>
                <a:chOff x="3200400" y="4572000"/>
                <a:chExt cx="3124199" cy="228600"/>
              </a:xfrm>
            </p:grpSpPr>
            <p:sp>
              <p:nvSpPr>
                <p:cNvPr id="48" name="Circular Arrow 47"/>
                <p:cNvSpPr/>
                <p:nvPr/>
              </p:nvSpPr>
              <p:spPr>
                <a:xfrm>
                  <a:off x="4648200" y="4572000"/>
                  <a:ext cx="228600" cy="228600"/>
                </a:xfrm>
                <a:prstGeom prst="circularArrow">
                  <a:avLst/>
                </a:prstGeom>
                <a:solidFill>
                  <a:schemeClr val="tx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Straight Connector 48"/>
                <p:cNvCxnSpPr>
                  <a:stCxn id="40" idx="3"/>
                  <a:endCxn id="48" idx="0"/>
                </p:cNvCxnSpPr>
                <p:nvPr/>
              </p:nvCxnSpPr>
              <p:spPr>
                <a:xfrm>
                  <a:off x="3200400" y="4686300"/>
                  <a:ext cx="147637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stCxn id="48" idx="2"/>
                  <a:endCxn id="41" idx="1"/>
                </p:cNvCxnSpPr>
                <p:nvPr/>
              </p:nvCxnSpPr>
              <p:spPr>
                <a:xfrm rot="16200000" flipH="1">
                  <a:off x="5586412" y="3948112"/>
                  <a:ext cx="0" cy="147637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53"/>
            <p:cNvGrpSpPr/>
            <p:nvPr/>
          </p:nvGrpSpPr>
          <p:grpSpPr>
            <a:xfrm>
              <a:off x="1579756" y="3276600"/>
              <a:ext cx="6345044" cy="2819400"/>
              <a:chOff x="1579756" y="3276600"/>
              <a:chExt cx="6345044" cy="2819400"/>
            </a:xfrm>
          </p:grpSpPr>
          <p:grpSp>
            <p:nvGrpSpPr>
              <p:cNvPr id="31" name="Group 19"/>
              <p:cNvGrpSpPr/>
              <p:nvPr/>
            </p:nvGrpSpPr>
            <p:grpSpPr>
              <a:xfrm>
                <a:off x="1600200" y="3276600"/>
                <a:ext cx="6324600" cy="2819400"/>
                <a:chOff x="1600200" y="3276600"/>
                <a:chExt cx="6324600" cy="2819400"/>
              </a:xfrm>
            </p:grpSpPr>
            <p:grpSp>
              <p:nvGrpSpPr>
                <p:cNvPr id="36" name="Group 17"/>
                <p:cNvGrpSpPr/>
                <p:nvPr/>
              </p:nvGrpSpPr>
              <p:grpSpPr>
                <a:xfrm>
                  <a:off x="1600200" y="4419600"/>
                  <a:ext cx="6324600" cy="533400"/>
                  <a:chOff x="1600200" y="4381500"/>
                  <a:chExt cx="6324600" cy="533400"/>
                </a:xfrm>
              </p:grpSpPr>
              <p:sp>
                <p:nvSpPr>
                  <p:cNvPr id="40" name="Rectangle 39"/>
                  <p:cNvSpPr/>
                  <p:nvPr/>
                </p:nvSpPr>
                <p:spPr>
                  <a:xfrm>
                    <a:off x="1600200" y="4381500"/>
                    <a:ext cx="16002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6324600" y="4381500"/>
                    <a:ext cx="16002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" name="Group 18"/>
                <p:cNvGrpSpPr/>
                <p:nvPr/>
              </p:nvGrpSpPr>
              <p:grpSpPr>
                <a:xfrm>
                  <a:off x="3657600" y="3276600"/>
                  <a:ext cx="2209800" cy="2819400"/>
                  <a:chOff x="3695700" y="3276600"/>
                  <a:chExt cx="2209800" cy="2819400"/>
                </a:xfrm>
              </p:grpSpPr>
              <p:sp>
                <p:nvSpPr>
                  <p:cNvPr id="38" name="Rectangle 37"/>
                  <p:cNvSpPr/>
                  <p:nvPr/>
                </p:nvSpPr>
                <p:spPr>
                  <a:xfrm>
                    <a:off x="3695700" y="3276600"/>
                    <a:ext cx="2209800" cy="533400"/>
                  </a:xfrm>
                  <a:prstGeom prst="rect">
                    <a:avLst/>
                  </a:prstGeom>
                  <a:solidFill>
                    <a:srgbClr val="EDFD5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>
                  <a:xfrm>
                    <a:off x="3695700" y="5562600"/>
                    <a:ext cx="2209800" cy="53340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2" name="TextBox 31"/>
              <p:cNvSpPr txBox="1"/>
              <p:nvPr/>
            </p:nvSpPr>
            <p:spPr>
              <a:xfrm>
                <a:off x="3657600" y="3290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Persians/</a:t>
                </a:r>
                <a:r>
                  <a:rPr lang="en-US" sz="1100" dirty="0" err="1" smtClean="0"/>
                  <a:t>Azeris</a:t>
                </a:r>
                <a:endParaRPr lang="en-US" sz="11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657600" y="5576097"/>
                <a:ext cx="22098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err="1" smtClean="0"/>
                  <a:t>Balochs</a:t>
                </a:r>
                <a:endParaRPr lang="en-US" sz="11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579756" y="4463716"/>
                <a:ext cx="1600200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Kurds</a:t>
                </a:r>
                <a:endParaRPr lang="en-US" sz="11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324601" y="4456070"/>
                <a:ext cx="1600199" cy="50945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100" dirty="0" smtClean="0"/>
                  <a:t>Arabs</a:t>
                </a:r>
                <a:endParaRPr lang="en-US" sz="1100" dirty="0"/>
              </a:p>
            </p:txBody>
          </p:sp>
        </p:grpSp>
      </p:grpSp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505200"/>
            <a:ext cx="279573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5867400" y="60198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Democratic Party of Iranian Kurdistan’s Logo (www.pdki.org)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Persian/Azeri-Kurdish Conflict</a:t>
            </a:r>
            <a:endParaRPr lang="en-US" dirty="0"/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1447800" y="1600201"/>
            <a:ext cx="7086600" cy="3581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Historically the Kurds have become violent when the central government is weak or threatened.</a:t>
            </a:r>
          </a:p>
          <a:p>
            <a:r>
              <a:rPr lang="en-US" dirty="0" smtClean="0"/>
              <a:t>International pressures </a:t>
            </a:r>
            <a:r>
              <a:rPr lang="en-US" dirty="0" smtClean="0"/>
              <a:t>are </a:t>
            </a:r>
            <a:r>
              <a:rPr lang="en-US" dirty="0" smtClean="0"/>
              <a:t>mixed.  The United States desires regional stability and is unlikely to support a Kurdish rebellion.  Israel is rumored to have programs designed to exploit ethnic fissures between the Kurds and Iran’s government.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52600" y="5257800"/>
            <a:ext cx="6477000" cy="1524000"/>
            <a:chOff x="1752600" y="5334000"/>
            <a:chExt cx="6477000" cy="1524000"/>
          </a:xfrm>
        </p:grpSpPr>
        <p:sp>
          <p:nvSpPr>
            <p:cNvPr id="5" name="Oval 4"/>
            <p:cNvSpPr/>
            <p:nvPr/>
          </p:nvSpPr>
          <p:spPr>
            <a:xfrm>
              <a:off x="20574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4290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8006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172200" y="5943600"/>
              <a:ext cx="381000" cy="381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75438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95500" y="5334000"/>
              <a:ext cx="579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Potential for Violent Conflict: Medium-High</a:t>
              </a:r>
              <a:endParaRPr lang="en-US" sz="2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26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Low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67200" y="63963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Medium</a:t>
              </a:r>
              <a:endParaRPr lang="en-US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90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High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Persian-Azeri Conflict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752600" y="5257800"/>
            <a:ext cx="6477000" cy="1524000"/>
            <a:chOff x="1752600" y="5334000"/>
            <a:chExt cx="6477000" cy="1524000"/>
          </a:xfrm>
        </p:grpSpPr>
        <p:sp>
          <p:nvSpPr>
            <p:cNvPr id="4" name="Oval 3"/>
            <p:cNvSpPr/>
            <p:nvPr/>
          </p:nvSpPr>
          <p:spPr>
            <a:xfrm>
              <a:off x="20574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429000" y="5943600"/>
              <a:ext cx="381000" cy="381000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8006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1722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7543800" y="5943600"/>
              <a:ext cx="381000" cy="381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95500" y="5334000"/>
              <a:ext cx="579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Potential for Violent Conflict: Medium-Low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7526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Low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67200" y="6396335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Medium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39000" y="6396335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High</a:t>
              </a:r>
              <a:endParaRPr lang="en-US" sz="2400" dirty="0"/>
            </a:p>
          </p:txBody>
        </p:sp>
      </p:grpSp>
      <p:sp>
        <p:nvSpPr>
          <p:cNvPr id="23" name="Content Placeholder 3"/>
          <p:cNvSpPr>
            <a:spLocks noGrp="1"/>
          </p:cNvSpPr>
          <p:nvPr>
            <p:ph idx="1"/>
          </p:nvPr>
        </p:nvSpPr>
        <p:spPr>
          <a:xfrm>
            <a:off x="1447800" y="1600201"/>
            <a:ext cx="708660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Persian Azeri alliance has been stressed, by cultural differences between the two groups (language and history).</a:t>
            </a:r>
          </a:p>
          <a:p>
            <a:r>
              <a:rPr lang="en-US" dirty="0" smtClean="0"/>
              <a:t>This stress has been evidenced by several riots.</a:t>
            </a:r>
          </a:p>
          <a:p>
            <a:r>
              <a:rPr lang="en-US" dirty="0" smtClean="0"/>
              <a:t>However, strong Azeri integration into Iran’s government makes violent conflict unlikely.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Religious Considerations</a:t>
            </a:r>
            <a:endParaRPr lang="en-US" dirty="0"/>
          </a:p>
        </p:txBody>
      </p:sp>
      <p:sp>
        <p:nvSpPr>
          <p:cNvPr id="23" name="Content Placeholder 3"/>
          <p:cNvSpPr>
            <a:spLocks noGrp="1"/>
          </p:cNvSpPr>
          <p:nvPr>
            <p:ph idx="1"/>
          </p:nvPr>
        </p:nvSpPr>
        <p:spPr>
          <a:xfrm>
            <a:off x="1447800" y="1600200"/>
            <a:ext cx="7086600" cy="48767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Within Iran religious affiliation is highly correlated with ethnic conflict.</a:t>
            </a:r>
          </a:p>
          <a:p>
            <a:r>
              <a:rPr lang="en-US" dirty="0" smtClean="0"/>
              <a:t>Both groups with a high potential for violence (The Kurds and The </a:t>
            </a:r>
            <a:r>
              <a:rPr lang="en-US" dirty="0" err="1" smtClean="0"/>
              <a:t>Balochs</a:t>
            </a:r>
            <a:r>
              <a:rPr lang="en-US" dirty="0" smtClean="0"/>
              <a:t>) </a:t>
            </a:r>
            <a:r>
              <a:rPr lang="en-US" dirty="0" smtClean="0"/>
              <a:t>practice </a:t>
            </a:r>
            <a:r>
              <a:rPr lang="en-US" dirty="0" smtClean="0"/>
              <a:t>Sunni Islam; </a:t>
            </a:r>
            <a:r>
              <a:rPr lang="en-US" dirty="0" smtClean="0"/>
              <a:t>while, </a:t>
            </a:r>
            <a:r>
              <a:rPr lang="en-US" dirty="0" smtClean="0"/>
              <a:t>the </a:t>
            </a:r>
            <a:r>
              <a:rPr lang="en-US" dirty="0" smtClean="0"/>
              <a:t>predominantly </a:t>
            </a:r>
            <a:r>
              <a:rPr lang="en-US" dirty="0" smtClean="0"/>
              <a:t>Shiite Arabs enjoy a relatively peaceful relationship with the Persian/Azeri block.</a:t>
            </a:r>
          </a:p>
          <a:p>
            <a:r>
              <a:rPr lang="en-US" dirty="0" smtClean="0"/>
              <a:t>As such it is likely that reducing ethnic violence in Iran will involve a significant religious discussion.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9700" y="2644170"/>
            <a:ext cx="632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/>
              <a:t>Questions?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539</Words>
  <Application>Microsoft Office PowerPoint</Application>
  <PresentationFormat>On-screen Show (4:3)</PresentationFormat>
  <Paragraphs>79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Custom Design</vt:lpstr>
      <vt:lpstr>Potential Ethnic Conflicts In Iran</vt:lpstr>
      <vt:lpstr>Possible Conflicts</vt:lpstr>
      <vt:lpstr>Conflict Between Minority Groups</vt:lpstr>
      <vt:lpstr>Persian/Azeri-Baloch Conflict</vt:lpstr>
      <vt:lpstr>Persian/Azeri-Baloch Conflict</vt:lpstr>
      <vt:lpstr>Persian/Azeri-Arab Conflict </vt:lpstr>
      <vt:lpstr>Persian/Azeri-Arab Conflict </vt:lpstr>
      <vt:lpstr>Persian/Azeri-Kurdish Conflict</vt:lpstr>
      <vt:lpstr>Persian/Azeri-Kurdish Conflict</vt:lpstr>
      <vt:lpstr>Persian-Azeri Conflict</vt:lpstr>
      <vt:lpstr>Religious Considerations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Ethnic Divisions in Iran</dc:title>
  <dc:creator>mhouston</dc:creator>
  <cp:lastModifiedBy>mhouston</cp:lastModifiedBy>
  <cp:revision>133</cp:revision>
  <dcterms:created xsi:type="dcterms:W3CDTF">2010-03-02T19:17:14Z</dcterms:created>
  <dcterms:modified xsi:type="dcterms:W3CDTF">2010-04-13T07:17:25Z</dcterms:modified>
</cp:coreProperties>
</file>