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6" r:id="rId2"/>
    <p:sldId id="257" r:id="rId3"/>
    <p:sldId id="258" r:id="rId4"/>
    <p:sldId id="269" r:id="rId5"/>
    <p:sldId id="259" r:id="rId6"/>
    <p:sldId id="260" r:id="rId7"/>
    <p:sldId id="261" r:id="rId8"/>
    <p:sldId id="262" r:id="rId9"/>
    <p:sldId id="263" r:id="rId10"/>
    <p:sldId id="272" r:id="rId11"/>
    <p:sldId id="271" r:id="rId12"/>
    <p:sldId id="264" r:id="rId13"/>
    <p:sldId id="265" r:id="rId14"/>
    <p:sldId id="266" r:id="rId15"/>
    <p:sldId id="267" r:id="rId16"/>
    <p:sldId id="268" r:id="rId17"/>
    <p:sldId id="270" r:id="rId18"/>
  </p:sldIdLst>
  <p:sldSz cx="9144000" cy="6858000" type="screen4x3"/>
  <p:notesSz cx="6856413" cy="9083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846" autoAdjust="0"/>
    <p:restoredTop sz="94660"/>
  </p:normalViewPr>
  <p:slideViewPr>
    <p:cSldViewPr>
      <p:cViewPr varScale="1">
        <p:scale>
          <a:sx n="93" d="100"/>
          <a:sy n="9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3025" y="0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45DF7-1704-4C1C-815B-9BD3D42BCE02}" type="datetimeFigureOut">
              <a:rPr lang="en-US" smtClean="0"/>
              <a:t>10/29/2010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3025" y="8628063"/>
            <a:ext cx="2971800" cy="4540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1E3CF-B16F-41A4-BC74-E309FF0482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4E167-51CD-49B0-BE8D-A3466F76550D}" type="datetimeFigureOut">
              <a:rPr lang="en-US" smtClean="0"/>
              <a:pPr/>
              <a:t>10/29/2010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A81B1-7483-46EC-A8F5-35E0C89887D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eb.mit.edu/8.13/www/JLExperiments/JLExp17.pdf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eb.mit.edu/8.13/www/JLExperiments/JLExp17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port.com/High-Power-Spectral-Calibration-Lamps/378229/1033/catalog.aspx" TargetMode="External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600201"/>
            <a:ext cx="8610600" cy="2000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Measuring </a:t>
            </a:r>
            <a:r>
              <a:rPr lang="en-US" dirty="0"/>
              <a:t>t</a:t>
            </a:r>
            <a:r>
              <a:rPr lang="en-US" dirty="0" smtClean="0"/>
              <a:t>he Balmer Lines and the Proton-Deuterium Nuclear Mass Ratio </a:t>
            </a:r>
            <a:r>
              <a:rPr lang="en-US" dirty="0" smtClean="0"/>
              <a:t>v</a:t>
            </a:r>
            <a:r>
              <a:rPr lang="en-US" dirty="0" smtClean="0"/>
              <a:t>ia </a:t>
            </a:r>
            <a:r>
              <a:rPr lang="en-US" dirty="0" smtClean="0"/>
              <a:t>Optical Spectroscopy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Matthew Houston</a:t>
            </a:r>
          </a:p>
          <a:p>
            <a:r>
              <a:rPr lang="en-US" dirty="0" smtClean="0"/>
              <a:t>Junior Lab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Theory: A Model of the Atom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Solving the 3D Schrödinger </a:t>
            </a:r>
            <a:r>
              <a:rPr lang="en-US" dirty="0" smtClean="0"/>
              <a:t>equation </a:t>
            </a:r>
            <a:r>
              <a:rPr lang="en-US" dirty="0" smtClean="0"/>
              <a:t>for a Coulomb </a:t>
            </a:r>
            <a:r>
              <a:rPr lang="en-US" dirty="0" smtClean="0"/>
              <a:t>potential </a:t>
            </a:r>
            <a:r>
              <a:rPr lang="en-US" dirty="0" smtClean="0"/>
              <a:t>yields energy eigenvalues: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162" t="17518"/>
          <a:stretch>
            <a:fillRect/>
          </a:stretch>
        </p:blipFill>
        <p:spPr bwMode="auto">
          <a:xfrm>
            <a:off x="4638675" y="2657475"/>
            <a:ext cx="23717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307" t="7407" b="3704"/>
          <a:stretch>
            <a:fillRect/>
          </a:stretch>
        </p:blipFill>
        <p:spPr bwMode="auto">
          <a:xfrm>
            <a:off x="1295400" y="2743200"/>
            <a:ext cx="23907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37338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Assuming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transitions between energy states occur due to emission of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photons: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3400" y="57150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Transitions with m=2 are known as the Balmer Lines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772025"/>
            <a:ext cx="74961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Theory: The Effects of Finite Mass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assumption of an infinitely massive nucleus is reasonable:  </a:t>
            </a:r>
            <a:endParaRPr lang="en-US" sz="28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9900" y="2505075"/>
            <a:ext cx="27813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3200400"/>
            <a:ext cx="8382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Borrowing 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more exact result from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astrophysics: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3733800"/>
            <a:ext cx="18478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3733800"/>
            <a:ext cx="18192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09600" y="5029200"/>
            <a:ext cx="807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Which when applied hydrogen and deuterium:</a:t>
            </a:r>
            <a:endParaRPr lang="en-US" sz="2800" dirty="0"/>
          </a:p>
        </p:txBody>
      </p:sp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5579497"/>
            <a:ext cx="3276600" cy="89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4419600"/>
            <a:ext cx="5562600" cy="71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Theory: Spectrometry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r>
              <a:rPr lang="en-US" dirty="0" smtClean="0"/>
              <a:t>By creating differences in path length, </a:t>
            </a:r>
            <a:r>
              <a:rPr lang="en-US" dirty="0" smtClean="0"/>
              <a:t>it is </a:t>
            </a:r>
            <a:r>
              <a:rPr lang="en-US" dirty="0" smtClean="0"/>
              <a:t>possible to isolate various wavelengths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524000" y="2590800"/>
            <a:ext cx="6096000" cy="378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7400" y="6371617"/>
            <a:ext cx="4953000" cy="48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47800" y="6019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Grating Normal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6019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Light</a:t>
            </a:r>
            <a:endParaRPr lang="en-US" dirty="0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3962400"/>
            <a:ext cx="2476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114800"/>
            <a:ext cx="2000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6019800"/>
            <a:ext cx="1066800" cy="37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6019800"/>
            <a:ext cx="1447800" cy="45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789" r="68421" b="16969"/>
          <a:stretch>
            <a:fillRect/>
          </a:stretch>
        </p:blipFill>
        <p:spPr bwMode="auto">
          <a:xfrm>
            <a:off x="2895600" y="5562600"/>
            <a:ext cx="228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Setup: Overview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1220569"/>
            <a:ext cx="7467600" cy="525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6200" y="6443246"/>
            <a:ext cx="899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Modified from MIT Junior Lab </a:t>
            </a:r>
            <a:r>
              <a:rPr lang="en-US" sz="1600" dirty="0" err="1" smtClean="0"/>
              <a:t>Lab</a:t>
            </a:r>
            <a:r>
              <a:rPr lang="en-US" sz="1600" dirty="0" smtClean="0"/>
              <a:t> Guide </a:t>
            </a:r>
            <a:r>
              <a:rPr lang="en-US" sz="1600" dirty="0" smtClean="0">
                <a:hlinkClick r:id="rId3"/>
              </a:rPr>
              <a:t>http://web.mit.edu/8.13/www/JLExperiments/JLExp17.pdf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 Up: Spectrometer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 l="9524"/>
          <a:stretch>
            <a:fillRect/>
          </a:stretch>
        </p:blipFill>
        <p:spPr bwMode="auto">
          <a:xfrm>
            <a:off x="304800" y="1295400"/>
            <a:ext cx="8686800" cy="409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" y="6367046"/>
            <a:ext cx="899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Modified from MIT Junior Lab </a:t>
            </a:r>
            <a:r>
              <a:rPr lang="en-US" sz="1600" dirty="0" err="1" smtClean="0"/>
              <a:t>Lab</a:t>
            </a:r>
            <a:r>
              <a:rPr lang="en-US" sz="1600" dirty="0" smtClean="0"/>
              <a:t> Guide </a:t>
            </a:r>
            <a:r>
              <a:rPr lang="en-US" sz="1600" dirty="0" smtClean="0">
                <a:hlinkClick r:id="rId3"/>
              </a:rPr>
              <a:t>http://web.mit.edu/8.13/www/JLExperiments/JLExp17.pdf</a:t>
            </a:r>
            <a:endParaRPr lang="en-US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5410200"/>
            <a:ext cx="8382000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to Scale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Line colors do </a:t>
            </a:r>
            <a:r>
              <a:rPr lang="en-US" sz="2800" b="1" dirty="0"/>
              <a:t>NOT </a:t>
            </a:r>
            <a:r>
              <a:rPr lang="en-US" sz="2800" dirty="0"/>
              <a:t>indicate wavelength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Sources of Error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49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Experience from previous </a:t>
            </a:r>
            <a:r>
              <a:rPr lang="en-US" sz="2800" dirty="0"/>
              <a:t>e</a:t>
            </a:r>
            <a:r>
              <a:rPr lang="en-US" sz="2800" dirty="0" smtClean="0"/>
              <a:t>xperiments and dark count data → Poisson counting</a:t>
            </a:r>
          </a:p>
          <a:p>
            <a:r>
              <a:rPr lang="en-US" sz="2800" dirty="0" smtClean="0"/>
              <a:t>Time-dependent </a:t>
            </a:r>
            <a:r>
              <a:rPr lang="en-US" sz="2800" dirty="0" smtClean="0"/>
              <a:t>output from </a:t>
            </a:r>
            <a:r>
              <a:rPr lang="en-US" sz="2800" dirty="0" smtClean="0"/>
              <a:t>lamps is </a:t>
            </a:r>
            <a:r>
              <a:rPr lang="en-US" sz="2800" dirty="0" smtClean="0"/>
              <a:t>another source of </a:t>
            </a:r>
            <a:r>
              <a:rPr lang="en-US" sz="2800" dirty="0" smtClean="0"/>
              <a:t>error</a:t>
            </a:r>
            <a:endParaRPr lang="en-US" sz="28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3352800"/>
            <a:ext cx="7309842" cy="3048000"/>
            <a:chOff x="1805822" y="3429000"/>
            <a:chExt cx="5491759" cy="3505200"/>
          </a:xfrm>
        </p:grpSpPr>
        <p:pic>
          <p:nvPicPr>
            <p:cNvPr id="3074" name="Picture 2" descr="http://www.newport.com/images/web900w-EN/images/730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05822" y="3810000"/>
              <a:ext cx="5491759" cy="3124200"/>
            </a:xfrm>
            <a:prstGeom prst="rect">
              <a:avLst/>
            </a:prstGeom>
            <a:noFill/>
          </p:spPr>
        </p:pic>
        <p:sp>
          <p:nvSpPr>
            <p:cNvPr id="5" name="Rectangle 4"/>
            <p:cNvSpPr/>
            <p:nvPr/>
          </p:nvSpPr>
          <p:spPr>
            <a:xfrm>
              <a:off x="1884701" y="3429000"/>
              <a:ext cx="5334000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Short term temporal behavior of </a:t>
              </a:r>
              <a:r>
                <a:rPr lang="en-US" b="1" dirty="0" smtClean="0"/>
                <a:t>65010 </a:t>
              </a:r>
              <a:r>
                <a:rPr lang="en-US" b="1" dirty="0"/>
                <a:t>Cesium </a:t>
              </a:r>
              <a:r>
                <a:rPr lang="en-US" b="1" dirty="0" smtClean="0"/>
                <a:t>Lamp</a:t>
              </a:r>
              <a:r>
                <a:rPr lang="en-US" dirty="0" smtClean="0"/>
                <a:t>*</a:t>
              </a:r>
              <a:endParaRPr lang="en-US" b="1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76200" y="6336268"/>
            <a:ext cx="967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*http://www.newport.com/High-Power-Spectral-Calibration-Lamps/378229/1033/catalog.aspx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Spectral lines appear as peaks</a:t>
            </a:r>
          </a:p>
          <a:p>
            <a:r>
              <a:rPr lang="en-US" dirty="0" smtClean="0"/>
              <a:t>These peaks can be fit to Gaussians giving a wavelength</a:t>
            </a:r>
          </a:p>
          <a:p>
            <a:r>
              <a:rPr lang="en-US" dirty="0" smtClean="0"/>
              <a:t>Wavelengths from the spectrometer are in </a:t>
            </a:r>
            <a:r>
              <a:rPr lang="en-US" dirty="0" smtClean="0"/>
              <a:t>error, </a:t>
            </a:r>
            <a:r>
              <a:rPr lang="en-US" dirty="0" smtClean="0"/>
              <a:t>necessitating calibration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Fitting to the Peaks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9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Hg, H, and D </a:t>
            </a:r>
            <a:r>
              <a:rPr lang="en-US" dirty="0" smtClean="0"/>
              <a:t>peaks </a:t>
            </a:r>
            <a:r>
              <a:rPr lang="en-US" dirty="0" smtClean="0"/>
              <a:t>are fit to a sum of Gaussians: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057400"/>
            <a:ext cx="78755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30480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Chi-squared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values range from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0.5-3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3581400"/>
            <a:ext cx="8229600" cy="3276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</a:t>
            </a:r>
            <a:r>
              <a:rPr lang="en-US" sz="3200" noProof="0" dirty="0" smtClean="0"/>
              <a:t>m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ercury spectrum,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 second Gaussian accounts for doublet splitting.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/>
              <a:t>In deuterium,</a:t>
            </a:r>
            <a:r>
              <a:rPr lang="en-US" sz="3200" dirty="0" smtClean="0"/>
              <a:t> the first Gaussian fits the hydrogen peak and the second fits the deuterium peak.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Fitting to the Peaks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typicalpeakmercu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667" r="2500"/>
          <a:stretch>
            <a:fillRect/>
          </a:stretch>
        </p:blipFill>
        <p:spPr>
          <a:xfrm>
            <a:off x="0" y="1219200"/>
            <a:ext cx="9144000" cy="5638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Fitting to the Peaks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ypicalpeakdeuterium.jpg"/>
          <p:cNvPicPr>
            <a:picLocks noChangeAspect="1"/>
          </p:cNvPicPr>
          <p:nvPr/>
        </p:nvPicPr>
        <p:blipFill>
          <a:blip r:embed="rId2" cstate="print"/>
          <a:srcRect l="4989" r="6868"/>
          <a:stretch>
            <a:fillRect/>
          </a:stretch>
        </p:blipFill>
        <p:spPr>
          <a:xfrm>
            <a:off x="1" y="1219200"/>
            <a:ext cx="914400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The Calibration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Comparing known mercury lines to observed values gives a calibration function: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743200"/>
            <a:ext cx="71532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350520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noProof="0" dirty="0" smtClean="0"/>
              <a:t>This function has residuals </a:t>
            </a:r>
            <a:r>
              <a:rPr lang="en-US" sz="3200" noProof="0" dirty="0" smtClean="0"/>
              <a:t>≈0.2 </a:t>
            </a:r>
            <a:r>
              <a:rPr lang="en-US" sz="3200" noProof="0" dirty="0" smtClean="0"/>
              <a:t>Angstroms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noProof="0" dirty="0" smtClean="0"/>
              <a:t>Quadratic term indicates a linear approximation in the spectrometer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Final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r>
              <a:rPr lang="en-US" dirty="0" smtClean="0"/>
              <a:t>Once peaks are identified and fit to the calibration function gives true wavelengths</a:t>
            </a:r>
          </a:p>
          <a:p>
            <a:r>
              <a:rPr lang="en-US" dirty="0" smtClean="0"/>
              <a:t>Deuterium </a:t>
            </a:r>
            <a:r>
              <a:rPr lang="en-US" dirty="0" smtClean="0"/>
              <a:t>peaks </a:t>
            </a:r>
            <a:r>
              <a:rPr lang="en-US" dirty="0" smtClean="0"/>
              <a:t>are plugged into: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3352800"/>
            <a:ext cx="3276600" cy="89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42672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order error propagation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Conclusion: The Balmer Lines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397000"/>
          <a:ext cx="86868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/>
                <a:gridCol w="2823210"/>
                <a:gridCol w="1520190"/>
                <a:gridCol w="2171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Actual [Å]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Measured [Å]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Error/σ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Rydberg‘s</a:t>
                      </a:r>
                      <a:r>
                        <a:rPr lang="en-US" sz="2400" dirty="0" smtClean="0"/>
                        <a:t> Result [Å]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6562.85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6562.66±0.18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1.02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6564.67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4861.33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4861.26±0.19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4862.72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4340.47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4340.48±0.19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0.04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4341.71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4101.74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4101.91±0.17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1.04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4102.92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3970.07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3970.29±0.21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1.09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3971.22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3889.05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3888.73±0.23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1.39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3890.17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5105400"/>
            <a:ext cx="8229600" cy="1752600"/>
          </a:xfrm>
        </p:spPr>
        <p:txBody>
          <a:bodyPr/>
          <a:lstStyle/>
          <a:p>
            <a:r>
              <a:rPr lang="en-US" dirty="0" smtClean="0"/>
              <a:t>Strongly supports the Quantum model of the atom</a:t>
            </a:r>
          </a:p>
          <a:p>
            <a:r>
              <a:rPr lang="en-US" dirty="0" smtClean="0"/>
              <a:t>Lends credibility to the </a:t>
            </a:r>
            <a:r>
              <a:rPr lang="en-US" dirty="0" err="1" smtClean="0"/>
              <a:t>Rydberg</a:t>
            </a:r>
            <a:r>
              <a:rPr lang="en-US" dirty="0" smtClean="0"/>
              <a:t> formula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Conclusion: The Hydrogen Deuterium Mass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43000"/>
          </a:xfrm>
        </p:spPr>
        <p:txBody>
          <a:bodyPr/>
          <a:lstStyle/>
          <a:p>
            <a:r>
              <a:rPr lang="en-US" dirty="0" smtClean="0"/>
              <a:t>The Hydrogen Deuterium Mass Ratio was measured to be: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2743200"/>
            <a:ext cx="35528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810000"/>
            <a:ext cx="82296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actual value is 0.49996 which differs from our value by 0.207 standard deviations.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noProof="0" dirty="0" smtClean="0"/>
              <a:t>Assuming knowledge of protons and neutrons, our results suggest a </a:t>
            </a:r>
            <a:r>
              <a:rPr lang="en-US" sz="3200" noProof="0" dirty="0" smtClean="0"/>
              <a:t>1-proton 1-neutron </a:t>
            </a:r>
            <a:r>
              <a:rPr lang="en-US" sz="3200" noProof="0" dirty="0" smtClean="0"/>
              <a:t>nucleus.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Conclusion: Wave Particle Duality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/>
          <a:lstStyle/>
          <a:p>
            <a:r>
              <a:rPr lang="en-US" dirty="0" smtClean="0"/>
              <a:t>The spectrometer operates via destructive interference suggesting that light is a wave.</a:t>
            </a:r>
          </a:p>
          <a:p>
            <a:r>
              <a:rPr lang="en-US" dirty="0" smtClean="0"/>
              <a:t>The photomultiplier tube observes distinct counts suggesting light is a particle.</a:t>
            </a:r>
          </a:p>
          <a:p>
            <a:pPr>
              <a:buNone/>
            </a:pP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38100" cmpd="thickThin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480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Measuring the Balmer Lines and the Proton-Deuterium Nuclear Mass Ratio via Optical Spectroscopy</vt:lpstr>
      <vt:lpstr>Theory: A Model of the Atom</vt:lpstr>
      <vt:lpstr>Theory: The Effects of Finite Mass</vt:lpstr>
      <vt:lpstr>Theory: Spectrometry</vt:lpstr>
      <vt:lpstr>Experiment Setup: Overview</vt:lpstr>
      <vt:lpstr>Experimental Set Up: Spectrometer</vt:lpstr>
      <vt:lpstr>Analysis: Sources of Error</vt:lpstr>
      <vt:lpstr>Analysis: Overview</vt:lpstr>
      <vt:lpstr>Analysis: Fitting to the Peaks</vt:lpstr>
      <vt:lpstr>Analysis: Fitting to the Peaks</vt:lpstr>
      <vt:lpstr>Analysis: Fitting to the Peaks</vt:lpstr>
      <vt:lpstr>Analysis: The Calibration Curve</vt:lpstr>
      <vt:lpstr>Analysis: Final Steps</vt:lpstr>
      <vt:lpstr>Conclusion: The Balmer Lines</vt:lpstr>
      <vt:lpstr>Conclusion: The Hydrogen Deuterium Mass Ratio</vt:lpstr>
      <vt:lpstr>Conclusion: Wave Particle Duality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the Balmer Lines and the Proton-Deuterium Nuclear Mass Ratio</dc:title>
  <dc:creator>mhouston</dc:creator>
  <cp:lastModifiedBy>mhouston</cp:lastModifiedBy>
  <cp:revision>43</cp:revision>
  <dcterms:created xsi:type="dcterms:W3CDTF">2010-10-28T22:44:37Z</dcterms:created>
  <dcterms:modified xsi:type="dcterms:W3CDTF">2010-10-29T13:40:43Z</dcterms:modified>
</cp:coreProperties>
</file>