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3" r:id="rId1"/>
  </p:sldMasterIdLst>
  <p:notesMasterIdLst>
    <p:notesMasterId r:id="rId25"/>
  </p:notesMasterIdLst>
  <p:sldIdLst>
    <p:sldId id="256" r:id="rId2"/>
    <p:sldId id="259" r:id="rId3"/>
    <p:sldId id="258" r:id="rId4"/>
    <p:sldId id="264" r:id="rId5"/>
    <p:sldId id="262" r:id="rId6"/>
    <p:sldId id="263" r:id="rId7"/>
    <p:sldId id="265" r:id="rId8"/>
    <p:sldId id="266" r:id="rId9"/>
    <p:sldId id="267" r:id="rId10"/>
    <p:sldId id="268" r:id="rId11"/>
    <p:sldId id="270" r:id="rId12"/>
    <p:sldId id="283" r:id="rId13"/>
    <p:sldId id="271" r:id="rId14"/>
    <p:sldId id="281" r:id="rId15"/>
    <p:sldId id="272" r:id="rId16"/>
    <p:sldId id="273" r:id="rId17"/>
    <p:sldId id="274" r:id="rId18"/>
    <p:sldId id="275" r:id="rId19"/>
    <p:sldId id="276" r:id="rId20"/>
    <p:sldId id="282" r:id="rId21"/>
    <p:sldId id="277" r:id="rId22"/>
    <p:sldId id="278" r:id="rId23"/>
    <p:sldId id="27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925778E3-E20A-E846-AB5B-939D5A1C3FE5}">
          <p14:sldIdLst>
            <p14:sldId id="256"/>
            <p14:sldId id="259"/>
            <p14:sldId id="258"/>
            <p14:sldId id="264"/>
            <p14:sldId id="262"/>
            <p14:sldId id="263"/>
            <p14:sldId id="265"/>
            <p14:sldId id="266"/>
          </p14:sldIdLst>
        </p14:section>
        <p14:section name="Tab isolation" id="{CC0AD567-22A0-2F47-803D-E215B963F1CE}">
          <p14:sldIdLst>
            <p14:sldId id="267"/>
            <p14:sldId id="268"/>
            <p14:sldId id="270"/>
            <p14:sldId id="283"/>
            <p14:sldId id="271"/>
            <p14:sldId id="281"/>
            <p14:sldId id="272"/>
          </p14:sldIdLst>
        </p14:section>
        <p14:section name="Sandboxing" id="{8E2275B6-F79D-7649-949E-4A1EE4FC435D}">
          <p14:sldIdLst>
            <p14:sldId id="273"/>
            <p14:sldId id="274"/>
            <p14:sldId id="275"/>
            <p14:sldId id="276"/>
            <p14:sldId id="282"/>
          </p14:sldIdLst>
        </p14:section>
        <p14:section name="Least privilege" id="{5DC5ABE7-0A61-564F-BE6C-09D3823A32D1}">
          <p14:sldIdLst>
            <p14:sldId id="277"/>
            <p14:sldId id="278"/>
          </p14:sldIdLst>
        </p14:section>
        <p14:section name="Conclusion" id="{F359F310-DCF1-CA46-B9F9-37A260AF4D29}">
          <p14:sldIdLst>
            <p14:sldId id="2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11" autoAdjust="0"/>
    <p:restoredTop sz="94660"/>
  </p:normalViewPr>
  <p:slideViewPr>
    <p:cSldViewPr snapToGrid="0" snapToObjects="1">
      <p:cViewPr>
        <p:scale>
          <a:sx n="72" d="100"/>
          <a:sy n="72" d="100"/>
        </p:scale>
        <p:origin x="-2696" y="-1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864"/>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9B33BD-62C9-114D-8FDF-B1A58451CDEA}" type="datetimeFigureOut">
              <a:rPr lang="en-US" smtClean="0"/>
              <a:t>10/31/11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04DC590-3131-EA47-A616-99C193581A58}" type="slidenum">
              <a:rPr lang="en-US" smtClean="0"/>
              <a:t>‹#›</a:t>
            </a:fld>
            <a:endParaRPr lang="en-US"/>
          </a:p>
        </p:txBody>
      </p:sp>
    </p:spTree>
    <p:extLst>
      <p:ext uri="{BB962C8B-B14F-4D97-AF65-F5344CB8AC3E}">
        <p14:creationId xmlns:p14="http://schemas.microsoft.com/office/powerpoint/2010/main" val="142309614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r>
              <a:rPr lang="en-US" baseline="0" dirty="0" smtClean="0"/>
              <a:t> everyone. Thank you for coming. My name is David Benjamin. Today I’d like to tell you about process isolation in Google Chrome. This is a technique used by the Chrome browser to make it more stable and lets you use the Internet more safely. So, first, what does process isolation do?</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a:t>
            </a:fld>
            <a:endParaRPr lang="en-US"/>
          </a:p>
        </p:txBody>
      </p:sp>
    </p:spTree>
    <p:extLst>
      <p:ext uri="{BB962C8B-B14F-4D97-AF65-F5344CB8AC3E}">
        <p14:creationId xmlns:p14="http://schemas.microsoft.com/office/powerpoint/2010/main" val="833073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a:t>
            </a:r>
            <a:r>
              <a:rPr lang="en-US" baseline="0" dirty="0" smtClean="0"/>
              <a:t> y</a:t>
            </a:r>
            <a:r>
              <a:rPr lang="en-US" dirty="0" smtClean="0"/>
              <a:t>ou’ve all probably seen these plenty</a:t>
            </a:r>
            <a:r>
              <a:rPr lang="en-US" baseline="0" dirty="0" smtClean="0"/>
              <a:t> of times. Some program crashed and you lose what you were working on. Pretty annoying. But there’s something remarkable in this picture that we take for granted today: it could have been much worse. It could have been this.</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2</a:t>
            </a:fld>
            <a:endParaRPr lang="en-US"/>
          </a:p>
        </p:txBody>
      </p:sp>
    </p:spTree>
    <p:extLst>
      <p:ext uri="{BB962C8B-B14F-4D97-AF65-F5344CB8AC3E}">
        <p14:creationId xmlns:p14="http://schemas.microsoft.com/office/powerpoint/2010/main" val="39724744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a:t>
            </a:r>
            <a:r>
              <a:rPr lang="en-US" baseline="0" dirty="0" smtClean="0"/>
              <a:t>could have lost everything you had open. That English paper. Your music. Those chats with your friend. Instead you only lost one program. Much better than the alternative.</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3</a:t>
            </a:fld>
            <a:endParaRPr lang="en-US"/>
          </a:p>
        </p:txBody>
      </p:sp>
    </p:spTree>
    <p:extLst>
      <p:ext uri="{BB962C8B-B14F-4D97-AF65-F5344CB8AC3E}">
        <p14:creationId xmlns:p14="http://schemas.microsoft.com/office/powerpoint/2010/main" val="2057304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happens because your operating system /isolates/ all</a:t>
            </a:r>
            <a:r>
              <a:rPr lang="en-US" baseline="0" dirty="0" smtClean="0"/>
              <a:t> your applications from each other. A crash in one does not affect your system and other applications.</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4</a:t>
            </a:fld>
            <a:endParaRPr lang="en-US"/>
          </a:p>
        </p:txBody>
      </p:sp>
    </p:spTree>
    <p:extLst>
      <p:ext uri="{BB962C8B-B14F-4D97-AF65-F5344CB8AC3E}">
        <p14:creationId xmlns:p14="http://schemas.microsoft.com/office/powerpoint/2010/main" val="2496111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let’s see what happened on</a:t>
            </a:r>
            <a:r>
              <a:rPr lang="en-US" baseline="0" dirty="0" smtClean="0"/>
              <a:t> the web before Chrome. You’ve got your mail open, maybe </a:t>
            </a:r>
            <a:r>
              <a:rPr lang="en-US" baseline="0" dirty="0" err="1" smtClean="0"/>
              <a:t>facebook</a:t>
            </a:r>
            <a:r>
              <a:rPr lang="en-US" baseline="0" dirty="0" smtClean="0"/>
              <a:t>, some video. And, uh-oh.</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5</a:t>
            </a:fld>
            <a:endParaRPr lang="en-US"/>
          </a:p>
        </p:txBody>
      </p:sp>
    </p:spTree>
    <p:extLst>
      <p:ext uri="{BB962C8B-B14F-4D97-AF65-F5344CB8AC3E}">
        <p14:creationId xmlns:p14="http://schemas.microsoft.com/office/powerpoint/2010/main" val="2165285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Everything’s gone. Everything you had open in your browser is lost, just because one tab broke. The desktop has</a:t>
            </a:r>
            <a:r>
              <a:rPr lang="en-US" baseline="0" dirty="0" smtClean="0"/>
              <a:t> solved this problem, but webpages are still fragile.</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6</a:t>
            </a:fld>
            <a:endParaRPr lang="en-US"/>
          </a:p>
        </p:txBody>
      </p:sp>
    </p:spTree>
    <p:extLst>
      <p:ext uri="{BB962C8B-B14F-4D97-AF65-F5344CB8AC3E}">
        <p14:creationId xmlns:p14="http://schemas.microsoft.com/office/powerpoint/2010/main" val="3467162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Chrome</a:t>
            </a:r>
            <a:r>
              <a:rPr lang="en-US" baseline="0" dirty="0" smtClean="0"/>
              <a:t> brings this same isolation to the web. If one tab crashes, it is the only one affected. And yes, it really looks like that.</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7</a:t>
            </a:fld>
            <a:endParaRPr lang="en-US"/>
          </a:p>
        </p:txBody>
      </p:sp>
    </p:spTree>
    <p:extLst>
      <p:ext uri="{BB962C8B-B14F-4D97-AF65-F5344CB8AC3E}">
        <p14:creationId xmlns:p14="http://schemas.microsoft.com/office/powerpoint/2010/main" val="9130132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you might ask, “why</a:t>
            </a:r>
            <a:r>
              <a:rPr lang="en-US" baseline="0" dirty="0" smtClean="0"/>
              <a:t> bother?”. Webpages shouldn’t crash your browser. That’s a bug. Why can’t we just write correct code</a:t>
            </a:r>
            <a:r>
              <a:rPr lang="en-US" baseline="0" dirty="0" smtClean="0"/>
              <a:t>?</a:t>
            </a:r>
          </a:p>
          <a:p>
            <a:r>
              <a:rPr lang="en-US" baseline="0" dirty="0" smtClean="0"/>
              <a:t>The problem is your browser is complicated. Browsers these days have over [next] </a:t>
            </a:r>
            <a:r>
              <a:rPr lang="en-US" b="1" baseline="0" dirty="0" smtClean="0"/>
              <a:t>five million</a:t>
            </a:r>
            <a:r>
              <a:rPr lang="en-US" baseline="0" dirty="0" smtClean="0"/>
              <a:t> lines of code in them. If you printed that out, you’d use </a:t>
            </a:r>
            <a:r>
              <a:rPr lang="en-US" b="1" baseline="0" dirty="0" smtClean="0"/>
              <a:t>90,000</a:t>
            </a:r>
            <a:r>
              <a:rPr lang="en-US" baseline="0" dirty="0" smtClean="0"/>
              <a:t> sheets of paper, a stack </a:t>
            </a:r>
            <a:r>
              <a:rPr lang="en-US" b="1" baseline="0" dirty="0" smtClean="0"/>
              <a:t>30 feet</a:t>
            </a:r>
            <a:r>
              <a:rPr lang="en-US" b="0" baseline="0" dirty="0" smtClean="0"/>
              <a:t> tall. You can’t write that much code and get it right. You really have to build these expecting to have bugs.</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8</a:t>
            </a:fld>
            <a:endParaRPr lang="en-US"/>
          </a:p>
        </p:txBody>
      </p:sp>
    </p:spTree>
    <p:extLst>
      <p:ext uri="{BB962C8B-B14F-4D97-AF65-F5344CB8AC3E}">
        <p14:creationId xmlns:p14="http://schemas.microsoft.com/office/powerpoint/2010/main" val="18347288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this is what Chrome does. I’m going to tell you about how Chrome’s tab isolation works, an additional security measure it takes called sandboxing, and the related principle of least privilege. First, how this all works.</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9</a:t>
            </a:fld>
            <a:endParaRPr lang="en-US"/>
          </a:p>
        </p:txBody>
      </p:sp>
    </p:spTree>
    <p:extLst>
      <p:ext uri="{BB962C8B-B14F-4D97-AF65-F5344CB8AC3E}">
        <p14:creationId xmlns:p14="http://schemas.microsoft.com/office/powerpoint/2010/main" val="3077425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 operating system organizes</a:t>
            </a:r>
            <a:r>
              <a:rPr lang="en-US" baseline="0" dirty="0" smtClean="0"/>
              <a:t> tasks into </a:t>
            </a:r>
            <a:r>
              <a:rPr lang="en-US" baseline="0" dirty="0" smtClean="0"/>
              <a:t>processes, typically one per application. Processes, for the most part, run independently of each other. If </a:t>
            </a:r>
            <a:r>
              <a:rPr lang="en-US" baseline="0" dirty="0" smtClean="0"/>
              <a:t>one process misbehaves [slide], the operating system can kill it without touching the others.</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10</a:t>
            </a:fld>
            <a:endParaRPr lang="en-US"/>
          </a:p>
        </p:txBody>
      </p:sp>
    </p:spTree>
    <p:extLst>
      <p:ext uri="{BB962C8B-B14F-4D97-AF65-F5344CB8AC3E}">
        <p14:creationId xmlns:p14="http://schemas.microsoft.com/office/powerpoint/2010/main" val="3035104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Now, traditionally, a browser is just a single</a:t>
            </a:r>
            <a:r>
              <a:rPr lang="en-US" baseline="0" dirty="0" smtClean="0"/>
              <a:t> process, like any other application. So if it misbehaves, the operating system kills everything. Chrome, however, uses multiple processes.</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11</a:t>
            </a:fld>
            <a:endParaRPr lang="en-US"/>
          </a:p>
        </p:txBody>
      </p:sp>
    </p:spTree>
    <p:extLst>
      <p:ext uri="{BB962C8B-B14F-4D97-AF65-F5344CB8AC3E}">
        <p14:creationId xmlns:p14="http://schemas.microsoft.com/office/powerpoint/2010/main" val="2682517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the browser process which opens windows</a:t>
            </a:r>
            <a:r>
              <a:rPr lang="en-US" baseline="0" dirty="0" smtClean="0"/>
              <a:t> and everything</a:t>
            </a:r>
            <a:r>
              <a:rPr lang="en-US" dirty="0" smtClean="0"/>
              <a:t>,</a:t>
            </a:r>
            <a:r>
              <a:rPr lang="en-US" baseline="0" dirty="0" smtClean="0"/>
              <a:t> Chrome has a renderer process per page that actually figures out what the page does. It communicates with the browser by sending messages. Say you </a:t>
            </a:r>
            <a:r>
              <a:rPr lang="en-US" baseline="0" dirty="0" smtClean="0"/>
              <a:t>click on </a:t>
            </a:r>
            <a:r>
              <a:rPr lang="en-US" baseline="0" dirty="0" smtClean="0"/>
              <a:t>a page</a:t>
            </a:r>
            <a:r>
              <a:rPr lang="en-US" baseline="0" dirty="0" smtClean="0"/>
              <a:t>. The browser process gets the click and [next] sends a message to the renderer. The renderer may react by, say, [next] changing the picture. It then [next] asks the </a:t>
            </a:r>
            <a:r>
              <a:rPr lang="en-US" baseline="0" dirty="0" smtClean="0"/>
              <a:t>browser to </a:t>
            </a:r>
            <a:r>
              <a:rPr lang="en-US" baseline="0" dirty="0" smtClean="0"/>
              <a:t>update [next]. All your interactions with pages work this way. The browser sends messages </a:t>
            </a:r>
            <a:r>
              <a:rPr lang="en-US" baseline="0" dirty="0" smtClean="0"/>
              <a:t>when you do something, </a:t>
            </a:r>
            <a:r>
              <a:rPr lang="en-US" baseline="0" dirty="0" smtClean="0"/>
              <a:t>and the renderer </a:t>
            </a:r>
            <a:r>
              <a:rPr lang="en-US" baseline="0" dirty="0" smtClean="0"/>
              <a:t>sends messages when it wants to show the user something.</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12</a:t>
            </a:fld>
            <a:endParaRPr lang="en-US"/>
          </a:p>
        </p:txBody>
      </p:sp>
    </p:spTree>
    <p:extLst>
      <p:ext uri="{BB962C8B-B14F-4D97-AF65-F5344CB8AC3E}">
        <p14:creationId xmlns:p14="http://schemas.microsoft.com/office/powerpoint/2010/main" val="2682517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with this design, i</a:t>
            </a:r>
            <a:r>
              <a:rPr lang="en-US" dirty="0" smtClean="0"/>
              <a:t>f </a:t>
            </a:r>
            <a:r>
              <a:rPr lang="en-US" dirty="0" err="1" smtClean="0"/>
              <a:t>youtube’s</a:t>
            </a:r>
            <a:r>
              <a:rPr lang="en-US" dirty="0" smtClean="0"/>
              <a:t> renderer dies, everything else still</a:t>
            </a:r>
            <a:r>
              <a:rPr lang="en-US" baseline="0" dirty="0" smtClean="0"/>
              <a:t> runs and the browser can keep the other tabs </a:t>
            </a:r>
            <a:r>
              <a:rPr lang="en-US" baseline="0" dirty="0" smtClean="0"/>
              <a:t>working, draw a sad tab, etc.</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13</a:t>
            </a:fld>
            <a:endParaRPr lang="en-US"/>
          </a:p>
        </p:txBody>
      </p:sp>
    </p:spTree>
    <p:extLst>
      <p:ext uri="{BB962C8B-B14F-4D97-AF65-F5344CB8AC3E}">
        <p14:creationId xmlns:p14="http://schemas.microsoft.com/office/powerpoint/2010/main" val="61765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if, however, the browser process dies? Well, then you’ve lost everything like before. But the difference is, because much of the complexity and the code that directly runs the page is in the renderer, hopefully more bugs are in the renderer, and not the browser.</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14</a:t>
            </a:fld>
            <a:endParaRPr lang="en-US"/>
          </a:p>
        </p:txBody>
      </p:sp>
    </p:spTree>
    <p:extLst>
      <p:ext uri="{BB962C8B-B14F-4D97-AF65-F5344CB8AC3E}">
        <p14:creationId xmlns:p14="http://schemas.microsoft.com/office/powerpoint/2010/main" val="61765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Chrome achieves</a:t>
            </a:r>
            <a:r>
              <a:rPr lang="en-US" baseline="0" dirty="0" smtClean="0"/>
              <a:t> tab isolation by splitting each one into a separate process with a single browser process to coordinate them. Communication is done by sending messages with the browser process in total control. Because of this separation, renderer </a:t>
            </a:r>
            <a:r>
              <a:rPr lang="en-US" baseline="0" dirty="0" smtClean="0"/>
              <a:t>bugs (but not browser bugs) </a:t>
            </a:r>
            <a:r>
              <a:rPr lang="en-US" baseline="0" dirty="0" smtClean="0"/>
              <a:t>are recoverable, and you get a more stable browser</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15</a:t>
            </a:fld>
            <a:endParaRPr lang="en-US"/>
          </a:p>
        </p:txBody>
      </p:sp>
    </p:spTree>
    <p:extLst>
      <p:ext uri="{BB962C8B-B14F-4D97-AF65-F5344CB8AC3E}">
        <p14:creationId xmlns:p14="http://schemas.microsoft.com/office/powerpoint/2010/main" val="38555719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that’s tab isolation. Now I’m going to talk about sandboxing,</a:t>
            </a:r>
            <a:r>
              <a:rPr lang="en-US" baseline="0" dirty="0" smtClean="0"/>
              <a:t> which lets us extend this to also be more secure.</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16</a:t>
            </a:fld>
            <a:endParaRPr lang="en-US"/>
          </a:p>
        </p:txBody>
      </p:sp>
    </p:spTree>
    <p:extLst>
      <p:ext uri="{BB962C8B-B14F-4D97-AF65-F5344CB8AC3E}">
        <p14:creationId xmlns:p14="http://schemas.microsoft.com/office/powerpoint/2010/main" val="4262460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Pages</a:t>
            </a:r>
            <a:r>
              <a:rPr lang="en-US" baseline="0" dirty="0" smtClean="0"/>
              <a:t> in a browser are very restricted in what they do. They can’t read </a:t>
            </a:r>
            <a:r>
              <a:rPr lang="en-US" baseline="0" dirty="0" smtClean="0"/>
              <a:t>your files, </a:t>
            </a:r>
            <a:r>
              <a:rPr lang="en-US" baseline="0" dirty="0" smtClean="0"/>
              <a:t>install a virus, or delete things. Ideally, visiting an evil website should never be harmful to your data, because it’s not allowed to touch it. The browser enforces these restrictions. But what if there’s a bug in this code? [nod to earlier buffer overflow </a:t>
            </a:r>
            <a:r>
              <a:rPr lang="en-US" baseline="0" dirty="0" smtClean="0"/>
              <a:t>talk?] </a:t>
            </a:r>
            <a:r>
              <a:rPr lang="en-US" baseline="0" dirty="0" smtClean="0"/>
              <a:t>Then the evil site can try to exploit it and delete all your files. One bug, and you’ve lost. We should do better than that.</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17</a:t>
            </a:fld>
            <a:endParaRPr lang="en-US"/>
          </a:p>
        </p:txBody>
      </p:sp>
    </p:spTree>
    <p:extLst>
      <p:ext uri="{BB962C8B-B14F-4D97-AF65-F5344CB8AC3E}">
        <p14:creationId xmlns:p14="http://schemas.microsoft.com/office/powerpoint/2010/main" val="908961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To improve this, </a:t>
            </a:r>
            <a:r>
              <a:rPr lang="en-US" baseline="0" dirty="0" smtClean="0"/>
              <a:t>Chrome sandboxes each </a:t>
            </a:r>
            <a:r>
              <a:rPr lang="en-US" baseline="0" dirty="0" smtClean="0"/>
              <a:t>renderer. That </a:t>
            </a:r>
            <a:r>
              <a:rPr lang="en-US" baseline="0" dirty="0" smtClean="0"/>
              <a:t>is</a:t>
            </a:r>
            <a:r>
              <a:rPr lang="en-US" baseline="0" dirty="0" smtClean="0"/>
              <a:t>, the renders don’t have access to file, other process, the network, etc. It </a:t>
            </a:r>
            <a:r>
              <a:rPr lang="en-US" baseline="0" dirty="0" smtClean="0"/>
              <a:t>takes away every privilege it doesn’t need. </a:t>
            </a:r>
            <a:r>
              <a:rPr lang="en-US" baseline="0" dirty="0" smtClean="0"/>
              <a:t>All renderers </a:t>
            </a:r>
            <a:r>
              <a:rPr lang="en-US" baseline="0" dirty="0" smtClean="0"/>
              <a:t>can do is ask to the browser to do things for them. </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18</a:t>
            </a:fld>
            <a:endParaRPr lang="en-US"/>
          </a:p>
        </p:txBody>
      </p:sp>
    </p:spTree>
    <p:extLst>
      <p:ext uri="{BB962C8B-B14F-4D97-AF65-F5344CB8AC3E}">
        <p14:creationId xmlns:p14="http://schemas.microsoft.com/office/powerpoint/2010/main" val="3150704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now, even if a renderer gets compromised, it still has to break out of the jail before it can do anything.</a:t>
            </a:r>
            <a:endParaRPr lang="en-US" dirty="0" smtClean="0"/>
          </a:p>
        </p:txBody>
      </p:sp>
      <p:sp>
        <p:nvSpPr>
          <p:cNvPr id="4" name="Slide Number Placeholder 3"/>
          <p:cNvSpPr>
            <a:spLocks noGrp="1"/>
          </p:cNvSpPr>
          <p:nvPr>
            <p:ph type="sldNum" sz="quarter" idx="10"/>
          </p:nvPr>
        </p:nvSpPr>
        <p:spPr/>
        <p:txBody>
          <a:bodyPr/>
          <a:lstStyle/>
          <a:p>
            <a:fld id="{F04DC590-3131-EA47-A616-99C193581A58}" type="slidenum">
              <a:rPr lang="en-US" smtClean="0"/>
              <a:t>19</a:t>
            </a:fld>
            <a:endParaRPr lang="en-US"/>
          </a:p>
        </p:txBody>
      </p:sp>
    </p:spTree>
    <p:extLst>
      <p:ext uri="{BB962C8B-B14F-4D97-AF65-F5344CB8AC3E}">
        <p14:creationId xmlns:p14="http://schemas.microsoft.com/office/powerpoint/2010/main" val="31158590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Again though, this</a:t>
            </a:r>
            <a:r>
              <a:rPr lang="en-US" baseline="0" dirty="0" smtClean="0"/>
              <a:t> is limited to renderer failures, but we have this process separation and sandbox acting as a layer between the page and the browser.</a:t>
            </a:r>
            <a:endParaRPr lang="en-US" dirty="0" smtClean="0"/>
          </a:p>
        </p:txBody>
      </p:sp>
      <p:sp>
        <p:nvSpPr>
          <p:cNvPr id="4" name="Slide Number Placeholder 3"/>
          <p:cNvSpPr>
            <a:spLocks noGrp="1"/>
          </p:cNvSpPr>
          <p:nvPr>
            <p:ph type="sldNum" sz="quarter" idx="10"/>
          </p:nvPr>
        </p:nvSpPr>
        <p:spPr/>
        <p:txBody>
          <a:bodyPr/>
          <a:lstStyle/>
          <a:p>
            <a:fld id="{F04DC590-3131-EA47-A616-99C193581A58}" type="slidenum">
              <a:rPr lang="en-US" smtClean="0"/>
              <a:t>20</a:t>
            </a:fld>
            <a:endParaRPr lang="en-US"/>
          </a:p>
        </p:txBody>
      </p:sp>
    </p:spTree>
    <p:extLst>
      <p:ext uri="{BB962C8B-B14F-4D97-AF65-F5344CB8AC3E}">
        <p14:creationId xmlns:p14="http://schemas.microsoft.com/office/powerpoint/2010/main" val="31158590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that’s how Chrome uses tab isolation to provide better security. This is actually an instance of a more general principle in security, the principle of least privilege.</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21</a:t>
            </a:fld>
            <a:endParaRPr lang="en-US"/>
          </a:p>
        </p:txBody>
      </p:sp>
    </p:spTree>
    <p:extLst>
      <p:ext uri="{BB962C8B-B14F-4D97-AF65-F5344CB8AC3E}">
        <p14:creationId xmlns:p14="http://schemas.microsoft.com/office/powerpoint/2010/main" val="39884407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principle of least privilege states</a:t>
            </a:r>
            <a:r>
              <a:rPr lang="en-US" baseline="0" dirty="0" smtClean="0"/>
              <a:t> that each component of your system should have only the rights it needs and no more. The point here is to limit damage when things go wrong. </a:t>
            </a:r>
            <a:r>
              <a:rPr lang="en-US" baseline="0" dirty="0" smtClean="0"/>
              <a:t>Ideally you set things up so that the parts more likely to fail, like a renderer, are also the parts with the fewest privileges.</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22</a:t>
            </a:fld>
            <a:endParaRPr lang="en-US"/>
          </a:p>
        </p:txBody>
      </p:sp>
    </p:spTree>
    <p:extLst>
      <p:ext uri="{BB962C8B-B14F-4D97-AF65-F5344CB8AC3E}">
        <p14:creationId xmlns:p14="http://schemas.microsoft.com/office/powerpoint/2010/main" val="21150645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We’ve seen that because complex software</a:t>
            </a:r>
            <a:r>
              <a:rPr lang="en-US" baseline="0" dirty="0" smtClean="0"/>
              <a:t> is inherently buggy, you should design assuming things will go wrong. Chrome does this by splitting each tab into a separate renderer, which improves both stability and security. It follows the principle of least privilege to restrict renderer rights.</a:t>
            </a:r>
            <a:r>
              <a:rPr lang="en-US" dirty="0" smtClean="0"/>
              <a:t> And that’s Chrome’s multi-process sandboxing architecture.</a:t>
            </a:r>
            <a:r>
              <a:rPr lang="en-US" baseline="0" dirty="0" smtClean="0"/>
              <a:t> Does anyone have any questions?</a:t>
            </a:r>
            <a:endParaRPr lang="en-US" dirty="0"/>
          </a:p>
        </p:txBody>
      </p:sp>
      <p:sp>
        <p:nvSpPr>
          <p:cNvPr id="4" name="Slide Number Placeholder 3"/>
          <p:cNvSpPr>
            <a:spLocks noGrp="1"/>
          </p:cNvSpPr>
          <p:nvPr>
            <p:ph type="sldNum" sz="quarter" idx="10"/>
          </p:nvPr>
        </p:nvSpPr>
        <p:spPr/>
        <p:txBody>
          <a:bodyPr/>
          <a:lstStyle/>
          <a:p>
            <a:fld id="{F04DC590-3131-EA47-A616-99C193581A58}" type="slidenum">
              <a:rPr lang="en-US" smtClean="0"/>
              <a:t>23</a:t>
            </a:fld>
            <a:endParaRPr lang="en-US"/>
          </a:p>
        </p:txBody>
      </p:sp>
    </p:spTree>
    <p:extLst>
      <p:ext uri="{BB962C8B-B14F-4D97-AF65-F5344CB8AC3E}">
        <p14:creationId xmlns:p14="http://schemas.microsoft.com/office/powerpoint/2010/main" val="4125016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51DEABC-D766-4322-8E78-B830FAE35C72}" type="datetime4">
              <a:rPr lang="en-US" smtClean="0"/>
              <a:pPr/>
              <a:t>October 31, 2011</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9D2C864-9362-43C7-A136-D9C41D93A96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3333F43-3E86-47E4-BFBB-2476D384E1C6}" type="datetime4">
              <a:rPr lang="en-US" smtClean="0"/>
              <a:pPr/>
              <a:t>October 31, 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38DF745-7D3F-47F4-83A3-874385CFAA69}"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51663BA-01FC-4367-B6F3-ABB2645D55F1}" type="datetime4">
              <a:rPr lang="en-US" smtClean="0"/>
              <a:pPr/>
              <a:t>October 31, 2011</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AD20DFC-E2D5-4BD6-B744-D8DEEAB5F7C2}"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9B19C71-EC74-44AF-B27E-FC7DC3C3A61D}" type="datetime4">
              <a:rPr lang="en-US" smtClean="0"/>
              <a:pPr/>
              <a:t>October 31, 2011</a:t>
            </a:fld>
            <a:endParaRPr lang="en-US"/>
          </a:p>
        </p:txBody>
      </p:sp>
      <p:sp>
        <p:nvSpPr>
          <p:cNvPr id="10" name="Slide Number Placeholder 9"/>
          <p:cNvSpPr>
            <a:spLocks noGrp="1"/>
          </p:cNvSpPr>
          <p:nvPr>
            <p:ph type="sldNum" sz="quarter" idx="16"/>
          </p:nvPr>
        </p:nvSpPr>
        <p:spPr/>
        <p:txBody>
          <a:bodyPr rtlCol="0"/>
          <a:lstStyle/>
          <a:p>
            <a:fld id="{F38DF745-7D3F-47F4-83A3-874385CFAA69}"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A5CDA29-3CBE-48EA-92AE-A996835462BA}" type="datetime4">
              <a:rPr lang="en-US" smtClean="0"/>
              <a:pPr/>
              <a:t>October 31, 2011</a:t>
            </a:fld>
            <a:endParaRPr lang="en-US"/>
          </a:p>
        </p:txBody>
      </p:sp>
      <p:sp>
        <p:nvSpPr>
          <p:cNvPr id="12" name="Slide Number Placeholder 11"/>
          <p:cNvSpPr>
            <a:spLocks noGrp="1"/>
          </p:cNvSpPr>
          <p:nvPr>
            <p:ph type="sldNum" sz="quarter" idx="16"/>
          </p:nvPr>
        </p:nvSpPr>
        <p:spPr/>
        <p:txBody>
          <a:bodyPr rtlCol="0"/>
          <a:lstStyle/>
          <a:p>
            <a:fld id="{F38DF745-7D3F-47F4-83A3-874385CFAA69}"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29EC054-3869-4501-B163-1BBFDE8DCE04}" type="datetime4">
              <a:rPr lang="en-US" smtClean="0"/>
              <a:pPr/>
              <a:t>October 31, 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38DF745-7D3F-47F4-83A3-874385CFAA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October 31, 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38DF745-7D3F-47F4-83A3-874385CFAA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EAD5615-7F4F-4584-84D5-CC95918C321F}" type="datetime4">
              <a:rPr lang="en-US" smtClean="0"/>
              <a:pPr/>
              <a:t>October 31, 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2754ED01-E2A0-4C1E-8E21-014B99041579}"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6EEA923-9BEE-48CE-9F28-5B525F399BAD}" type="datetime4">
              <a:rPr lang="en-US" smtClean="0"/>
              <a:pPr/>
              <a:t>October 31, 2011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F38DF745-7D3F-47F4-83A3-874385CFAA69}"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3131F9E-604E-4343-9F29-EF72E8231CAD}" type="datetime4">
              <a:rPr lang="en-US" smtClean="0"/>
              <a:pPr/>
              <a:t>October 31, 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34A8E1CE-37F8-4102-8DF9-852A0A51F293}" type="datetime4">
              <a:rPr lang="en-US" smtClean="0"/>
              <a:pPr/>
              <a:t>October 31, 2011</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38DF745-7D3F-47F4-83A3-874385CFAA6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7D0EFEE-2756-4A20-BF2A-63F0A94F99AC}" type="datetime4">
              <a:rPr lang="en-US" smtClean="0"/>
              <a:pPr/>
              <a:t>October 31, 2011</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694" r:id="rId1"/>
    <p:sldLayoutId id="2147484695" r:id="rId2"/>
    <p:sldLayoutId id="2147484696" r:id="rId3"/>
    <p:sldLayoutId id="2147484697" r:id="rId4"/>
    <p:sldLayoutId id="2147484698" r:id="rId5"/>
    <p:sldLayoutId id="2147484699" r:id="rId6"/>
    <p:sldLayoutId id="2147484700" r:id="rId7"/>
    <p:sldLayoutId id="2147484701" r:id="rId8"/>
    <p:sldLayoutId id="2147484702" r:id="rId9"/>
    <p:sldLayoutId id="2147484703" r:id="rId10"/>
    <p:sldLayoutId id="2147484704" r:id="rId11"/>
  </p:sldLayoutIdLst>
  <p:hf sldNum="0"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gif"/></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16.png"/><Relationship Id="rId6"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Playing in the Sandbox</a:t>
            </a:r>
            <a:endParaRPr lang="en-US" dirty="0"/>
          </a:p>
        </p:txBody>
      </p:sp>
      <p:sp>
        <p:nvSpPr>
          <p:cNvPr id="3" name="Subtitle 2"/>
          <p:cNvSpPr>
            <a:spLocks noGrp="1"/>
          </p:cNvSpPr>
          <p:nvPr>
            <p:ph type="subTitle" idx="1"/>
          </p:nvPr>
        </p:nvSpPr>
        <p:spPr/>
        <p:txBody>
          <a:bodyPr/>
          <a:lstStyle/>
          <a:p>
            <a:r>
              <a:rPr lang="en-US" dirty="0" smtClean="0"/>
              <a:t>Process Isolation in Google Chrome</a:t>
            </a:r>
            <a:endParaRPr lang="en-US" dirty="0"/>
          </a:p>
        </p:txBody>
      </p:sp>
      <p:pic>
        <p:nvPicPr>
          <p:cNvPr id="7" name="Picture 6" descr="lemmling_Sandbox.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280" y="2364486"/>
            <a:ext cx="5151120" cy="1674114"/>
          </a:xfrm>
          <a:prstGeom prst="rect">
            <a:avLst/>
          </a:prstGeom>
        </p:spPr>
      </p:pic>
      <p:sp>
        <p:nvSpPr>
          <p:cNvPr id="9" name="Oval 8"/>
          <p:cNvSpPr/>
          <p:nvPr/>
        </p:nvSpPr>
        <p:spPr>
          <a:xfrm>
            <a:off x="4810760" y="2340610"/>
            <a:ext cx="875030" cy="875030"/>
          </a:xfrm>
          <a:prstGeom prst="ellipse">
            <a:avLst/>
          </a:prstGeom>
          <a:solidFill>
            <a:srgbClr val="00000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8" name="Picture 7" descr="chrome-log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85995" y="2315845"/>
            <a:ext cx="924560" cy="924560"/>
          </a:xfrm>
          <a:prstGeom prst="rect">
            <a:avLst/>
          </a:prstGeom>
        </p:spPr>
      </p:pic>
      <p:sp>
        <p:nvSpPr>
          <p:cNvPr id="4" name="TextBox 3"/>
          <p:cNvSpPr txBox="1"/>
          <p:nvPr/>
        </p:nvSpPr>
        <p:spPr>
          <a:xfrm>
            <a:off x="0" y="6050037"/>
            <a:ext cx="1609786" cy="646331"/>
          </a:xfrm>
          <a:prstGeom prst="rect">
            <a:avLst/>
          </a:prstGeom>
          <a:noFill/>
        </p:spPr>
        <p:txBody>
          <a:bodyPr wrap="none" rtlCol="0">
            <a:spAutoFit/>
          </a:bodyPr>
          <a:lstStyle/>
          <a:p>
            <a:r>
              <a:rPr lang="en-US" dirty="0" smtClean="0"/>
              <a:t>David Benjamin</a:t>
            </a:r>
          </a:p>
          <a:p>
            <a:endParaRPr lang="en-US" dirty="0"/>
          </a:p>
        </p:txBody>
      </p:sp>
    </p:spTree>
    <p:extLst>
      <p:ext uri="{BB962C8B-B14F-4D97-AF65-F5344CB8AC3E}">
        <p14:creationId xmlns:p14="http://schemas.microsoft.com/office/powerpoint/2010/main" val="21979500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yimg-xp.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16521">
            <a:off x="317489" y="1425295"/>
            <a:ext cx="5321300" cy="3352800"/>
          </a:xfrm>
          <a:prstGeom prst="rect">
            <a:avLst/>
          </a:prstGeom>
        </p:spPr>
      </p:pic>
      <p:pic>
        <p:nvPicPr>
          <p:cNvPr id="5" name="Picture 4" descr="textedit-cras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5283" y="3478147"/>
            <a:ext cx="7209441" cy="3462161"/>
          </a:xfrm>
          <a:prstGeom prst="rect">
            <a:avLst/>
          </a:prstGeom>
        </p:spPr>
      </p:pic>
      <p:pic>
        <p:nvPicPr>
          <p:cNvPr id="4" name="Picture 3" descr="itunes-has-stoped-working.png"/>
          <p:cNvPicPr>
            <a:picLocks noChangeAspect="1"/>
          </p:cNvPicPr>
          <p:nvPr/>
        </p:nvPicPr>
        <p:blipFill rotWithShape="1">
          <a:blip r:embed="rId5">
            <a:extLst>
              <a:ext uri="{28A0092B-C50C-407E-A947-70E740481C1C}">
                <a14:useLocalDpi xmlns:a14="http://schemas.microsoft.com/office/drawing/2010/main" val="0"/>
              </a:ext>
            </a:extLst>
          </a:blip>
          <a:srcRect l="503" t="1233" r="432" b="1301"/>
          <a:stretch/>
        </p:blipFill>
        <p:spPr>
          <a:xfrm rot="606000">
            <a:off x="2743555" y="678143"/>
            <a:ext cx="6428935" cy="3106865"/>
          </a:xfrm>
          <a:prstGeom prst="rect">
            <a:avLst/>
          </a:prstGeom>
          <a:effectLst>
            <a:outerShdw blurRad="136525" dist="38100" dir="5400000" algn="t" rotWithShape="0">
              <a:prstClr val="black">
                <a:alpha val="68000"/>
              </a:prstClr>
            </a:outerShdw>
          </a:effectLst>
        </p:spPr>
      </p:pic>
    </p:spTree>
    <p:extLst>
      <p:ext uri="{BB962C8B-B14F-4D97-AF65-F5344CB8AC3E}">
        <p14:creationId xmlns:p14="http://schemas.microsoft.com/office/powerpoint/2010/main" val="220246001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sod-ms.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34425342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yimg-xp.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16521">
            <a:off x="317489" y="1425296"/>
            <a:ext cx="5321300" cy="3352800"/>
          </a:xfrm>
          <a:prstGeom prst="rect">
            <a:avLst/>
          </a:prstGeom>
        </p:spPr>
      </p:pic>
      <p:pic>
        <p:nvPicPr>
          <p:cNvPr id="5" name="Picture 4" descr="textedit-crash.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5283" y="3478147"/>
            <a:ext cx="7209441" cy="3462161"/>
          </a:xfrm>
          <a:prstGeom prst="rect">
            <a:avLst/>
          </a:prstGeom>
        </p:spPr>
      </p:pic>
      <p:pic>
        <p:nvPicPr>
          <p:cNvPr id="4" name="Picture 3" descr="itunes-has-stoped-working.png"/>
          <p:cNvPicPr>
            <a:picLocks noChangeAspect="1"/>
          </p:cNvPicPr>
          <p:nvPr/>
        </p:nvPicPr>
        <p:blipFill rotWithShape="1">
          <a:blip r:embed="rId5">
            <a:extLst>
              <a:ext uri="{28A0092B-C50C-407E-A947-70E740481C1C}">
                <a14:useLocalDpi xmlns:a14="http://schemas.microsoft.com/office/drawing/2010/main" val="0"/>
              </a:ext>
            </a:extLst>
          </a:blip>
          <a:srcRect l="503" t="1233" r="432" b="1301"/>
          <a:stretch/>
        </p:blipFill>
        <p:spPr>
          <a:xfrm rot="606000">
            <a:off x="2743555" y="678143"/>
            <a:ext cx="6428935" cy="3106865"/>
          </a:xfrm>
          <a:prstGeom prst="rect">
            <a:avLst/>
          </a:prstGeom>
          <a:effectLst>
            <a:outerShdw blurRad="136525" dist="38100" dir="5400000" algn="t" rotWithShape="0">
              <a:prstClr val="black">
                <a:alpha val="68000"/>
              </a:prstClr>
            </a:outerShdw>
          </a:effectLst>
        </p:spPr>
      </p:pic>
      <p:pic>
        <p:nvPicPr>
          <p:cNvPr id="6" name="Picture 5" descr="textedit-crash.png"/>
          <p:cNvPicPr>
            <a:picLocks noChangeAspect="1"/>
          </p:cNvPicPr>
          <p:nvPr/>
        </p:nvPicPr>
        <p:blipFill rotWithShape="1">
          <a:blip r:embed="rId4">
            <a:extLst>
              <a:ext uri="{28A0092B-C50C-407E-A947-70E740481C1C}">
                <a14:useLocalDpi xmlns:a14="http://schemas.microsoft.com/office/drawing/2010/main" val="0"/>
              </a:ext>
            </a:extLst>
          </a:blip>
          <a:srcRect l="26527" t="33269" r="21607" b="58475"/>
          <a:stretch/>
        </p:blipFill>
        <p:spPr>
          <a:xfrm>
            <a:off x="2520948" y="4589053"/>
            <a:ext cx="5755387" cy="439919"/>
          </a:xfrm>
          <a:prstGeom prst="rect">
            <a:avLst/>
          </a:prstGeom>
          <a:ln w="38100" cap="sq">
            <a:solidFill>
              <a:schemeClr val="accent2"/>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83028733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a webpage crashes?</a:t>
            </a:r>
            <a:endParaRPr lang="en-US" dirty="0"/>
          </a:p>
        </p:txBody>
      </p:sp>
      <p:pic>
        <p:nvPicPr>
          <p:cNvPr id="6" name="Picture 5" descr="win-fx-youtub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8754" y="2034446"/>
            <a:ext cx="6584973" cy="4188606"/>
          </a:xfrm>
          <a:prstGeom prst="rect">
            <a:avLst/>
          </a:prstGeom>
        </p:spPr>
      </p:pic>
    </p:spTree>
    <p:extLst>
      <p:ext uri="{BB962C8B-B14F-4D97-AF65-F5344CB8AC3E}">
        <p14:creationId xmlns:p14="http://schemas.microsoft.com/office/powerpoint/2010/main" val="356530804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if a webpage crashes?</a:t>
            </a:r>
            <a:endParaRPr lang="en-US" dirty="0"/>
          </a:p>
        </p:txBody>
      </p:sp>
      <p:pic>
        <p:nvPicPr>
          <p:cNvPr id="6" name="Picture 5" descr="win-fx-youtube.png"/>
          <p:cNvPicPr>
            <a:picLocks noChangeAspect="1"/>
          </p:cNvPicPr>
          <p:nvPr/>
        </p:nvPicPr>
        <p:blipFill>
          <a:blip r:embed="rId3">
            <a:alphaModFix amt="30000"/>
            <a:extLst>
              <a:ext uri="{28A0092B-C50C-407E-A947-70E740481C1C}">
                <a14:useLocalDpi xmlns:a14="http://schemas.microsoft.com/office/drawing/2010/main" val="0"/>
              </a:ext>
            </a:extLst>
          </a:blip>
          <a:stretch>
            <a:fillRect/>
          </a:stretch>
        </p:blipFill>
        <p:spPr>
          <a:xfrm>
            <a:off x="1328754" y="2034446"/>
            <a:ext cx="6584973" cy="4188606"/>
          </a:xfrm>
          <a:prstGeom prst="rect">
            <a:avLst/>
          </a:prstGeom>
        </p:spPr>
      </p:pic>
      <p:pic>
        <p:nvPicPr>
          <p:cNvPr id="3" name="Picture 2" descr="firefox-has-stopped-working.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8358" y="2871434"/>
            <a:ext cx="5009284" cy="2511428"/>
          </a:xfrm>
          <a:prstGeom prst="rect">
            <a:avLst/>
          </a:prstGeom>
        </p:spPr>
      </p:pic>
    </p:spTree>
    <p:extLst>
      <p:ext uri="{BB962C8B-B14F-4D97-AF65-F5344CB8AC3E}">
        <p14:creationId xmlns:p14="http://schemas.microsoft.com/office/powerpoint/2010/main" val="348091717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 isolation</a:t>
            </a:r>
            <a:endParaRPr lang="en-US" dirty="0"/>
          </a:p>
        </p:txBody>
      </p:sp>
      <p:sp>
        <p:nvSpPr>
          <p:cNvPr id="3" name="Content Placeholder 2"/>
          <p:cNvSpPr>
            <a:spLocks noGrp="1"/>
          </p:cNvSpPr>
          <p:nvPr>
            <p:ph sz="quarter" idx="1"/>
          </p:nvPr>
        </p:nvSpPr>
        <p:spPr/>
        <p:txBody>
          <a:bodyPr/>
          <a:lstStyle/>
          <a:p>
            <a:r>
              <a:rPr lang="en-US" dirty="0" smtClean="0"/>
              <a:t>Chrome brings the same isolation to webpages</a:t>
            </a:r>
          </a:p>
          <a:p>
            <a:r>
              <a:rPr lang="en-US" dirty="0" smtClean="0"/>
              <a:t>One crashed tab doesn’t kill the browser</a:t>
            </a:r>
            <a:endParaRPr lang="en-US" dirty="0"/>
          </a:p>
        </p:txBody>
      </p:sp>
      <p:pic>
        <p:nvPicPr>
          <p:cNvPr id="5" name="Picture 4" descr="win-cr-sad-tab-small.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800" y="2958691"/>
            <a:ext cx="5740400" cy="3606800"/>
          </a:xfrm>
          <a:prstGeom prst="rect">
            <a:avLst/>
          </a:prstGeom>
        </p:spPr>
      </p:pic>
    </p:spTree>
    <p:extLst>
      <p:ext uri="{BB962C8B-B14F-4D97-AF65-F5344CB8AC3E}">
        <p14:creationId xmlns:p14="http://schemas.microsoft.com/office/powerpoint/2010/main" val="56052881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bother?</a:t>
            </a:r>
            <a:endParaRPr lang="en-US" dirty="0"/>
          </a:p>
        </p:txBody>
      </p:sp>
      <p:sp>
        <p:nvSpPr>
          <p:cNvPr id="3" name="Content Placeholder 2"/>
          <p:cNvSpPr>
            <a:spLocks noGrp="1"/>
          </p:cNvSpPr>
          <p:nvPr>
            <p:ph sz="quarter" idx="1"/>
          </p:nvPr>
        </p:nvSpPr>
        <p:spPr/>
        <p:txBody>
          <a:bodyPr/>
          <a:lstStyle/>
          <a:p>
            <a:r>
              <a:rPr lang="en-US" dirty="0" smtClean="0"/>
              <a:t>Crashes mean browser bugs</a:t>
            </a:r>
          </a:p>
          <a:p>
            <a:r>
              <a:rPr lang="en-US" dirty="0" smtClean="0"/>
              <a:t>Why not just write correct code?</a:t>
            </a:r>
            <a:endParaRPr lang="en-US" dirty="0"/>
          </a:p>
        </p:txBody>
      </p:sp>
      <p:sp>
        <p:nvSpPr>
          <p:cNvPr id="5" name="TextBox 4"/>
          <p:cNvSpPr txBox="1"/>
          <p:nvPr/>
        </p:nvSpPr>
        <p:spPr>
          <a:xfrm>
            <a:off x="0" y="3186485"/>
            <a:ext cx="9144000" cy="2308324"/>
          </a:xfrm>
          <a:prstGeom prst="rect">
            <a:avLst/>
          </a:prstGeom>
          <a:noFill/>
        </p:spPr>
        <p:txBody>
          <a:bodyPr wrap="square" rtlCol="0">
            <a:spAutoFit/>
          </a:bodyPr>
          <a:lstStyle/>
          <a:p>
            <a:pPr algn="ctr"/>
            <a:r>
              <a:rPr lang="en-US" sz="14400" dirty="0" smtClean="0"/>
              <a:t>5,000,000</a:t>
            </a:r>
            <a:endParaRPr lang="en-US" sz="14400" dirty="0"/>
          </a:p>
        </p:txBody>
      </p:sp>
    </p:spTree>
    <p:extLst>
      <p:ext uri="{BB962C8B-B14F-4D97-AF65-F5344CB8AC3E}">
        <p14:creationId xmlns:p14="http://schemas.microsoft.com/office/powerpoint/2010/main" val="35698260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Playing in the sandbox</a:t>
            </a:r>
            <a:endParaRPr lang="en-US" dirty="0"/>
          </a:p>
        </p:txBody>
      </p:sp>
      <p:sp>
        <p:nvSpPr>
          <p:cNvPr id="3" name="Content Placeholder 2"/>
          <p:cNvSpPr>
            <a:spLocks noGrp="1"/>
          </p:cNvSpPr>
          <p:nvPr>
            <p:ph sz="quarter" idx="1"/>
          </p:nvPr>
        </p:nvSpPr>
        <p:spPr>
          <a:xfrm>
            <a:off x="612648" y="1601278"/>
            <a:ext cx="8153400" cy="4495800"/>
          </a:xfrm>
        </p:spPr>
        <p:txBody>
          <a:bodyPr/>
          <a:lstStyle/>
          <a:p>
            <a:r>
              <a:rPr lang="en-US" dirty="0" smtClean="0"/>
              <a:t>How tab isolation works</a:t>
            </a:r>
          </a:p>
          <a:p>
            <a:r>
              <a:rPr lang="en-US" dirty="0" smtClean="0">
                <a:solidFill>
                  <a:schemeClr val="tx1">
                    <a:lumMod val="50000"/>
                    <a:lumOff val="50000"/>
                  </a:schemeClr>
                </a:solidFill>
              </a:rPr>
              <a:t>Sandboxing</a:t>
            </a:r>
          </a:p>
          <a:p>
            <a:r>
              <a:rPr lang="en-US" dirty="0" smtClean="0">
                <a:solidFill>
                  <a:schemeClr val="tx1">
                    <a:lumMod val="50000"/>
                    <a:lumOff val="50000"/>
                  </a:schemeClr>
                </a:solidFill>
              </a:rPr>
              <a:t>Principle of least privilege</a:t>
            </a:r>
            <a:endParaRPr lang="en-US" dirty="0">
              <a:solidFill>
                <a:schemeClr val="tx1">
                  <a:lumMod val="50000"/>
                  <a:lumOff val="50000"/>
                </a:schemeClr>
              </a:solidFill>
            </a:endParaRPr>
          </a:p>
        </p:txBody>
      </p:sp>
      <p:pic>
        <p:nvPicPr>
          <p:cNvPr id="4" name="Picture 3" descr="new-chrome-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9996" y="4897024"/>
            <a:ext cx="1626052" cy="1587941"/>
          </a:xfrm>
          <a:prstGeom prst="rect">
            <a:avLst/>
          </a:prstGeom>
        </p:spPr>
      </p:pic>
    </p:spTree>
    <p:extLst>
      <p:ext uri="{BB962C8B-B14F-4D97-AF65-F5344CB8AC3E}">
        <p14:creationId xmlns:p14="http://schemas.microsoft.com/office/powerpoint/2010/main" val="33325508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Processes</a:t>
            </a:r>
            <a:endParaRPr lang="en-US" dirty="0"/>
          </a:p>
        </p:txBody>
      </p:sp>
      <p:sp>
        <p:nvSpPr>
          <p:cNvPr id="3" name="Content Placeholder 2"/>
          <p:cNvSpPr>
            <a:spLocks noGrp="1"/>
          </p:cNvSpPr>
          <p:nvPr>
            <p:ph sz="quarter" idx="1"/>
          </p:nvPr>
        </p:nvSpPr>
        <p:spPr/>
        <p:txBody>
          <a:bodyPr/>
          <a:lstStyle/>
          <a:p>
            <a:r>
              <a:rPr lang="en-US" dirty="0" smtClean="0"/>
              <a:t>Tasks organized into processes</a:t>
            </a:r>
          </a:p>
          <a:p>
            <a:r>
              <a:rPr lang="en-US" dirty="0" smtClean="0"/>
              <a:t>Typically one process per application</a:t>
            </a:r>
          </a:p>
          <a:p>
            <a:r>
              <a:rPr lang="en-US" dirty="0" smtClean="0"/>
              <a:t>Each process has private memory, state, etc.</a:t>
            </a:r>
          </a:p>
          <a:p>
            <a:r>
              <a:rPr lang="en-US" dirty="0" smtClean="0"/>
              <a:t>Independently scheduled and killed	</a:t>
            </a:r>
          </a:p>
        </p:txBody>
      </p:sp>
      <p:sp>
        <p:nvSpPr>
          <p:cNvPr id="4" name="Rectangle 3"/>
          <p:cNvSpPr/>
          <p:nvPr/>
        </p:nvSpPr>
        <p:spPr>
          <a:xfrm>
            <a:off x="777273" y="4374070"/>
            <a:ext cx="1269957" cy="834836"/>
          </a:xfrm>
          <a:prstGeom prst="rect">
            <a:avLst/>
          </a:prstGeom>
          <a:solidFill>
            <a:schemeClr val="accent5"/>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err="1" smtClean="0"/>
              <a:t>itunes.exe</a:t>
            </a:r>
            <a:endParaRPr lang="en-US" dirty="0" smtClean="0"/>
          </a:p>
        </p:txBody>
      </p:sp>
      <p:sp>
        <p:nvSpPr>
          <p:cNvPr id="5" name="Rectangle 4"/>
          <p:cNvSpPr/>
          <p:nvPr/>
        </p:nvSpPr>
        <p:spPr>
          <a:xfrm>
            <a:off x="2776056" y="4374070"/>
            <a:ext cx="1398586" cy="834836"/>
          </a:xfrm>
          <a:prstGeom prst="rect">
            <a:avLst/>
          </a:prstGeom>
          <a:solidFill>
            <a:schemeClr val="accent5"/>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err="1" smtClean="0"/>
              <a:t>notepad.exe</a:t>
            </a:r>
            <a:endParaRPr lang="en-US" dirty="0" smtClean="0"/>
          </a:p>
        </p:txBody>
      </p:sp>
      <p:sp>
        <p:nvSpPr>
          <p:cNvPr id="6" name="Rectangle 5"/>
          <p:cNvSpPr/>
          <p:nvPr/>
        </p:nvSpPr>
        <p:spPr>
          <a:xfrm>
            <a:off x="4903468" y="4374070"/>
            <a:ext cx="1398586" cy="834836"/>
          </a:xfrm>
          <a:prstGeom prst="rect">
            <a:avLst/>
          </a:prstGeom>
          <a:solidFill>
            <a:schemeClr val="accent5"/>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err="1" smtClean="0"/>
              <a:t>winword.exe</a:t>
            </a:r>
            <a:endParaRPr lang="en-US" dirty="0" smtClean="0"/>
          </a:p>
        </p:txBody>
      </p:sp>
      <p:sp>
        <p:nvSpPr>
          <p:cNvPr id="7" name="Rectangle 6"/>
          <p:cNvSpPr/>
          <p:nvPr/>
        </p:nvSpPr>
        <p:spPr>
          <a:xfrm>
            <a:off x="7030881" y="4374070"/>
            <a:ext cx="1398586" cy="834836"/>
          </a:xfrm>
          <a:prstGeom prst="rect">
            <a:avLst/>
          </a:prstGeom>
          <a:solidFill>
            <a:schemeClr val="accent5"/>
          </a:solidFill>
          <a:ln>
            <a:solidFill>
              <a:schemeClr val="accent5">
                <a:lumMod val="50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dirty="0" err="1"/>
              <a:t>m</a:t>
            </a:r>
            <a:r>
              <a:rPr lang="en-US" dirty="0" err="1" smtClean="0"/>
              <a:t>spaint.exe</a:t>
            </a:r>
            <a:endParaRPr lang="en-US" dirty="0" smtClean="0"/>
          </a:p>
        </p:txBody>
      </p:sp>
      <p:pic>
        <p:nvPicPr>
          <p:cNvPr id="8" name="Picture 7" descr="EPROM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0382" y="4797313"/>
            <a:ext cx="797748" cy="623241"/>
          </a:xfrm>
          <a:prstGeom prst="rect">
            <a:avLst/>
          </a:prstGeom>
        </p:spPr>
      </p:pic>
      <p:pic>
        <p:nvPicPr>
          <p:cNvPr id="9" name="Picture 8" descr="EPROM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6515" y="4797313"/>
            <a:ext cx="797748" cy="623241"/>
          </a:xfrm>
          <a:prstGeom prst="rect">
            <a:avLst/>
          </a:prstGeom>
        </p:spPr>
      </p:pic>
      <p:pic>
        <p:nvPicPr>
          <p:cNvPr id="10" name="Picture 9" descr="EPROM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6631" y="4797313"/>
            <a:ext cx="797748" cy="623241"/>
          </a:xfrm>
          <a:prstGeom prst="rect">
            <a:avLst/>
          </a:prstGeom>
        </p:spPr>
      </p:pic>
      <p:pic>
        <p:nvPicPr>
          <p:cNvPr id="11" name="Picture 10" descr="EPROM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3231" y="4797313"/>
            <a:ext cx="797748" cy="623241"/>
          </a:xfrm>
          <a:prstGeom prst="rect">
            <a:avLst/>
          </a:prstGeom>
        </p:spPr>
      </p:pic>
      <p:sp>
        <p:nvSpPr>
          <p:cNvPr id="12" name="Multiply 11"/>
          <p:cNvSpPr/>
          <p:nvPr/>
        </p:nvSpPr>
        <p:spPr>
          <a:xfrm>
            <a:off x="4538943" y="3668521"/>
            <a:ext cx="2127413" cy="2257584"/>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612648" y="5620390"/>
            <a:ext cx="7988331" cy="61142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Operating System</a:t>
            </a:r>
          </a:p>
        </p:txBody>
      </p:sp>
    </p:spTree>
    <p:extLst>
      <p:ext uri="{BB962C8B-B14F-4D97-AF65-F5344CB8AC3E}">
        <p14:creationId xmlns:p14="http://schemas.microsoft.com/office/powerpoint/2010/main" val="5370357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a:t>
            </a:r>
            <a:r>
              <a:rPr lang="en-US" dirty="0" smtClean="0"/>
              <a:t>process browsing</a:t>
            </a:r>
            <a:endParaRPr lang="en-US" dirty="0"/>
          </a:p>
        </p:txBody>
      </p:sp>
      <p:sp>
        <p:nvSpPr>
          <p:cNvPr id="4" name="Rectangle 3"/>
          <p:cNvSpPr/>
          <p:nvPr/>
        </p:nvSpPr>
        <p:spPr>
          <a:xfrm>
            <a:off x="823121" y="2104725"/>
            <a:ext cx="7584478" cy="576155"/>
          </a:xfrm>
          <a:prstGeom prst="rect">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2800" dirty="0" smtClean="0"/>
              <a:t>Chrome browser process</a:t>
            </a:r>
            <a:endParaRPr lang="en-US" sz="2800" dirty="0"/>
          </a:p>
        </p:txBody>
      </p:sp>
      <p:pic>
        <p:nvPicPr>
          <p:cNvPr id="51" name="Picture 50" descr="cr-ui-befor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476" y="1798174"/>
            <a:ext cx="2410175" cy="1299235"/>
          </a:xfrm>
          <a:prstGeom prst="rect">
            <a:avLst/>
          </a:prstGeom>
        </p:spPr>
      </p:pic>
    </p:spTree>
    <p:extLst>
      <p:ext uri="{BB962C8B-B14F-4D97-AF65-F5344CB8AC3E}">
        <p14:creationId xmlns:p14="http://schemas.microsoft.com/office/powerpoint/2010/main" val="236572438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Multi-process browsing</a:t>
            </a:r>
            <a:endParaRPr lang="en-US" dirty="0"/>
          </a:p>
        </p:txBody>
      </p:sp>
      <p:sp>
        <p:nvSpPr>
          <p:cNvPr id="4" name="Rectangle 3"/>
          <p:cNvSpPr/>
          <p:nvPr/>
        </p:nvSpPr>
        <p:spPr>
          <a:xfrm>
            <a:off x="823121" y="2104725"/>
            <a:ext cx="7584478" cy="576155"/>
          </a:xfrm>
          <a:prstGeom prst="rect">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2800" dirty="0" smtClean="0"/>
              <a:t>Chrome browser process</a:t>
            </a:r>
            <a:endParaRPr lang="en-US" sz="2800" dirty="0"/>
          </a:p>
        </p:txBody>
      </p:sp>
      <p:sp>
        <p:nvSpPr>
          <p:cNvPr id="5" name="Rectangle 4"/>
          <p:cNvSpPr/>
          <p:nvPr/>
        </p:nvSpPr>
        <p:spPr>
          <a:xfrm>
            <a:off x="490388" y="4898782"/>
            <a:ext cx="1705982"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mail.google.com</a:t>
            </a:r>
            <a:endParaRPr lang="en-US" dirty="0"/>
          </a:p>
        </p:txBody>
      </p:sp>
      <p:sp>
        <p:nvSpPr>
          <p:cNvPr id="6" name="Rectangle 5"/>
          <p:cNvSpPr/>
          <p:nvPr/>
        </p:nvSpPr>
        <p:spPr>
          <a:xfrm>
            <a:off x="4964495" y="4898782"/>
            <a:ext cx="1681831"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facebook.com</a:t>
            </a:r>
            <a:endParaRPr lang="en-US" dirty="0"/>
          </a:p>
        </p:txBody>
      </p:sp>
      <p:sp>
        <p:nvSpPr>
          <p:cNvPr id="7" name="Rectangle 6"/>
          <p:cNvSpPr/>
          <p:nvPr/>
        </p:nvSpPr>
        <p:spPr>
          <a:xfrm>
            <a:off x="2686758" y="4898782"/>
            <a:ext cx="1787349"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youtube.com</a:t>
            </a:r>
            <a:endParaRPr lang="en-US" dirty="0"/>
          </a:p>
        </p:txBody>
      </p:sp>
      <p:sp>
        <p:nvSpPr>
          <p:cNvPr id="8" name="Rectangle 7"/>
          <p:cNvSpPr/>
          <p:nvPr/>
        </p:nvSpPr>
        <p:spPr>
          <a:xfrm>
            <a:off x="7136714" y="4898782"/>
            <a:ext cx="1516896"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wikipedia.org</a:t>
            </a:r>
            <a:endParaRPr lang="en-US" dirty="0"/>
          </a:p>
        </p:txBody>
      </p:sp>
      <p:cxnSp>
        <p:nvCxnSpPr>
          <p:cNvPr id="10" name="Straight Arrow Connector 9"/>
          <p:cNvCxnSpPr>
            <a:stCxn id="4" idx="2"/>
            <a:endCxn id="5" idx="0"/>
          </p:cNvCxnSpPr>
          <p:nvPr/>
        </p:nvCxnSpPr>
        <p:spPr>
          <a:xfrm flipH="1">
            <a:off x="1343379" y="2680880"/>
            <a:ext cx="3271981"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4" idx="2"/>
            <a:endCxn id="7" idx="0"/>
          </p:cNvCxnSpPr>
          <p:nvPr/>
        </p:nvCxnSpPr>
        <p:spPr>
          <a:xfrm flipH="1">
            <a:off x="3580433" y="2680880"/>
            <a:ext cx="1034927"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4" idx="2"/>
            <a:endCxn id="6" idx="0"/>
          </p:cNvCxnSpPr>
          <p:nvPr/>
        </p:nvCxnSpPr>
        <p:spPr>
          <a:xfrm>
            <a:off x="4615360" y="2680880"/>
            <a:ext cx="1190051"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4" idx="2"/>
            <a:endCxn id="8" idx="0"/>
          </p:cNvCxnSpPr>
          <p:nvPr/>
        </p:nvCxnSpPr>
        <p:spPr>
          <a:xfrm>
            <a:off x="4615360" y="2680880"/>
            <a:ext cx="3279802"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5" name="Left Arrow 34"/>
          <p:cNvSpPr/>
          <p:nvPr/>
        </p:nvSpPr>
        <p:spPr>
          <a:xfrm rot="19562291">
            <a:off x="1054792" y="3095133"/>
            <a:ext cx="2608627" cy="981093"/>
          </a:xfrm>
          <a:prstGeom prst="lef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smtClean="0"/>
              <a:t>Mouse click</a:t>
            </a:r>
            <a:endParaRPr lang="en-US" sz="2400" dirty="0"/>
          </a:p>
        </p:txBody>
      </p:sp>
      <p:sp>
        <p:nvSpPr>
          <p:cNvPr id="47" name="Right Arrow 46"/>
          <p:cNvSpPr/>
          <p:nvPr/>
        </p:nvSpPr>
        <p:spPr>
          <a:xfrm rot="19596074">
            <a:off x="2266629" y="3620810"/>
            <a:ext cx="2226955" cy="949821"/>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dirty="0" smtClean="0"/>
              <a:t>Update me</a:t>
            </a:r>
            <a:endParaRPr lang="en-US" sz="2400" dirty="0"/>
          </a:p>
        </p:txBody>
      </p:sp>
      <p:pic>
        <p:nvPicPr>
          <p:cNvPr id="50" name="Picture 49" descr="cr-tab-befor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810" y="5806111"/>
            <a:ext cx="1605138" cy="667070"/>
          </a:xfrm>
          <a:prstGeom prst="rect">
            <a:avLst/>
          </a:prstGeom>
          <a:ln>
            <a:solidFill>
              <a:schemeClr val="tx1">
                <a:lumMod val="50000"/>
                <a:lumOff val="50000"/>
              </a:schemeClr>
            </a:solidFill>
          </a:ln>
          <a:effectLst>
            <a:outerShdw blurRad="292100" dist="139700" dir="2700000" algn="tl" rotWithShape="0">
              <a:srgbClr val="333333">
                <a:alpha val="65000"/>
              </a:srgbClr>
            </a:outerShdw>
          </a:effectLst>
        </p:spPr>
      </p:pic>
      <p:pic>
        <p:nvPicPr>
          <p:cNvPr id="51" name="Picture 50" descr="cr-ui-befor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93476" y="1798174"/>
            <a:ext cx="2410175" cy="1299235"/>
          </a:xfrm>
          <a:prstGeom prst="rect">
            <a:avLst/>
          </a:prstGeom>
        </p:spPr>
      </p:pic>
      <p:pic>
        <p:nvPicPr>
          <p:cNvPr id="52" name="Picture 51" descr="cr-ui-after.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3476" y="1798174"/>
            <a:ext cx="2410175" cy="1299235"/>
          </a:xfrm>
          <a:prstGeom prst="rect">
            <a:avLst/>
          </a:prstGeom>
        </p:spPr>
      </p:pic>
      <p:pic>
        <p:nvPicPr>
          <p:cNvPr id="53" name="Picture 52" descr="cr-tab-after.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403" y="5800124"/>
            <a:ext cx="1633952" cy="67904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76274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50"/>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1"/>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Multi-process browsing</a:t>
            </a:r>
            <a:endParaRPr lang="en-US" dirty="0"/>
          </a:p>
        </p:txBody>
      </p:sp>
      <p:sp>
        <p:nvSpPr>
          <p:cNvPr id="4" name="Rectangle 3"/>
          <p:cNvSpPr/>
          <p:nvPr/>
        </p:nvSpPr>
        <p:spPr>
          <a:xfrm>
            <a:off x="823121" y="2104725"/>
            <a:ext cx="7584478" cy="576155"/>
          </a:xfrm>
          <a:prstGeom prst="rect">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2800" dirty="0" smtClean="0"/>
              <a:t>Chrome browser process</a:t>
            </a:r>
            <a:endParaRPr lang="en-US" sz="2800" dirty="0"/>
          </a:p>
        </p:txBody>
      </p:sp>
      <p:sp>
        <p:nvSpPr>
          <p:cNvPr id="5" name="Rectangle 4"/>
          <p:cNvSpPr/>
          <p:nvPr/>
        </p:nvSpPr>
        <p:spPr>
          <a:xfrm>
            <a:off x="490388" y="4898782"/>
            <a:ext cx="1705982"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mail.google.com</a:t>
            </a:r>
            <a:endParaRPr lang="en-US" dirty="0"/>
          </a:p>
        </p:txBody>
      </p:sp>
      <p:sp>
        <p:nvSpPr>
          <p:cNvPr id="6" name="Rectangle 5"/>
          <p:cNvSpPr/>
          <p:nvPr/>
        </p:nvSpPr>
        <p:spPr>
          <a:xfrm>
            <a:off x="4964495" y="4898782"/>
            <a:ext cx="1681831"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facebook.com</a:t>
            </a:r>
            <a:endParaRPr lang="en-US" dirty="0"/>
          </a:p>
        </p:txBody>
      </p:sp>
      <p:sp>
        <p:nvSpPr>
          <p:cNvPr id="7" name="Rectangle 6"/>
          <p:cNvSpPr/>
          <p:nvPr/>
        </p:nvSpPr>
        <p:spPr>
          <a:xfrm>
            <a:off x="2686758" y="4898782"/>
            <a:ext cx="1787349"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youtube.com</a:t>
            </a:r>
            <a:endParaRPr lang="en-US" dirty="0"/>
          </a:p>
        </p:txBody>
      </p:sp>
      <p:sp>
        <p:nvSpPr>
          <p:cNvPr id="8" name="Rectangle 7"/>
          <p:cNvSpPr/>
          <p:nvPr/>
        </p:nvSpPr>
        <p:spPr>
          <a:xfrm>
            <a:off x="7136714" y="4898782"/>
            <a:ext cx="1516896"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wikipedia.org</a:t>
            </a:r>
            <a:endParaRPr lang="en-US" dirty="0"/>
          </a:p>
        </p:txBody>
      </p:sp>
      <p:cxnSp>
        <p:nvCxnSpPr>
          <p:cNvPr id="10" name="Straight Arrow Connector 9"/>
          <p:cNvCxnSpPr>
            <a:stCxn id="4" idx="2"/>
            <a:endCxn id="5" idx="0"/>
          </p:cNvCxnSpPr>
          <p:nvPr/>
        </p:nvCxnSpPr>
        <p:spPr>
          <a:xfrm flipH="1">
            <a:off x="1343379" y="2680880"/>
            <a:ext cx="3271981"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4" idx="2"/>
            <a:endCxn id="7" idx="0"/>
          </p:cNvCxnSpPr>
          <p:nvPr/>
        </p:nvCxnSpPr>
        <p:spPr>
          <a:xfrm flipH="1">
            <a:off x="3580433" y="2680880"/>
            <a:ext cx="1034927"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4" idx="2"/>
            <a:endCxn id="6" idx="0"/>
          </p:cNvCxnSpPr>
          <p:nvPr/>
        </p:nvCxnSpPr>
        <p:spPr>
          <a:xfrm>
            <a:off x="4615360" y="2680880"/>
            <a:ext cx="1190051"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4" idx="2"/>
            <a:endCxn id="8" idx="0"/>
          </p:cNvCxnSpPr>
          <p:nvPr/>
        </p:nvCxnSpPr>
        <p:spPr>
          <a:xfrm>
            <a:off x="4615360" y="2680880"/>
            <a:ext cx="3279802"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15" name="Multiply 14"/>
          <p:cNvSpPr/>
          <p:nvPr/>
        </p:nvSpPr>
        <p:spPr>
          <a:xfrm>
            <a:off x="2501941" y="4331744"/>
            <a:ext cx="2127413" cy="2257584"/>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cr-ui-aft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476" y="1798174"/>
            <a:ext cx="2410175" cy="1299235"/>
          </a:xfrm>
          <a:prstGeom prst="rect">
            <a:avLst/>
          </a:prstGeom>
        </p:spPr>
      </p:pic>
    </p:spTree>
    <p:extLst>
      <p:ext uri="{BB962C8B-B14F-4D97-AF65-F5344CB8AC3E}">
        <p14:creationId xmlns:p14="http://schemas.microsoft.com/office/powerpoint/2010/main" val="209552007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2"/>
                                        </p:tgtEl>
                                        <p:attrNameLst>
                                          <p:attrName>style.visibility</p:attrName>
                                        </p:attrNameLst>
                                      </p:cBhvr>
                                      <p:to>
                                        <p:strVal val="hidden"/>
                                      </p:to>
                                    </p:set>
                                  </p:childTnLst>
                                </p:cTn>
                              </p:par>
                              <p:par>
                                <p:cTn id="7" presetID="1" presetClass="entr" presetSubtype="0" fill="hold" grpId="1"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Multi-process browsing</a:t>
            </a:r>
            <a:endParaRPr lang="en-US" dirty="0"/>
          </a:p>
        </p:txBody>
      </p:sp>
      <p:sp>
        <p:nvSpPr>
          <p:cNvPr id="4" name="Rectangle 3"/>
          <p:cNvSpPr/>
          <p:nvPr/>
        </p:nvSpPr>
        <p:spPr>
          <a:xfrm>
            <a:off x="823121" y="2104725"/>
            <a:ext cx="7584478" cy="576155"/>
          </a:xfrm>
          <a:prstGeom prst="rect">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2800" dirty="0" smtClean="0"/>
              <a:t>Chrome browser process</a:t>
            </a:r>
            <a:endParaRPr lang="en-US" sz="2800" dirty="0"/>
          </a:p>
        </p:txBody>
      </p:sp>
      <p:sp>
        <p:nvSpPr>
          <p:cNvPr id="5" name="Rectangle 4"/>
          <p:cNvSpPr/>
          <p:nvPr/>
        </p:nvSpPr>
        <p:spPr>
          <a:xfrm>
            <a:off x="490388" y="4898782"/>
            <a:ext cx="1705982"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mail.google.com</a:t>
            </a:r>
            <a:endParaRPr lang="en-US" dirty="0"/>
          </a:p>
        </p:txBody>
      </p:sp>
      <p:sp>
        <p:nvSpPr>
          <p:cNvPr id="6" name="Rectangle 5"/>
          <p:cNvSpPr/>
          <p:nvPr/>
        </p:nvSpPr>
        <p:spPr>
          <a:xfrm>
            <a:off x="4964495" y="4898782"/>
            <a:ext cx="1681831"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facebook.com</a:t>
            </a:r>
            <a:endParaRPr lang="en-US" dirty="0"/>
          </a:p>
        </p:txBody>
      </p:sp>
      <p:sp>
        <p:nvSpPr>
          <p:cNvPr id="8" name="Rectangle 7"/>
          <p:cNvSpPr/>
          <p:nvPr/>
        </p:nvSpPr>
        <p:spPr>
          <a:xfrm>
            <a:off x="7136714" y="4898782"/>
            <a:ext cx="1516896"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wikipedia.org</a:t>
            </a:r>
            <a:endParaRPr lang="en-US" dirty="0"/>
          </a:p>
        </p:txBody>
      </p:sp>
      <p:cxnSp>
        <p:nvCxnSpPr>
          <p:cNvPr id="10" name="Straight Arrow Connector 9"/>
          <p:cNvCxnSpPr>
            <a:stCxn id="4" idx="2"/>
            <a:endCxn id="5" idx="0"/>
          </p:cNvCxnSpPr>
          <p:nvPr/>
        </p:nvCxnSpPr>
        <p:spPr>
          <a:xfrm flipH="1">
            <a:off x="1343379" y="2680880"/>
            <a:ext cx="3271981"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4" idx="2"/>
            <a:endCxn id="6" idx="0"/>
          </p:cNvCxnSpPr>
          <p:nvPr/>
        </p:nvCxnSpPr>
        <p:spPr>
          <a:xfrm>
            <a:off x="4615360" y="2680880"/>
            <a:ext cx="1190051"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4" idx="2"/>
            <a:endCxn id="8" idx="0"/>
          </p:cNvCxnSpPr>
          <p:nvPr/>
        </p:nvCxnSpPr>
        <p:spPr>
          <a:xfrm>
            <a:off x="4615360" y="2680880"/>
            <a:ext cx="3279802"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pic>
        <p:nvPicPr>
          <p:cNvPr id="13" name="Picture 12" descr="cr-ui-after.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476" y="1798174"/>
            <a:ext cx="2410175" cy="1299235"/>
          </a:xfrm>
          <a:prstGeom prst="rect">
            <a:avLst/>
          </a:prstGeom>
        </p:spPr>
      </p:pic>
      <p:sp>
        <p:nvSpPr>
          <p:cNvPr id="17" name="Multiply 16"/>
          <p:cNvSpPr/>
          <p:nvPr/>
        </p:nvSpPr>
        <p:spPr>
          <a:xfrm>
            <a:off x="2075237" y="608884"/>
            <a:ext cx="5080245" cy="3548970"/>
          </a:xfrm>
          <a:prstGeom prst="mathMultiply">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645758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Multi-process browsing</a:t>
            </a:r>
            <a:endParaRPr lang="en-US" dirty="0"/>
          </a:p>
        </p:txBody>
      </p:sp>
      <p:sp>
        <p:nvSpPr>
          <p:cNvPr id="3" name="Content Placeholder 2"/>
          <p:cNvSpPr>
            <a:spLocks noGrp="1"/>
          </p:cNvSpPr>
          <p:nvPr>
            <p:ph sz="quarter" idx="1"/>
          </p:nvPr>
        </p:nvSpPr>
        <p:spPr/>
        <p:txBody>
          <a:bodyPr/>
          <a:lstStyle/>
          <a:p>
            <a:r>
              <a:rPr lang="en-US" dirty="0" smtClean="0"/>
              <a:t>Each tab in a separate renderer process</a:t>
            </a:r>
          </a:p>
          <a:p>
            <a:r>
              <a:rPr lang="en-US" dirty="0" smtClean="0"/>
              <a:t>Renderers coordinated by browser process</a:t>
            </a:r>
          </a:p>
          <a:p>
            <a:r>
              <a:rPr lang="en-US" dirty="0" smtClean="0"/>
              <a:t>Communicate by sending messages</a:t>
            </a:r>
          </a:p>
          <a:p>
            <a:r>
              <a:rPr lang="en-US" dirty="0" smtClean="0"/>
              <a:t>Renderer </a:t>
            </a:r>
            <a:r>
              <a:rPr lang="en-US" dirty="0" smtClean="0"/>
              <a:t>bugs are </a:t>
            </a:r>
            <a:r>
              <a:rPr lang="en-US" dirty="0" smtClean="0"/>
              <a:t>recoverable</a:t>
            </a:r>
          </a:p>
          <a:p>
            <a:pPr lvl="1"/>
            <a:r>
              <a:rPr lang="en-US" dirty="0" smtClean="0"/>
              <a:t>Browser </a:t>
            </a:r>
            <a:r>
              <a:rPr lang="en-US" dirty="0" smtClean="0"/>
              <a:t>process </a:t>
            </a:r>
            <a:r>
              <a:rPr lang="en-US" dirty="0" smtClean="0"/>
              <a:t>crashes are still fatal</a:t>
            </a:r>
            <a:endParaRPr lang="en-US" dirty="0"/>
          </a:p>
        </p:txBody>
      </p:sp>
    </p:spTree>
    <p:extLst>
      <p:ext uri="{BB962C8B-B14F-4D97-AF65-F5344CB8AC3E}">
        <p14:creationId xmlns:p14="http://schemas.microsoft.com/office/powerpoint/2010/main" val="11505972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Playing in the sandbox</a:t>
            </a:r>
            <a:endParaRPr lang="en-US" dirty="0"/>
          </a:p>
        </p:txBody>
      </p:sp>
      <p:sp>
        <p:nvSpPr>
          <p:cNvPr id="3" name="Content Placeholder 2"/>
          <p:cNvSpPr>
            <a:spLocks noGrp="1"/>
          </p:cNvSpPr>
          <p:nvPr>
            <p:ph sz="quarter" idx="1"/>
          </p:nvPr>
        </p:nvSpPr>
        <p:spPr>
          <a:xfrm>
            <a:off x="612648" y="1601278"/>
            <a:ext cx="8153400" cy="4495800"/>
          </a:xfrm>
        </p:spPr>
        <p:txBody>
          <a:bodyPr/>
          <a:lstStyle/>
          <a:p>
            <a:r>
              <a:rPr lang="en-US" dirty="0" smtClean="0">
                <a:solidFill>
                  <a:schemeClr val="bg1">
                    <a:lumMod val="50000"/>
                  </a:schemeClr>
                </a:solidFill>
              </a:rPr>
              <a:t>How tab isolation works</a:t>
            </a:r>
          </a:p>
          <a:p>
            <a:r>
              <a:rPr lang="en-US" dirty="0" smtClean="0"/>
              <a:t>Sandboxing</a:t>
            </a:r>
          </a:p>
          <a:p>
            <a:r>
              <a:rPr lang="en-US" dirty="0" smtClean="0">
                <a:solidFill>
                  <a:schemeClr val="tx1">
                    <a:lumMod val="50000"/>
                    <a:lumOff val="50000"/>
                  </a:schemeClr>
                </a:solidFill>
              </a:rPr>
              <a:t>Principle of least privilege</a:t>
            </a:r>
            <a:endParaRPr lang="en-US" dirty="0">
              <a:solidFill>
                <a:schemeClr val="tx1">
                  <a:lumMod val="50000"/>
                  <a:lumOff val="50000"/>
                </a:schemeClr>
              </a:solidFill>
            </a:endParaRPr>
          </a:p>
        </p:txBody>
      </p:sp>
      <p:pic>
        <p:nvPicPr>
          <p:cNvPr id="4" name="Picture 3" descr="new-chrome-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9996" y="4897024"/>
            <a:ext cx="1626052" cy="1587941"/>
          </a:xfrm>
          <a:prstGeom prst="rect">
            <a:avLst/>
          </a:prstGeom>
        </p:spPr>
      </p:pic>
    </p:spTree>
    <p:extLst>
      <p:ext uri="{BB962C8B-B14F-4D97-AF65-F5344CB8AC3E}">
        <p14:creationId xmlns:p14="http://schemas.microsoft.com/office/powerpoint/2010/main" val="277524233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Browser security</a:t>
            </a:r>
            <a:endParaRPr lang="en-US" dirty="0"/>
          </a:p>
        </p:txBody>
      </p:sp>
      <p:sp>
        <p:nvSpPr>
          <p:cNvPr id="3" name="Content Placeholder 2"/>
          <p:cNvSpPr>
            <a:spLocks noGrp="1"/>
          </p:cNvSpPr>
          <p:nvPr>
            <p:ph sz="quarter" idx="1"/>
          </p:nvPr>
        </p:nvSpPr>
        <p:spPr/>
        <p:txBody>
          <a:bodyPr/>
          <a:lstStyle/>
          <a:p>
            <a:r>
              <a:rPr lang="en-US" dirty="0" smtClean="0"/>
              <a:t>Webpages are very restricted</a:t>
            </a:r>
          </a:p>
          <a:p>
            <a:pPr lvl="1"/>
            <a:r>
              <a:rPr lang="en-US" dirty="0" smtClean="0"/>
              <a:t>Cannot read your English paper</a:t>
            </a:r>
          </a:p>
          <a:p>
            <a:pPr lvl="1"/>
            <a:r>
              <a:rPr lang="en-US" dirty="0" smtClean="0"/>
              <a:t>Cannot write a virus</a:t>
            </a:r>
          </a:p>
          <a:p>
            <a:pPr lvl="1"/>
            <a:r>
              <a:rPr lang="en-US" dirty="0" smtClean="0"/>
              <a:t>Cannot delete your files</a:t>
            </a:r>
          </a:p>
          <a:p>
            <a:r>
              <a:rPr lang="en-US" dirty="0" smtClean="0"/>
              <a:t>Visiting </a:t>
            </a:r>
            <a:r>
              <a:rPr lang="en-US" dirty="0" err="1" smtClean="0"/>
              <a:t>evil.example.com</a:t>
            </a:r>
            <a:r>
              <a:rPr lang="en-US" dirty="0" smtClean="0"/>
              <a:t> should be safe</a:t>
            </a:r>
          </a:p>
          <a:p>
            <a:r>
              <a:rPr lang="en-US" dirty="0" smtClean="0"/>
              <a:t>Browser enforces these restrictions</a:t>
            </a:r>
          </a:p>
          <a:p>
            <a:r>
              <a:rPr lang="en-US" dirty="0" smtClean="0"/>
              <a:t>What if there is a bug?</a:t>
            </a:r>
          </a:p>
        </p:txBody>
      </p:sp>
    </p:spTree>
    <p:extLst>
      <p:ext uri="{BB962C8B-B14F-4D97-AF65-F5344CB8AC3E}">
        <p14:creationId xmlns:p14="http://schemas.microsoft.com/office/powerpoint/2010/main" val="350197635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Enforcing security</a:t>
            </a:r>
            <a:endParaRPr lang="en-US" dirty="0"/>
          </a:p>
        </p:txBody>
      </p:sp>
      <p:sp>
        <p:nvSpPr>
          <p:cNvPr id="3" name="Content Placeholder 2"/>
          <p:cNvSpPr>
            <a:spLocks noGrp="1"/>
          </p:cNvSpPr>
          <p:nvPr>
            <p:ph sz="quarter" idx="1"/>
          </p:nvPr>
        </p:nvSpPr>
        <p:spPr/>
        <p:txBody>
          <a:bodyPr>
            <a:normAutofit/>
          </a:bodyPr>
          <a:lstStyle/>
          <a:p>
            <a:r>
              <a:rPr lang="en-US" dirty="0" smtClean="0"/>
              <a:t>Sandbox each renderer</a:t>
            </a:r>
          </a:p>
          <a:p>
            <a:pPr lvl="1"/>
            <a:r>
              <a:rPr lang="en-US" dirty="0" smtClean="0"/>
              <a:t>Can’t access files</a:t>
            </a:r>
          </a:p>
          <a:p>
            <a:pPr lvl="1"/>
            <a:r>
              <a:rPr lang="en-US" dirty="0" smtClean="0"/>
              <a:t>Internet</a:t>
            </a:r>
          </a:p>
          <a:p>
            <a:pPr lvl="1"/>
            <a:r>
              <a:rPr lang="en-US" dirty="0" smtClean="0"/>
              <a:t>Other processes</a:t>
            </a:r>
            <a:endParaRPr lang="en-US" dirty="0" smtClean="0"/>
          </a:p>
          <a:p>
            <a:r>
              <a:rPr lang="en-US" dirty="0" smtClean="0"/>
              <a:t>Only communicate with browser</a:t>
            </a:r>
            <a:endParaRPr lang="en-US" dirty="0" smtClean="0"/>
          </a:p>
          <a:p>
            <a:pPr lvl="1"/>
            <a:r>
              <a:rPr lang="en-US" dirty="0" smtClean="0"/>
              <a:t>Performs privileged actions on behalf of renderer</a:t>
            </a:r>
          </a:p>
          <a:p>
            <a:pPr lvl="1"/>
            <a:r>
              <a:rPr lang="en-US" dirty="0" smtClean="0"/>
              <a:t>Including network access</a:t>
            </a:r>
          </a:p>
        </p:txBody>
      </p:sp>
    </p:spTree>
    <p:extLst>
      <p:ext uri="{BB962C8B-B14F-4D97-AF65-F5344CB8AC3E}">
        <p14:creationId xmlns:p14="http://schemas.microsoft.com/office/powerpoint/2010/main" val="397627077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Enforcing security</a:t>
            </a:r>
            <a:endParaRPr lang="en-US" dirty="0"/>
          </a:p>
        </p:txBody>
      </p:sp>
      <p:sp>
        <p:nvSpPr>
          <p:cNvPr id="4" name="Rectangle 3"/>
          <p:cNvSpPr/>
          <p:nvPr/>
        </p:nvSpPr>
        <p:spPr>
          <a:xfrm>
            <a:off x="823121" y="2104725"/>
            <a:ext cx="7584478" cy="576155"/>
          </a:xfrm>
          <a:prstGeom prst="rect">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2800" dirty="0" smtClean="0"/>
              <a:t>Chrome browser process</a:t>
            </a:r>
            <a:endParaRPr lang="en-US" sz="2800" dirty="0"/>
          </a:p>
        </p:txBody>
      </p:sp>
      <p:sp>
        <p:nvSpPr>
          <p:cNvPr id="5" name="Rectangle 4"/>
          <p:cNvSpPr/>
          <p:nvPr/>
        </p:nvSpPr>
        <p:spPr>
          <a:xfrm>
            <a:off x="490388" y="4898782"/>
            <a:ext cx="1705982"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mail.google.com</a:t>
            </a:r>
            <a:endParaRPr lang="en-US" dirty="0"/>
          </a:p>
        </p:txBody>
      </p:sp>
      <p:sp>
        <p:nvSpPr>
          <p:cNvPr id="6" name="Rectangle 5"/>
          <p:cNvSpPr/>
          <p:nvPr/>
        </p:nvSpPr>
        <p:spPr>
          <a:xfrm>
            <a:off x="3825626" y="4898782"/>
            <a:ext cx="1681831"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facebook.com</a:t>
            </a:r>
            <a:endParaRPr lang="en-US" dirty="0"/>
          </a:p>
        </p:txBody>
      </p:sp>
      <p:sp>
        <p:nvSpPr>
          <p:cNvPr id="8" name="Rectangle 7"/>
          <p:cNvSpPr/>
          <p:nvPr/>
        </p:nvSpPr>
        <p:spPr>
          <a:xfrm>
            <a:off x="7136714" y="4898782"/>
            <a:ext cx="1516896"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Compromised renderer</a:t>
            </a:r>
            <a:endParaRPr lang="en-US" dirty="0"/>
          </a:p>
        </p:txBody>
      </p:sp>
      <p:cxnSp>
        <p:nvCxnSpPr>
          <p:cNvPr id="10" name="Straight Arrow Connector 9"/>
          <p:cNvCxnSpPr>
            <a:stCxn id="4" idx="2"/>
            <a:endCxn id="5" idx="0"/>
          </p:cNvCxnSpPr>
          <p:nvPr/>
        </p:nvCxnSpPr>
        <p:spPr>
          <a:xfrm flipH="1">
            <a:off x="1343379" y="2680880"/>
            <a:ext cx="3271981"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4" idx="2"/>
            <a:endCxn id="6" idx="0"/>
          </p:cNvCxnSpPr>
          <p:nvPr/>
        </p:nvCxnSpPr>
        <p:spPr>
          <a:xfrm>
            <a:off x="4615360" y="2680880"/>
            <a:ext cx="51182"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4" idx="2"/>
            <a:endCxn id="8" idx="0"/>
          </p:cNvCxnSpPr>
          <p:nvPr/>
        </p:nvCxnSpPr>
        <p:spPr>
          <a:xfrm>
            <a:off x="4615360" y="2680880"/>
            <a:ext cx="3279802"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 name="Frame 2"/>
          <p:cNvSpPr/>
          <p:nvPr/>
        </p:nvSpPr>
        <p:spPr>
          <a:xfrm>
            <a:off x="3347153" y="4529667"/>
            <a:ext cx="2638778" cy="1806222"/>
          </a:xfrm>
          <a:custGeom>
            <a:avLst/>
            <a:gdLst/>
            <a:ahLst/>
            <a:cxnLst/>
            <a:rect l="l" t="t" r="r" b="b"/>
            <a:pathLst>
              <a:path w="2638778" h="1806222">
                <a:moveTo>
                  <a:pt x="0" y="0"/>
                </a:moveTo>
                <a:lnTo>
                  <a:pt x="1097847" y="0"/>
                </a:lnTo>
                <a:lnTo>
                  <a:pt x="1097847" y="147315"/>
                </a:lnTo>
                <a:lnTo>
                  <a:pt x="147315" y="147315"/>
                </a:lnTo>
                <a:lnTo>
                  <a:pt x="147315" y="1658907"/>
                </a:lnTo>
                <a:lnTo>
                  <a:pt x="2491463" y="1658907"/>
                </a:lnTo>
                <a:lnTo>
                  <a:pt x="2491463" y="147315"/>
                </a:lnTo>
                <a:lnTo>
                  <a:pt x="1507069" y="147315"/>
                </a:lnTo>
                <a:lnTo>
                  <a:pt x="1507069" y="0"/>
                </a:lnTo>
                <a:lnTo>
                  <a:pt x="2638778" y="0"/>
                </a:lnTo>
                <a:lnTo>
                  <a:pt x="2638778" y="1806222"/>
                </a:lnTo>
                <a:lnTo>
                  <a:pt x="0" y="1806222"/>
                </a:lnTo>
                <a:close/>
              </a:path>
            </a:pathLst>
          </a:cu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23" name="Frame 22"/>
          <p:cNvSpPr/>
          <p:nvPr/>
        </p:nvSpPr>
        <p:spPr>
          <a:xfrm>
            <a:off x="126998" y="4529667"/>
            <a:ext cx="2638778" cy="1806222"/>
          </a:xfrm>
          <a:custGeom>
            <a:avLst/>
            <a:gdLst/>
            <a:ahLst/>
            <a:cxnLst/>
            <a:rect l="l" t="t" r="r" b="b"/>
            <a:pathLst>
              <a:path w="2638778" h="1806222">
                <a:moveTo>
                  <a:pt x="0" y="0"/>
                </a:moveTo>
                <a:lnTo>
                  <a:pt x="1378856" y="0"/>
                </a:lnTo>
                <a:lnTo>
                  <a:pt x="1176348" y="147315"/>
                </a:lnTo>
                <a:lnTo>
                  <a:pt x="147315" y="147315"/>
                </a:lnTo>
                <a:lnTo>
                  <a:pt x="147315" y="1658907"/>
                </a:lnTo>
                <a:lnTo>
                  <a:pt x="2491463" y="1658907"/>
                </a:lnTo>
                <a:lnTo>
                  <a:pt x="2491463" y="147315"/>
                </a:lnTo>
                <a:lnTo>
                  <a:pt x="1871987" y="147315"/>
                </a:lnTo>
                <a:lnTo>
                  <a:pt x="2074496" y="0"/>
                </a:lnTo>
                <a:lnTo>
                  <a:pt x="2638778" y="0"/>
                </a:lnTo>
                <a:lnTo>
                  <a:pt x="2638778" y="1806222"/>
                </a:lnTo>
                <a:lnTo>
                  <a:pt x="0" y="1806222"/>
                </a:lnTo>
                <a:close/>
              </a:path>
            </a:pathLst>
          </a:cu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25" name="Frame 24"/>
          <p:cNvSpPr/>
          <p:nvPr/>
        </p:nvSpPr>
        <p:spPr>
          <a:xfrm>
            <a:off x="6389509" y="4529667"/>
            <a:ext cx="2638778" cy="1806222"/>
          </a:xfrm>
          <a:custGeom>
            <a:avLst/>
            <a:gdLst/>
            <a:ahLst/>
            <a:cxnLst/>
            <a:rect l="l" t="t" r="r" b="b"/>
            <a:pathLst>
              <a:path w="2638778" h="1806222">
                <a:moveTo>
                  <a:pt x="0" y="0"/>
                </a:moveTo>
                <a:lnTo>
                  <a:pt x="562700" y="0"/>
                </a:lnTo>
                <a:lnTo>
                  <a:pt x="769939" y="147315"/>
                </a:lnTo>
                <a:lnTo>
                  <a:pt x="147315" y="147315"/>
                </a:lnTo>
                <a:lnTo>
                  <a:pt x="147315" y="1658907"/>
                </a:lnTo>
                <a:lnTo>
                  <a:pt x="2491463" y="1658907"/>
                </a:lnTo>
                <a:lnTo>
                  <a:pt x="2491463" y="147315"/>
                </a:lnTo>
                <a:lnTo>
                  <a:pt x="1476249" y="147315"/>
                </a:lnTo>
                <a:lnTo>
                  <a:pt x="1269010" y="0"/>
                </a:lnTo>
                <a:lnTo>
                  <a:pt x="2638778" y="0"/>
                </a:lnTo>
                <a:lnTo>
                  <a:pt x="2638778" y="1806222"/>
                </a:lnTo>
                <a:lnTo>
                  <a:pt x="0" y="1806222"/>
                </a:lnTo>
                <a:close/>
              </a:path>
            </a:pathLst>
          </a:cu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pic>
        <p:nvPicPr>
          <p:cNvPr id="11" name="Picture 10" descr="face-devilis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3888" y="5437736"/>
            <a:ext cx="829731" cy="829731"/>
          </a:xfrm>
          <a:prstGeom prst="rect">
            <a:avLst/>
          </a:prstGeom>
        </p:spPr>
      </p:pic>
    </p:spTree>
    <p:extLst>
      <p:ext uri="{BB962C8B-B14F-4D97-AF65-F5344CB8AC3E}">
        <p14:creationId xmlns:p14="http://schemas.microsoft.com/office/powerpoint/2010/main" val="324737174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Enforcing security</a:t>
            </a:r>
            <a:endParaRPr lang="en-US" dirty="0"/>
          </a:p>
        </p:txBody>
      </p:sp>
      <p:sp>
        <p:nvSpPr>
          <p:cNvPr id="4" name="Rectangle 3"/>
          <p:cNvSpPr/>
          <p:nvPr/>
        </p:nvSpPr>
        <p:spPr>
          <a:xfrm>
            <a:off x="823121" y="2104725"/>
            <a:ext cx="7584478" cy="576155"/>
          </a:xfrm>
          <a:prstGeom prst="rect">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t"/>
          <a:lstStyle/>
          <a:p>
            <a:pPr algn="ctr"/>
            <a:r>
              <a:rPr lang="en-US" sz="2800" dirty="0" smtClean="0"/>
              <a:t>Chrome browser process</a:t>
            </a:r>
            <a:endParaRPr lang="en-US" sz="2800" dirty="0"/>
          </a:p>
        </p:txBody>
      </p:sp>
      <p:sp>
        <p:nvSpPr>
          <p:cNvPr id="5" name="Rectangle 4"/>
          <p:cNvSpPr/>
          <p:nvPr/>
        </p:nvSpPr>
        <p:spPr>
          <a:xfrm>
            <a:off x="490388" y="4898782"/>
            <a:ext cx="1705982"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mail.google.com</a:t>
            </a:r>
            <a:endParaRPr lang="en-US" dirty="0"/>
          </a:p>
        </p:txBody>
      </p:sp>
      <p:sp>
        <p:nvSpPr>
          <p:cNvPr id="6" name="Rectangle 5"/>
          <p:cNvSpPr/>
          <p:nvPr/>
        </p:nvSpPr>
        <p:spPr>
          <a:xfrm>
            <a:off x="3825626" y="4898782"/>
            <a:ext cx="1681831"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Renderer</a:t>
            </a:r>
          </a:p>
          <a:p>
            <a:pPr algn="ctr"/>
            <a:r>
              <a:rPr lang="en-US" dirty="0" err="1" smtClean="0"/>
              <a:t>facebook.com</a:t>
            </a:r>
            <a:endParaRPr lang="en-US" dirty="0"/>
          </a:p>
        </p:txBody>
      </p:sp>
      <p:sp>
        <p:nvSpPr>
          <p:cNvPr id="8" name="Rectangle 7"/>
          <p:cNvSpPr/>
          <p:nvPr/>
        </p:nvSpPr>
        <p:spPr>
          <a:xfrm>
            <a:off x="7136714" y="4898782"/>
            <a:ext cx="1516896" cy="1058242"/>
          </a:xfrm>
          <a:prstGeom prst="rect">
            <a:avLst/>
          </a:prstGeom>
          <a:solidFill>
            <a:schemeClr val="accent2">
              <a:lumMod val="75000"/>
            </a:schemeClr>
          </a:solidFill>
          <a:ln>
            <a:solidFill>
              <a:schemeClr val="accent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Compromised renderer</a:t>
            </a:r>
            <a:endParaRPr lang="en-US" dirty="0"/>
          </a:p>
        </p:txBody>
      </p:sp>
      <p:cxnSp>
        <p:nvCxnSpPr>
          <p:cNvPr id="10" name="Straight Arrow Connector 9"/>
          <p:cNvCxnSpPr>
            <a:stCxn id="4" idx="2"/>
            <a:endCxn id="5" idx="0"/>
          </p:cNvCxnSpPr>
          <p:nvPr/>
        </p:nvCxnSpPr>
        <p:spPr>
          <a:xfrm flipH="1">
            <a:off x="1343379" y="2680880"/>
            <a:ext cx="3271981"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4" idx="2"/>
            <a:endCxn id="6" idx="0"/>
          </p:cNvCxnSpPr>
          <p:nvPr/>
        </p:nvCxnSpPr>
        <p:spPr>
          <a:xfrm>
            <a:off x="4615360" y="2680880"/>
            <a:ext cx="51182"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4" idx="2"/>
            <a:endCxn id="8" idx="0"/>
          </p:cNvCxnSpPr>
          <p:nvPr/>
        </p:nvCxnSpPr>
        <p:spPr>
          <a:xfrm>
            <a:off x="4615360" y="2680880"/>
            <a:ext cx="3279802" cy="2217902"/>
          </a:xfrm>
          <a:prstGeom prst="straightConnector1">
            <a:avLst/>
          </a:prstGeom>
          <a:ln>
            <a:solidFill>
              <a:schemeClr val="bg1">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3" name="Frame 2"/>
          <p:cNvSpPr/>
          <p:nvPr/>
        </p:nvSpPr>
        <p:spPr>
          <a:xfrm>
            <a:off x="3347153" y="4529667"/>
            <a:ext cx="2638778" cy="1806222"/>
          </a:xfrm>
          <a:custGeom>
            <a:avLst/>
            <a:gdLst/>
            <a:ahLst/>
            <a:cxnLst/>
            <a:rect l="l" t="t" r="r" b="b"/>
            <a:pathLst>
              <a:path w="2638778" h="1806222">
                <a:moveTo>
                  <a:pt x="0" y="0"/>
                </a:moveTo>
                <a:lnTo>
                  <a:pt x="1097847" y="0"/>
                </a:lnTo>
                <a:lnTo>
                  <a:pt x="1097847" y="147315"/>
                </a:lnTo>
                <a:lnTo>
                  <a:pt x="147315" y="147315"/>
                </a:lnTo>
                <a:lnTo>
                  <a:pt x="147315" y="1658907"/>
                </a:lnTo>
                <a:lnTo>
                  <a:pt x="2491463" y="1658907"/>
                </a:lnTo>
                <a:lnTo>
                  <a:pt x="2491463" y="147315"/>
                </a:lnTo>
                <a:lnTo>
                  <a:pt x="1507069" y="147315"/>
                </a:lnTo>
                <a:lnTo>
                  <a:pt x="1507069" y="0"/>
                </a:lnTo>
                <a:lnTo>
                  <a:pt x="2638778" y="0"/>
                </a:lnTo>
                <a:lnTo>
                  <a:pt x="2638778" y="1806222"/>
                </a:lnTo>
                <a:lnTo>
                  <a:pt x="0" y="1806222"/>
                </a:lnTo>
                <a:close/>
              </a:path>
            </a:pathLst>
          </a:cu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23" name="Frame 22"/>
          <p:cNvSpPr/>
          <p:nvPr/>
        </p:nvSpPr>
        <p:spPr>
          <a:xfrm>
            <a:off x="126998" y="4529667"/>
            <a:ext cx="2638778" cy="1806222"/>
          </a:xfrm>
          <a:custGeom>
            <a:avLst/>
            <a:gdLst/>
            <a:ahLst/>
            <a:cxnLst/>
            <a:rect l="l" t="t" r="r" b="b"/>
            <a:pathLst>
              <a:path w="2638778" h="1806222">
                <a:moveTo>
                  <a:pt x="0" y="0"/>
                </a:moveTo>
                <a:lnTo>
                  <a:pt x="1378856" y="0"/>
                </a:lnTo>
                <a:lnTo>
                  <a:pt x="1176348" y="147315"/>
                </a:lnTo>
                <a:lnTo>
                  <a:pt x="147315" y="147315"/>
                </a:lnTo>
                <a:lnTo>
                  <a:pt x="147315" y="1658907"/>
                </a:lnTo>
                <a:lnTo>
                  <a:pt x="2491463" y="1658907"/>
                </a:lnTo>
                <a:lnTo>
                  <a:pt x="2491463" y="147315"/>
                </a:lnTo>
                <a:lnTo>
                  <a:pt x="1871987" y="147315"/>
                </a:lnTo>
                <a:lnTo>
                  <a:pt x="2074496" y="0"/>
                </a:lnTo>
                <a:lnTo>
                  <a:pt x="2638778" y="0"/>
                </a:lnTo>
                <a:lnTo>
                  <a:pt x="2638778" y="1806222"/>
                </a:lnTo>
                <a:lnTo>
                  <a:pt x="0" y="1806222"/>
                </a:lnTo>
                <a:close/>
              </a:path>
            </a:pathLst>
          </a:cu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sp>
        <p:nvSpPr>
          <p:cNvPr id="25" name="Frame 24"/>
          <p:cNvSpPr/>
          <p:nvPr/>
        </p:nvSpPr>
        <p:spPr>
          <a:xfrm>
            <a:off x="6389509" y="4529667"/>
            <a:ext cx="2638778" cy="1806222"/>
          </a:xfrm>
          <a:custGeom>
            <a:avLst/>
            <a:gdLst/>
            <a:ahLst/>
            <a:cxnLst/>
            <a:rect l="l" t="t" r="r" b="b"/>
            <a:pathLst>
              <a:path w="2638778" h="1806222">
                <a:moveTo>
                  <a:pt x="0" y="0"/>
                </a:moveTo>
                <a:lnTo>
                  <a:pt x="562700" y="0"/>
                </a:lnTo>
                <a:lnTo>
                  <a:pt x="769939" y="147315"/>
                </a:lnTo>
                <a:lnTo>
                  <a:pt x="147315" y="147315"/>
                </a:lnTo>
                <a:lnTo>
                  <a:pt x="147315" y="1658907"/>
                </a:lnTo>
                <a:lnTo>
                  <a:pt x="2491463" y="1658907"/>
                </a:lnTo>
                <a:lnTo>
                  <a:pt x="2491463" y="147315"/>
                </a:lnTo>
                <a:lnTo>
                  <a:pt x="1476249" y="147315"/>
                </a:lnTo>
                <a:lnTo>
                  <a:pt x="1269010" y="0"/>
                </a:lnTo>
                <a:lnTo>
                  <a:pt x="2638778" y="0"/>
                </a:lnTo>
                <a:lnTo>
                  <a:pt x="2638778" y="1806222"/>
                </a:lnTo>
                <a:lnTo>
                  <a:pt x="0" y="1806222"/>
                </a:lnTo>
                <a:close/>
              </a:path>
            </a:pathLst>
          </a:cu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solidFill>
                <a:schemeClr val="tx1"/>
              </a:solidFill>
            </a:endParaRPr>
          </a:p>
        </p:txBody>
      </p:sp>
      <p:grpSp>
        <p:nvGrpSpPr>
          <p:cNvPr id="9" name="Group 8"/>
          <p:cNvGrpSpPr/>
          <p:nvPr/>
        </p:nvGrpSpPr>
        <p:grpSpPr>
          <a:xfrm>
            <a:off x="6843888" y="2160201"/>
            <a:ext cx="1418264" cy="935544"/>
            <a:chOff x="6843888" y="2160201"/>
            <a:chExt cx="1418264" cy="935544"/>
          </a:xfrm>
        </p:grpSpPr>
        <p:pic>
          <p:nvPicPr>
            <p:cNvPr id="11" name="Picture 10" descr="face-devilish.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3888" y="2266014"/>
              <a:ext cx="829731" cy="829731"/>
            </a:xfrm>
            <a:prstGeom prst="rect">
              <a:avLst/>
            </a:prstGeom>
          </p:spPr>
        </p:pic>
        <p:sp>
          <p:nvSpPr>
            <p:cNvPr id="7" name="TextBox 6"/>
            <p:cNvSpPr txBox="1"/>
            <p:nvPr/>
          </p:nvSpPr>
          <p:spPr>
            <a:xfrm>
              <a:off x="7528172" y="2160201"/>
              <a:ext cx="733980" cy="923330"/>
            </a:xfrm>
            <a:prstGeom prst="rect">
              <a:avLst/>
            </a:prstGeom>
            <a:noFill/>
          </p:spPr>
          <p:txBody>
            <a:bodyPr wrap="square" rtlCol="0">
              <a:spAutoFit/>
            </a:bodyPr>
            <a:lstStyle/>
            <a:p>
              <a:r>
                <a:rPr lang="en-US"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rPr>
                <a:t>?</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Arial"/>
                <a:cs typeface="Arial"/>
              </a:endParaRPr>
            </a:p>
          </p:txBody>
        </p:sp>
      </p:grpSp>
    </p:spTree>
    <p:extLst>
      <p:ext uri="{BB962C8B-B14F-4D97-AF65-F5344CB8AC3E}">
        <p14:creationId xmlns:p14="http://schemas.microsoft.com/office/powerpoint/2010/main" val="219605309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Playing in the sandbox</a:t>
            </a:r>
            <a:endParaRPr lang="en-US" dirty="0"/>
          </a:p>
        </p:txBody>
      </p:sp>
      <p:sp>
        <p:nvSpPr>
          <p:cNvPr id="3" name="Content Placeholder 2"/>
          <p:cNvSpPr>
            <a:spLocks noGrp="1"/>
          </p:cNvSpPr>
          <p:nvPr>
            <p:ph sz="quarter" idx="1"/>
          </p:nvPr>
        </p:nvSpPr>
        <p:spPr>
          <a:xfrm>
            <a:off x="612648" y="1601278"/>
            <a:ext cx="8153400" cy="4495800"/>
          </a:xfrm>
        </p:spPr>
        <p:txBody>
          <a:bodyPr/>
          <a:lstStyle/>
          <a:p>
            <a:r>
              <a:rPr lang="en-US" dirty="0" smtClean="0">
                <a:solidFill>
                  <a:schemeClr val="bg1">
                    <a:lumMod val="50000"/>
                  </a:schemeClr>
                </a:solidFill>
              </a:rPr>
              <a:t>How tab isolation works</a:t>
            </a:r>
          </a:p>
          <a:p>
            <a:r>
              <a:rPr lang="en-US" dirty="0" smtClean="0">
                <a:solidFill>
                  <a:schemeClr val="bg1">
                    <a:lumMod val="50000"/>
                  </a:schemeClr>
                </a:solidFill>
              </a:rPr>
              <a:t>Sandboxing</a:t>
            </a:r>
          </a:p>
          <a:p>
            <a:r>
              <a:rPr lang="en-US" dirty="0" smtClean="0"/>
              <a:t>Principle of least privilege</a:t>
            </a:r>
            <a:endParaRPr lang="en-US" dirty="0"/>
          </a:p>
        </p:txBody>
      </p:sp>
      <p:pic>
        <p:nvPicPr>
          <p:cNvPr id="4" name="Picture 3" descr="new-chrome-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9996" y="4897024"/>
            <a:ext cx="1626052" cy="1587941"/>
          </a:xfrm>
          <a:prstGeom prst="rect">
            <a:avLst/>
          </a:prstGeom>
        </p:spPr>
      </p:pic>
    </p:spTree>
    <p:extLst>
      <p:ext uri="{BB962C8B-B14F-4D97-AF65-F5344CB8AC3E}">
        <p14:creationId xmlns:p14="http://schemas.microsoft.com/office/powerpoint/2010/main" val="377371772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 of least privilege</a:t>
            </a:r>
            <a:endParaRPr lang="en-US" dirty="0"/>
          </a:p>
        </p:txBody>
      </p:sp>
      <p:sp>
        <p:nvSpPr>
          <p:cNvPr id="10" name="Content Placeholder 9"/>
          <p:cNvSpPr>
            <a:spLocks noGrp="1"/>
          </p:cNvSpPr>
          <p:nvPr>
            <p:ph sz="quarter" idx="1"/>
          </p:nvPr>
        </p:nvSpPr>
        <p:spPr/>
        <p:txBody>
          <a:bodyPr/>
          <a:lstStyle/>
          <a:p>
            <a:pPr marL="0" indent="0" algn="ctr">
              <a:buNone/>
            </a:pPr>
            <a:r>
              <a:rPr lang="en-US" sz="3600" dirty="0" smtClean="0"/>
              <a:t>Each component of your system should have only the rights it needs and no more</a:t>
            </a:r>
          </a:p>
          <a:p>
            <a:pPr marL="0" indent="0" algn="ctr">
              <a:buNone/>
            </a:pPr>
            <a:endParaRPr lang="en-US" sz="3600" dirty="0" smtClean="0"/>
          </a:p>
          <a:p>
            <a:r>
              <a:rPr lang="en-US" dirty="0" smtClean="0"/>
              <a:t>Limit damage when things go wrong</a:t>
            </a:r>
          </a:p>
          <a:p>
            <a:r>
              <a:rPr lang="en-US" dirty="0" smtClean="0"/>
              <a:t>Fewest privileges to parts most likely to fail</a:t>
            </a:r>
            <a:endParaRPr lang="en-US" dirty="0" smtClean="0"/>
          </a:p>
        </p:txBody>
      </p:sp>
    </p:spTree>
    <p:extLst>
      <p:ext uri="{BB962C8B-B14F-4D97-AF65-F5344CB8AC3E}">
        <p14:creationId xmlns:p14="http://schemas.microsoft.com/office/powerpoint/2010/main" val="201604165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Playing in the sandbox</a:t>
            </a:r>
            <a:endParaRPr lang="en-US" dirty="0"/>
          </a:p>
        </p:txBody>
      </p:sp>
      <p:sp>
        <p:nvSpPr>
          <p:cNvPr id="3" name="Content Placeholder 2"/>
          <p:cNvSpPr>
            <a:spLocks noGrp="1"/>
          </p:cNvSpPr>
          <p:nvPr>
            <p:ph sz="quarter" idx="1"/>
          </p:nvPr>
        </p:nvSpPr>
        <p:spPr/>
        <p:txBody>
          <a:bodyPr/>
          <a:lstStyle/>
          <a:p>
            <a:r>
              <a:rPr lang="en-US" dirty="0" smtClean="0"/>
              <a:t>All complex software is buggy, so design for bugs</a:t>
            </a:r>
          </a:p>
          <a:p>
            <a:r>
              <a:rPr lang="en-US" dirty="0" smtClean="0"/>
              <a:t>Separate renderer process per tab</a:t>
            </a:r>
          </a:p>
          <a:p>
            <a:pPr lvl="1"/>
            <a:r>
              <a:rPr lang="en-US" dirty="0" smtClean="0"/>
              <a:t>Improved stability</a:t>
            </a:r>
          </a:p>
          <a:p>
            <a:pPr lvl="1"/>
            <a:r>
              <a:rPr lang="en-US" dirty="0" smtClean="0"/>
              <a:t>Security</a:t>
            </a:r>
          </a:p>
          <a:p>
            <a:r>
              <a:rPr lang="en-US" dirty="0" smtClean="0"/>
              <a:t>Restrict renderer rights to bare minimum</a:t>
            </a:r>
          </a:p>
          <a:p>
            <a:r>
              <a:rPr lang="en-US" dirty="0" smtClean="0"/>
              <a:t>Principle of least privilege</a:t>
            </a:r>
          </a:p>
          <a:p>
            <a:r>
              <a:rPr lang="en-US" dirty="0" smtClean="0"/>
              <a:t>Questions?</a:t>
            </a:r>
            <a:endParaRPr lang="en-US" dirty="0"/>
          </a:p>
        </p:txBody>
      </p:sp>
    </p:spTree>
    <p:extLst>
      <p:ext uri="{BB962C8B-B14F-4D97-AF65-F5344CB8AC3E}">
        <p14:creationId xmlns:p14="http://schemas.microsoft.com/office/powerpoint/2010/main" val="3708332478"/>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Red and Blue">
  <a:themeElements>
    <a:clrScheme name="Custom 4">
      <a:dk1>
        <a:sysClr val="windowText" lastClr="000000"/>
      </a:dk1>
      <a:lt1>
        <a:sysClr val="window" lastClr="FFFFFF"/>
      </a:lt1>
      <a:dk2>
        <a:srgbClr val="3D5877"/>
      </a:dk2>
      <a:lt2>
        <a:srgbClr val="EBEBEB"/>
      </a:lt2>
      <a:accent1>
        <a:srgbClr val="94B6D2"/>
      </a:accent1>
      <a:accent2>
        <a:srgbClr val="DD493E"/>
      </a:accent2>
      <a:accent3>
        <a:srgbClr val="A5AB81"/>
      </a:accent3>
      <a:accent4>
        <a:srgbClr val="D8B25C"/>
      </a:accent4>
      <a:accent5>
        <a:srgbClr val="7BA79D"/>
      </a:accent5>
      <a:accent6>
        <a:srgbClr val="968C8C"/>
      </a:accent6>
      <a:hlink>
        <a:srgbClr val="F73F30"/>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1812</TotalTime>
  <Words>1531</Words>
  <Application>Microsoft Macintosh PowerPoint</Application>
  <PresentationFormat>On-screen Show (4:3)</PresentationFormat>
  <Paragraphs>163</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Red and Blue</vt:lpstr>
      <vt:lpstr>Playing in the Sandbox</vt:lpstr>
      <vt:lpstr>PowerPoint Presentation</vt:lpstr>
      <vt:lpstr>PowerPoint Presentation</vt:lpstr>
      <vt:lpstr>PowerPoint Presentation</vt:lpstr>
      <vt:lpstr>What if a webpage crashes?</vt:lpstr>
      <vt:lpstr>What if a webpage crashes?</vt:lpstr>
      <vt:lpstr>Tab isolation</vt:lpstr>
      <vt:lpstr>Why bother?</vt:lpstr>
      <vt:lpstr>Playing in the sandbox</vt:lpstr>
      <vt:lpstr>Processes</vt:lpstr>
      <vt:lpstr>Single-process browsing</vt:lpstr>
      <vt:lpstr>Multi-process browsing</vt:lpstr>
      <vt:lpstr>Multi-process browsing</vt:lpstr>
      <vt:lpstr>Multi-process browsing</vt:lpstr>
      <vt:lpstr>Multi-process browsing</vt:lpstr>
      <vt:lpstr>Playing in the sandbox</vt:lpstr>
      <vt:lpstr>Browser security</vt:lpstr>
      <vt:lpstr>Enforcing security</vt:lpstr>
      <vt:lpstr>Enforcing security</vt:lpstr>
      <vt:lpstr>Enforcing security</vt:lpstr>
      <vt:lpstr>Playing in the sandbox</vt:lpstr>
      <vt:lpstr>Principle of least privilege</vt:lpstr>
      <vt:lpstr>Playing in the sandbox</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Playing in the Sandbox</dc:title>
  <dc:creator>David Benjamin</dc:creator>
  <cp:lastModifiedBy>David Benjamin</cp:lastModifiedBy>
  <cp:revision>340</cp:revision>
  <dcterms:created xsi:type="dcterms:W3CDTF">2011-10-27T01:36:17Z</dcterms:created>
  <dcterms:modified xsi:type="dcterms:W3CDTF">2011-11-01T04:10:29Z</dcterms:modified>
</cp:coreProperties>
</file>