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3891200" cy="32921575"/>
  <p:notesSz cx="9144000" cy="6858000"/>
  <p:defaultTextStyle>
    <a:defPPr>
      <a:defRPr lang="en-US"/>
    </a:defPPr>
    <a:lvl1pPr algn="l" defTabSz="440055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1pPr>
    <a:lvl2pPr marL="2200275" indent="-1743075" algn="l" defTabSz="440055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2pPr>
    <a:lvl3pPr marL="4400550" indent="-3486150" algn="l" defTabSz="440055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3pPr>
    <a:lvl4pPr marL="6600825" indent="-5229225" algn="l" defTabSz="440055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4pPr>
    <a:lvl5pPr marL="8801100" indent="-6972300" algn="l" defTabSz="4400550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6pPr>
    <a:lvl7pPr marL="2743200" algn="l" defTabSz="457200" rtl="0" eaLnBrk="1" latinLnBrk="0" hangingPunct="1"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7pPr>
    <a:lvl8pPr marL="3200400" algn="l" defTabSz="457200" rtl="0" eaLnBrk="1" latinLnBrk="0" hangingPunct="1"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8pPr>
    <a:lvl9pPr marL="3657600" algn="l" defTabSz="457200" rtl="0" eaLnBrk="1" latinLnBrk="0" hangingPunct="1">
      <a:defRPr sz="87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3333" autoAdjust="0"/>
  </p:normalViewPr>
  <p:slideViewPr>
    <p:cSldViewPr>
      <p:cViewPr>
        <p:scale>
          <a:sx n="55" d="100"/>
          <a:sy n="55" d="100"/>
        </p:scale>
        <p:origin x="4232" y="3688"/>
      </p:cViewPr>
      <p:guideLst>
        <p:guide orient="horz" pos="10369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20F5DB68-3384-C542-94C8-5C1B6E6968F6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4C78AD49-1D65-F74D-85B4-843C4EBF9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00550" rtl="0" fontAlgn="base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200275" algn="l" defTabSz="4400550" rtl="0" fontAlgn="base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4400550" algn="l" defTabSz="4400550" rtl="0" fontAlgn="base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6600825" algn="l" defTabSz="4400550" rtl="0" fontAlgn="base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8801100" algn="l" defTabSz="4400550" rtl="0" fontAlgn="base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11002061" algn="l" defTabSz="440082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202473" algn="l" defTabSz="440082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402885" algn="l" defTabSz="440082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603297" algn="l" defTabSz="4400824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EE134-937A-8B40-938D-80171E13D1DE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3" y="10227030"/>
            <a:ext cx="37307520" cy="705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3" y="18655564"/>
            <a:ext cx="30723841" cy="84132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0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00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0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0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0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02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40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60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B5872-7340-B847-9D05-BA1A9387E05A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E1E25-0B78-4D45-B3C4-D1688C725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C8A0A-984B-D745-8E19-720469246D8A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0866-3F04-A949-8C64-550E7E264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393"/>
            <a:ext cx="9875520" cy="28090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393"/>
            <a:ext cx="28895040" cy="28090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6329D-21FC-3743-A6EA-334BD79F9BAE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55169-45CE-7D48-9ABE-6A862CC0C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20644" y="1"/>
            <a:ext cx="37406583" cy="3657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5486934"/>
            <a:ext cx="18928080" cy="11606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756882" y="5486934"/>
            <a:ext cx="18935702" cy="116063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97280" y="17824902"/>
            <a:ext cx="18928080" cy="1161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756882" y="17824902"/>
            <a:ext cx="18935702" cy="1161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63516" y="30360939"/>
            <a:ext cx="12435126" cy="2195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00441" y="30360939"/>
            <a:ext cx="16093916" cy="2195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3.155J/6.152J – Lecture – Slide </a:t>
            </a:r>
            <a:fld id="{44F7C168-CE9B-E247-BCAB-15E82B544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43401-8EFD-834B-A331-C5227BDE59BE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30FC-B2CF-C04C-9C37-F9EADA56A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5" y="21155167"/>
            <a:ext cx="37307520" cy="6538591"/>
          </a:xfrm>
        </p:spPr>
        <p:txBody>
          <a:bodyPr anchor="t"/>
          <a:lstStyle>
            <a:lvl1pPr algn="l">
              <a:defRPr sz="193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5" y="13953571"/>
            <a:ext cx="37307520" cy="7201592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200412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40082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60123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80164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100206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20247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4028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60329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5DB5F-10C8-9E4F-8BBB-86B94ED9BA7D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44B70-5124-E449-97D1-6E6869EA5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1703"/>
            <a:ext cx="19385280" cy="21726718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1703"/>
            <a:ext cx="19385280" cy="21726718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77322-C335-9440-B8FE-48BB78A03FC2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2A2E-1ABA-684C-A7C0-FFC0E1C53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9255"/>
            <a:ext cx="19392903" cy="307115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00412" indent="0">
              <a:buNone/>
              <a:defRPr sz="9600" b="1"/>
            </a:lvl2pPr>
            <a:lvl3pPr marL="4400824" indent="0">
              <a:buNone/>
              <a:defRPr sz="8700" b="1"/>
            </a:lvl3pPr>
            <a:lvl4pPr marL="6601236" indent="0">
              <a:buNone/>
              <a:defRPr sz="7700" b="1"/>
            </a:lvl4pPr>
            <a:lvl5pPr marL="8801649" indent="0">
              <a:buNone/>
              <a:defRPr sz="7700" b="1"/>
            </a:lvl5pPr>
            <a:lvl6pPr marL="11002061" indent="0">
              <a:buNone/>
              <a:defRPr sz="7700" b="1"/>
            </a:lvl6pPr>
            <a:lvl7pPr marL="13202473" indent="0">
              <a:buNone/>
              <a:defRPr sz="7700" b="1"/>
            </a:lvl7pPr>
            <a:lvl8pPr marL="15402885" indent="0">
              <a:buNone/>
              <a:defRPr sz="7700" b="1"/>
            </a:lvl8pPr>
            <a:lvl9pPr marL="1760329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40411"/>
            <a:ext cx="19392903" cy="18968011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8" y="7369255"/>
            <a:ext cx="19400519" cy="307115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00412" indent="0">
              <a:buNone/>
              <a:defRPr sz="9600" b="1"/>
            </a:lvl2pPr>
            <a:lvl3pPr marL="4400824" indent="0">
              <a:buNone/>
              <a:defRPr sz="8700" b="1"/>
            </a:lvl3pPr>
            <a:lvl4pPr marL="6601236" indent="0">
              <a:buNone/>
              <a:defRPr sz="7700" b="1"/>
            </a:lvl4pPr>
            <a:lvl5pPr marL="8801649" indent="0">
              <a:buNone/>
              <a:defRPr sz="7700" b="1"/>
            </a:lvl5pPr>
            <a:lvl6pPr marL="11002061" indent="0">
              <a:buNone/>
              <a:defRPr sz="7700" b="1"/>
            </a:lvl6pPr>
            <a:lvl7pPr marL="13202473" indent="0">
              <a:buNone/>
              <a:defRPr sz="7700" b="1"/>
            </a:lvl7pPr>
            <a:lvl8pPr marL="15402885" indent="0">
              <a:buNone/>
              <a:defRPr sz="7700" b="1"/>
            </a:lvl8pPr>
            <a:lvl9pPr marL="1760329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8" y="10440411"/>
            <a:ext cx="19400519" cy="18968011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AAD4F-FA4C-014D-BC75-2F94EF4E2E2E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0893-78B1-0A48-B8AA-78BFCA7B4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25FC3-468B-CD4B-99A6-944CBD328B00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9DFD-C138-D24D-AE65-0FB87EAEE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1F497-B4CD-6A43-8681-F071E1E8ABAA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61D90-484C-0545-AC97-B5C8615F7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310766"/>
            <a:ext cx="14439902" cy="5578378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1310769"/>
            <a:ext cx="24536400" cy="28097653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6889147"/>
            <a:ext cx="14439902" cy="22519274"/>
          </a:xfrm>
        </p:spPr>
        <p:txBody>
          <a:bodyPr/>
          <a:lstStyle>
            <a:lvl1pPr marL="0" indent="0">
              <a:buNone/>
              <a:defRPr sz="6700"/>
            </a:lvl1pPr>
            <a:lvl2pPr marL="2200412" indent="0">
              <a:buNone/>
              <a:defRPr sz="5800"/>
            </a:lvl2pPr>
            <a:lvl3pPr marL="4400824" indent="0">
              <a:buNone/>
              <a:defRPr sz="4800"/>
            </a:lvl3pPr>
            <a:lvl4pPr marL="6601236" indent="0">
              <a:buNone/>
              <a:defRPr sz="4300"/>
            </a:lvl4pPr>
            <a:lvl5pPr marL="8801649" indent="0">
              <a:buNone/>
              <a:defRPr sz="4300"/>
            </a:lvl5pPr>
            <a:lvl6pPr marL="11002061" indent="0">
              <a:buNone/>
              <a:defRPr sz="4300"/>
            </a:lvl6pPr>
            <a:lvl7pPr marL="13202473" indent="0">
              <a:buNone/>
              <a:defRPr sz="4300"/>
            </a:lvl7pPr>
            <a:lvl8pPr marL="15402885" indent="0">
              <a:buNone/>
              <a:defRPr sz="4300"/>
            </a:lvl8pPr>
            <a:lvl9pPr marL="17603297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DBAAD-68AF-9C45-9757-DD57535C27CC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6CA90-6E0D-CD43-A3C1-698B0ECCC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5103"/>
            <a:ext cx="26334720" cy="2720604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604"/>
            <a:ext cx="26334720" cy="19752945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200412" indent="0">
              <a:buNone/>
              <a:defRPr sz="13500"/>
            </a:lvl2pPr>
            <a:lvl3pPr marL="4400824" indent="0">
              <a:buNone/>
              <a:defRPr sz="11600"/>
            </a:lvl3pPr>
            <a:lvl4pPr marL="6601236" indent="0">
              <a:buNone/>
              <a:defRPr sz="9600"/>
            </a:lvl4pPr>
            <a:lvl5pPr marL="8801649" indent="0">
              <a:buNone/>
              <a:defRPr sz="9600"/>
            </a:lvl5pPr>
            <a:lvl6pPr marL="11002061" indent="0">
              <a:buNone/>
              <a:defRPr sz="9600"/>
            </a:lvl6pPr>
            <a:lvl7pPr marL="13202473" indent="0">
              <a:buNone/>
              <a:defRPr sz="9600"/>
            </a:lvl7pPr>
            <a:lvl8pPr marL="15402885" indent="0">
              <a:buNone/>
              <a:defRPr sz="9600"/>
            </a:lvl8pPr>
            <a:lvl9pPr marL="17603297" indent="0">
              <a:buNone/>
              <a:defRPr sz="96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5708"/>
            <a:ext cx="26334720" cy="3863710"/>
          </a:xfrm>
        </p:spPr>
        <p:txBody>
          <a:bodyPr/>
          <a:lstStyle>
            <a:lvl1pPr marL="0" indent="0">
              <a:buNone/>
              <a:defRPr sz="6700"/>
            </a:lvl1pPr>
            <a:lvl2pPr marL="2200412" indent="0">
              <a:buNone/>
              <a:defRPr sz="5800"/>
            </a:lvl2pPr>
            <a:lvl3pPr marL="4400824" indent="0">
              <a:buNone/>
              <a:defRPr sz="4800"/>
            </a:lvl3pPr>
            <a:lvl4pPr marL="6601236" indent="0">
              <a:buNone/>
              <a:defRPr sz="4300"/>
            </a:lvl4pPr>
            <a:lvl5pPr marL="8801649" indent="0">
              <a:buNone/>
              <a:defRPr sz="4300"/>
            </a:lvl5pPr>
            <a:lvl6pPr marL="11002061" indent="0">
              <a:buNone/>
              <a:defRPr sz="4300"/>
            </a:lvl6pPr>
            <a:lvl7pPr marL="13202473" indent="0">
              <a:buNone/>
              <a:defRPr sz="4300"/>
            </a:lvl7pPr>
            <a:lvl8pPr marL="15402885" indent="0">
              <a:buNone/>
              <a:defRPr sz="4300"/>
            </a:lvl8pPr>
            <a:lvl9pPr marL="17603297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1C260-BE90-7745-B991-48920289F9CB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91DF-6E84-7A41-B185-DDAEBC893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78" y="1317625"/>
            <a:ext cx="395006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0082" tIns="220041" rIns="440082" bIns="2200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78" y="7681915"/>
            <a:ext cx="39500650" cy="217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0082" tIns="220041" rIns="440082" bIns="220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78" y="30513339"/>
            <a:ext cx="10239851" cy="1752600"/>
          </a:xfrm>
          <a:prstGeom prst="rect">
            <a:avLst/>
          </a:prstGeom>
        </p:spPr>
        <p:txBody>
          <a:bodyPr vert="horz" wrap="square" lIns="440082" tIns="220041" rIns="440082" bIns="220041" numCol="1" anchor="ctr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8E3809EA-35E6-D745-B52F-8E9B0E344B79}" type="datetimeFigureOut">
              <a:rPr lang="en-US"/>
              <a:pPr/>
              <a:t>12/4/08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490" y="30513339"/>
            <a:ext cx="13900229" cy="1752600"/>
          </a:xfrm>
          <a:prstGeom prst="rect">
            <a:avLst/>
          </a:prstGeom>
        </p:spPr>
        <p:txBody>
          <a:bodyPr vert="horz" wrap="square" lIns="440082" tIns="220041" rIns="440082" bIns="220041" numCol="1" anchor="ctr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77" y="30513339"/>
            <a:ext cx="10239851" cy="1752600"/>
          </a:xfrm>
          <a:prstGeom prst="rect">
            <a:avLst/>
          </a:prstGeom>
        </p:spPr>
        <p:txBody>
          <a:bodyPr vert="horz" wrap="square" lIns="440082" tIns="220041" rIns="440082" bIns="220041" numCol="1" anchor="ctr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373A2B24-6225-374A-B516-5D4C97D899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00550" rtl="0" fontAlgn="base">
        <a:spcBef>
          <a:spcPct val="0"/>
        </a:spcBef>
        <a:spcAft>
          <a:spcPct val="0"/>
        </a:spcAft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2pPr>
      <a:lvl3pPr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3pPr>
      <a:lvl4pPr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4pPr>
      <a:lvl5pPr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5pPr>
      <a:lvl6pPr marL="457200"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6pPr>
      <a:lvl7pPr marL="914400"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7pPr>
      <a:lvl8pPr marL="1371600"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8pPr>
      <a:lvl9pPr marL="1828800" algn="ctr" defTabSz="4400550" rtl="0" fontAlgn="base">
        <a:spcBef>
          <a:spcPct val="0"/>
        </a:spcBef>
        <a:spcAft>
          <a:spcPct val="0"/>
        </a:spcAft>
        <a:defRPr sz="21200">
          <a:solidFill>
            <a:schemeClr val="tx1"/>
          </a:solidFill>
          <a:latin typeface="Calibri" pitchFamily="-107" charset="0"/>
        </a:defRPr>
      </a:lvl9pPr>
    </p:titleStyle>
    <p:bodyStyle>
      <a:lvl1pPr marL="1649413" indent="-1649413" algn="l" defTabSz="440055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0" indent="-1374775" algn="l" defTabSz="440055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sz="135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5500688" indent="-1100138" algn="l" defTabSz="4400550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11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7700963" indent="-1100138" algn="l" defTabSz="4400550" rtl="0" fontAlgn="base">
        <a:spcBef>
          <a:spcPct val="20000"/>
        </a:spcBef>
        <a:spcAft>
          <a:spcPct val="0"/>
        </a:spcAft>
        <a:buFont typeface="Arial" pitchFamily="-107" charset="0"/>
        <a:buChar char="–"/>
        <a:defRPr sz="9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9901238" indent="-1100138" algn="l" defTabSz="4400550" rtl="0" fontAlgn="base">
        <a:spcBef>
          <a:spcPct val="20000"/>
        </a:spcBef>
        <a:spcAft>
          <a:spcPct val="0"/>
        </a:spcAft>
        <a:buFont typeface="Arial" pitchFamily="-107" charset="0"/>
        <a:buChar char="»"/>
        <a:defRPr sz="96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2102267" indent="-1100206" algn="l" defTabSz="440082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302679" indent="-1100206" algn="l" defTabSz="440082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3091" indent="-1100206" algn="l" defTabSz="440082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03503" indent="-1100206" algn="l" defTabSz="440082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00412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00824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01236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01649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2061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02473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2885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03297" algn="l" defTabSz="440082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" y="2211388"/>
            <a:ext cx="43891200" cy="33527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40082" tIns="220041" rIns="440082" bIns="220041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53146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3" y="2"/>
            <a:ext cx="43891200" cy="2516185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defTabSz="20589875">
              <a:lnSpc>
                <a:spcPct val="90000"/>
              </a:lnSpc>
            </a:pPr>
            <a:r>
              <a:rPr lang="en-US" sz="12000" b="1" dirty="0" smtClean="0">
                <a:ea typeface="Times New Roman" pitchFamily="-107" charset="0"/>
                <a:cs typeface="Times New Roman" pitchFamily="-107" charset="0"/>
              </a:rPr>
              <a:t>FABRICATION </a:t>
            </a:r>
            <a:r>
              <a:rPr lang="en-US" sz="12000" b="1" dirty="0">
                <a:ea typeface="Times New Roman" pitchFamily="-107" charset="0"/>
                <a:cs typeface="Times New Roman" pitchFamily="-107" charset="0"/>
              </a:rPr>
              <a:t>AND CHARACTERIZATION OF</a:t>
            </a:r>
            <a:r>
              <a:rPr lang="en-US" sz="12000" b="1" dirty="0" smtClean="0">
                <a:ea typeface="Times New Roman" pitchFamily="-107" charset="0"/>
                <a:cs typeface="Times New Roman" pitchFamily="-107" charset="0"/>
              </a:rPr>
              <a:t> A</a:t>
            </a:r>
            <a:r>
              <a:rPr lang="en-US" sz="12000" b="1" dirty="0" smtClean="0">
                <a:ea typeface="Times New Roman" pitchFamily="-107" charset="0"/>
                <a:cs typeface="Times New Roman" pitchFamily="-107" charset="0"/>
              </a:rPr>
              <a:t> FLUID </a:t>
            </a:r>
            <a:r>
              <a:rPr lang="en-US" sz="12000" b="1" dirty="0">
                <a:ea typeface="Times New Roman" pitchFamily="-107" charset="0"/>
                <a:cs typeface="Times New Roman" pitchFamily="-107" charset="0"/>
              </a:rPr>
              <a:t>MICROMIXER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3" y="2211387"/>
            <a:ext cx="43891200" cy="29129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3869" tIns="46934" rIns="93869" bIns="46934" anchor="t">
            <a:prstTxWarp prst="textNoShape">
              <a:avLst/>
            </a:prstTxWarp>
            <a:spAutoFit/>
          </a:bodyPr>
          <a:lstStyle/>
          <a:p>
            <a:pPr algn="ctr" defTabSz="938213" eaLnBrk="0" hangingPunct="0">
              <a:lnSpc>
                <a:spcPct val="140000"/>
              </a:lnSpc>
            </a:pPr>
            <a:r>
              <a:rPr lang="en-US" sz="6700" dirty="0" err="1">
                <a:solidFill>
                  <a:schemeClr val="bg1"/>
                </a:solidFill>
                <a:latin typeface="Times" pitchFamily="-107" charset="0"/>
              </a:rPr>
              <a:t>Vikas</a:t>
            </a:r>
            <a:r>
              <a:rPr lang="en-US" sz="6700" dirty="0">
                <a:solidFill>
                  <a:schemeClr val="bg1"/>
                </a:solidFill>
                <a:latin typeface="Times" pitchFamily="-107" charset="0"/>
              </a:rPr>
              <a:t> </a:t>
            </a:r>
            <a:r>
              <a:rPr lang="en-US" sz="6700" dirty="0" smtClean="0">
                <a:solidFill>
                  <a:schemeClr val="bg1"/>
                </a:solidFill>
                <a:latin typeface="Times" pitchFamily="-107" charset="0"/>
              </a:rPr>
              <a:t>Kumar, </a:t>
            </a:r>
            <a:r>
              <a:rPr lang="en-US" sz="6700" dirty="0">
                <a:solidFill>
                  <a:schemeClr val="bg1"/>
                </a:solidFill>
                <a:latin typeface="Times" pitchFamily="-107" charset="0"/>
              </a:rPr>
              <a:t>Chris Post</a:t>
            </a:r>
          </a:p>
          <a:p>
            <a:pPr algn="ctr" defTabSz="938213" eaLnBrk="0" hangingPunct="0">
              <a:lnSpc>
                <a:spcPct val="140000"/>
              </a:lnSpc>
            </a:pPr>
            <a:r>
              <a:rPr lang="en-US" sz="6700" dirty="0" smtClean="0">
                <a:solidFill>
                  <a:schemeClr val="bg1"/>
                </a:solidFill>
                <a:latin typeface="Times" pitchFamily="-107" charset="0"/>
              </a:rPr>
              <a:t>6.152 - </a:t>
            </a:r>
            <a:r>
              <a:rPr lang="en-US" sz="6700" dirty="0">
                <a:solidFill>
                  <a:schemeClr val="bg1"/>
                </a:solidFill>
                <a:latin typeface="Times" pitchFamily="-107" charset="0"/>
              </a:rPr>
              <a:t>Massachusetts Institute of Technology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71573" y="6835775"/>
            <a:ext cx="158624" cy="4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545" tIns="39272" rIns="78545" bIns="39272">
            <a:prstTxWarp prst="textNoShape">
              <a:avLst/>
            </a:prstTxWarp>
            <a:spAutoFit/>
          </a:bodyPr>
          <a:lstStyle/>
          <a:p>
            <a:pPr defTabSz="785813" eaLnBrk="0" hangingPunct="0"/>
            <a:endParaRPr lang="en-US" sz="2400" b="1">
              <a:latin typeface="Arial Unicode MS" pitchFamily="-107" charset="0"/>
            </a:endParaRPr>
          </a:p>
        </p:txBody>
      </p:sp>
      <p:sp>
        <p:nvSpPr>
          <p:cNvPr id="3080" name="Text Box 101"/>
          <p:cNvSpPr txBox="1">
            <a:spLocks noChangeArrowheads="1"/>
          </p:cNvSpPr>
          <p:nvPr/>
        </p:nvSpPr>
        <p:spPr bwMode="auto">
          <a:xfrm>
            <a:off x="7208057" y="30276801"/>
            <a:ext cx="15011357" cy="4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21" tIns="55010" rIns="110021" bIns="55010">
            <a:prstTxWarp prst="textNoShape">
              <a:avLst/>
            </a:prstTxWarp>
            <a:spAutoFit/>
          </a:bodyPr>
          <a:lstStyle/>
          <a:p>
            <a:pPr defTabSz="938213" eaLnBrk="0" hangingPunct="0"/>
            <a:endParaRPr lang="en-US" sz="2400">
              <a:latin typeface="Times" pitchFamily="-107" charset="0"/>
            </a:endParaRPr>
          </a:p>
        </p:txBody>
      </p:sp>
      <p:sp>
        <p:nvSpPr>
          <p:cNvPr id="3081" name="Text Box 102"/>
          <p:cNvSpPr txBox="1">
            <a:spLocks noChangeArrowheads="1"/>
          </p:cNvSpPr>
          <p:nvPr/>
        </p:nvSpPr>
        <p:spPr bwMode="auto">
          <a:xfrm>
            <a:off x="30998923" y="27617738"/>
            <a:ext cx="23446419" cy="121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21" tIns="55010" rIns="110021" bIns="55010">
            <a:prstTxWarp prst="textNoShape">
              <a:avLst/>
            </a:prstTxWarp>
            <a:spAutoFit/>
          </a:bodyPr>
          <a:lstStyle/>
          <a:p>
            <a:pPr defTabSz="938213" eaLnBrk="0" hangingPunct="0"/>
            <a:endParaRPr lang="en-US" sz="7200">
              <a:latin typeface="Times" pitchFamily="-107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838202" y="6326187"/>
            <a:ext cx="9601201" cy="4800600"/>
            <a:chOff x="533400" y="6097587"/>
            <a:chExt cx="7096539" cy="4800600"/>
          </a:xfrm>
        </p:grpSpPr>
        <p:sp>
          <p:nvSpPr>
            <p:cNvPr id="83" name="Rounded Rectangle 82"/>
            <p:cNvSpPr/>
            <p:nvPr/>
          </p:nvSpPr>
          <p:spPr>
            <a:xfrm>
              <a:off x="533400" y="6097587"/>
              <a:ext cx="7096539" cy="4800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1371600" indent="-1371600"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To fabricate a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microfluidic</a:t>
              </a:r>
              <a:r>
                <a:rPr lang="en-US" sz="2800" dirty="0" smtClean="0">
                  <a:latin typeface="Times New Roman"/>
                  <a:cs typeface="Times New Roman"/>
                </a:rPr>
                <a:t> channel in PDMS</a:t>
              </a:r>
              <a:r>
                <a:rPr lang="en-US" sz="2800" dirty="0" smtClean="0">
                  <a:latin typeface="Times New Roman"/>
                  <a:cs typeface="Times New Roman"/>
                </a:rPr>
                <a:t> (a polymer) with </a:t>
              </a:r>
              <a:r>
                <a:rPr lang="en-US" sz="2800" dirty="0" smtClean="0">
                  <a:latin typeface="Times New Roman"/>
                  <a:cs typeface="Times New Roman"/>
                </a:rPr>
                <a:t>two inlets and one outlet</a:t>
              </a:r>
              <a:br>
                <a:rPr lang="en-US" sz="2800" dirty="0" smtClean="0">
                  <a:latin typeface="Times New Roman"/>
                  <a:cs typeface="Times New Roman"/>
                </a:rPr>
              </a:br>
              <a:endParaRPr lang="en-US" sz="2800" dirty="0" smtClean="0">
                <a:latin typeface="Times New Roman"/>
                <a:cs typeface="Times New Roman"/>
              </a:endParaRPr>
            </a:p>
            <a:p>
              <a:pPr marL="1371600" indent="-1371600">
                <a:spcAft>
                  <a:spcPts val="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To experimentally determine the diffusivity of red dye in water by mixing red-colored water and colorless water as they flow through the channel</a:t>
              </a:r>
            </a:p>
          </p:txBody>
        </p:sp>
        <p:sp>
          <p:nvSpPr>
            <p:cNvPr id="3100" name="TextBox 366"/>
            <p:cNvSpPr txBox="1">
              <a:spLocks noChangeArrowheads="1"/>
            </p:cNvSpPr>
            <p:nvPr/>
          </p:nvSpPr>
          <p:spPr bwMode="auto">
            <a:xfrm>
              <a:off x="983974" y="6326187"/>
              <a:ext cx="393869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OBJECTIVES</a:t>
              </a:r>
              <a:endParaRPr lang="en-US" sz="6000" b="1" dirty="0">
                <a:latin typeface="Calibri" pitchFamily="-107" charset="0"/>
              </a:endParaRPr>
            </a:p>
          </p:txBody>
        </p:sp>
      </p:grpSp>
      <p:sp>
        <p:nvSpPr>
          <p:cNvPr id="3103" name="TextBox 369"/>
          <p:cNvSpPr txBox="1">
            <a:spLocks noChangeArrowheads="1"/>
          </p:cNvSpPr>
          <p:nvPr/>
        </p:nvSpPr>
        <p:spPr bwMode="auto">
          <a:xfrm>
            <a:off x="0" y="6459542"/>
            <a:ext cx="18466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7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200" y="11964987"/>
            <a:ext cx="9601200" cy="20956588"/>
            <a:chOff x="838200" y="11964987"/>
            <a:chExt cx="9601200" cy="20956588"/>
          </a:xfrm>
        </p:grpSpPr>
        <p:sp>
          <p:nvSpPr>
            <p:cNvPr id="84" name="Round Same Side Corner Rectangle 83"/>
            <p:cNvSpPr/>
            <p:nvPr/>
          </p:nvSpPr>
          <p:spPr>
            <a:xfrm>
              <a:off x="838200" y="11964987"/>
              <a:ext cx="9601200" cy="20956588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905000" y="14317662"/>
              <a:ext cx="2571471" cy="1228725"/>
              <a:chOff x="12725400" y="9297987"/>
              <a:chExt cx="2571471" cy="1228725"/>
            </a:xfrm>
          </p:grpSpPr>
          <p:sp>
            <p:nvSpPr>
              <p:cNvPr id="3084" name="Rectangle 3"/>
              <p:cNvSpPr>
                <a:spLocks noChangeArrowheads="1"/>
              </p:cNvSpPr>
              <p:nvPr/>
            </p:nvSpPr>
            <p:spPr bwMode="auto">
              <a:xfrm>
                <a:off x="12725400" y="9297987"/>
                <a:ext cx="2571471" cy="214313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297" name="Rectangle 36"/>
              <p:cNvSpPr>
                <a:spLocks noChangeArrowheads="1"/>
              </p:cNvSpPr>
              <p:nvPr/>
            </p:nvSpPr>
            <p:spPr bwMode="auto">
              <a:xfrm>
                <a:off x="12725400" y="9526587"/>
                <a:ext cx="2571471" cy="10001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Calibri" pitchFamily="-107" charset="0"/>
                  </a:rPr>
                  <a:t>Si</a:t>
                </a:r>
              </a:p>
            </p:txBody>
          </p:sp>
        </p:grpSp>
        <p:sp>
          <p:nvSpPr>
            <p:cNvPr id="3128" name="Text Box 7"/>
            <p:cNvSpPr txBox="1">
              <a:spLocks noChangeArrowheads="1"/>
            </p:cNvSpPr>
            <p:nvPr/>
          </p:nvSpPr>
          <p:spPr bwMode="auto">
            <a:xfrm>
              <a:off x="5486399" y="18037172"/>
              <a:ext cx="2678187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Photolithography</a:t>
              </a:r>
            </a:p>
          </p:txBody>
        </p:sp>
        <p:sp>
          <p:nvSpPr>
            <p:cNvPr id="3148" name="Line 32"/>
            <p:cNvSpPr>
              <a:spLocks noChangeShapeType="1"/>
            </p:cNvSpPr>
            <p:nvPr/>
          </p:nvSpPr>
          <p:spPr bwMode="auto">
            <a:xfrm>
              <a:off x="3124200" y="19661187"/>
              <a:ext cx="1587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905000" y="17122772"/>
              <a:ext cx="3438876" cy="2081215"/>
              <a:chOff x="1087321" y="12879387"/>
              <a:chExt cx="3438876" cy="2081215"/>
            </a:xfrm>
          </p:grpSpPr>
          <p:sp>
            <p:nvSpPr>
              <p:cNvPr id="3129" name="Rectangle 8"/>
              <p:cNvSpPr>
                <a:spLocks noChangeArrowheads="1"/>
              </p:cNvSpPr>
              <p:nvPr/>
            </p:nvSpPr>
            <p:spPr bwMode="auto">
              <a:xfrm>
                <a:off x="1752599" y="12879387"/>
                <a:ext cx="1274708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sm" len="med"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CC0066"/>
                    </a:solidFill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UV light </a:t>
                </a:r>
              </a:p>
            </p:txBody>
          </p:sp>
          <p:sp>
            <p:nvSpPr>
              <p:cNvPr id="301" name="Rectangle 9"/>
              <p:cNvSpPr>
                <a:spLocks noChangeArrowheads="1"/>
              </p:cNvSpPr>
              <p:nvPr/>
            </p:nvSpPr>
            <p:spPr bwMode="auto">
              <a:xfrm>
                <a:off x="1087321" y="14023977"/>
                <a:ext cx="2642901" cy="9366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>
                    <a:solidFill>
                      <a:schemeClr val="bg1"/>
                    </a:solidFill>
                    <a:latin typeface="Calibri" pitchFamily="-107" charset="0"/>
                  </a:rPr>
                  <a:t>Si</a:t>
                </a:r>
              </a:p>
            </p:txBody>
          </p:sp>
          <p:sp>
            <p:nvSpPr>
              <p:cNvPr id="3131" name="Rectangle 10" descr="Small checker board"/>
              <p:cNvSpPr>
                <a:spLocks noChangeArrowheads="1"/>
              </p:cNvSpPr>
              <p:nvPr/>
            </p:nvSpPr>
            <p:spPr bwMode="auto">
              <a:xfrm>
                <a:off x="2801635" y="13881102"/>
                <a:ext cx="928587" cy="163513"/>
              </a:xfrm>
              <a:prstGeom prst="rect">
                <a:avLst/>
              </a:prstGeom>
              <a:pattFill prst="smCheck">
                <a:fgClr>
                  <a:srgbClr val="FFCC00"/>
                </a:fgClr>
                <a:bgClr>
                  <a:schemeClr val="tx2"/>
                </a:bgClr>
              </a:patt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2" name="Rectangle 11" descr="Small checker board"/>
              <p:cNvSpPr>
                <a:spLocks noChangeArrowheads="1"/>
              </p:cNvSpPr>
              <p:nvPr/>
            </p:nvSpPr>
            <p:spPr bwMode="auto">
              <a:xfrm>
                <a:off x="1087321" y="13881102"/>
                <a:ext cx="853982" cy="166688"/>
              </a:xfrm>
              <a:prstGeom prst="rect">
                <a:avLst/>
              </a:prstGeom>
              <a:pattFill prst="smCheck">
                <a:fgClr>
                  <a:srgbClr val="FFCC00"/>
                </a:fgClr>
                <a:bgClr>
                  <a:schemeClr val="tx2"/>
                </a:bgClr>
              </a:patt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3" name="Rectangle 12"/>
              <p:cNvSpPr>
                <a:spLocks noChangeArrowheads="1"/>
              </p:cNvSpPr>
              <p:nvPr/>
            </p:nvSpPr>
            <p:spPr bwMode="auto">
              <a:xfrm>
                <a:off x="1933367" y="13881102"/>
                <a:ext cx="868268" cy="166688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4" name="Rectangle 13"/>
              <p:cNvSpPr>
                <a:spLocks noChangeArrowheads="1"/>
              </p:cNvSpPr>
              <p:nvPr/>
            </p:nvSpPr>
            <p:spPr bwMode="auto">
              <a:xfrm>
                <a:off x="1139703" y="13514389"/>
                <a:ext cx="2438135" cy="1000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5" name="Rectangle 14"/>
              <p:cNvSpPr>
                <a:spLocks noChangeArrowheads="1"/>
              </p:cNvSpPr>
              <p:nvPr/>
            </p:nvSpPr>
            <p:spPr bwMode="auto">
              <a:xfrm>
                <a:off x="2765126" y="13614402"/>
                <a:ext cx="814299" cy="7778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6" name="Rectangle 15"/>
              <p:cNvSpPr>
                <a:spLocks noChangeArrowheads="1"/>
              </p:cNvSpPr>
              <p:nvPr/>
            </p:nvSpPr>
            <p:spPr bwMode="auto">
              <a:xfrm>
                <a:off x="1133353" y="13620752"/>
                <a:ext cx="801600" cy="7461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37" name="Line 16"/>
              <p:cNvSpPr>
                <a:spLocks noChangeShapeType="1"/>
              </p:cNvSpPr>
              <p:nvPr/>
            </p:nvSpPr>
            <p:spPr bwMode="auto">
              <a:xfrm>
                <a:off x="1215895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Line 17"/>
              <p:cNvSpPr>
                <a:spLocks noChangeShapeType="1"/>
              </p:cNvSpPr>
              <p:nvPr/>
            </p:nvSpPr>
            <p:spPr bwMode="auto">
              <a:xfrm>
                <a:off x="1368278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9" name="Line 18"/>
              <p:cNvSpPr>
                <a:spLocks noChangeShapeType="1"/>
              </p:cNvSpPr>
              <p:nvPr/>
            </p:nvSpPr>
            <p:spPr bwMode="auto">
              <a:xfrm>
                <a:off x="1520661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Line 19"/>
              <p:cNvSpPr>
                <a:spLocks noChangeShapeType="1"/>
              </p:cNvSpPr>
              <p:nvPr/>
            </p:nvSpPr>
            <p:spPr bwMode="auto">
              <a:xfrm>
                <a:off x="1673045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Line 20"/>
              <p:cNvSpPr>
                <a:spLocks noChangeShapeType="1"/>
              </p:cNvSpPr>
              <p:nvPr/>
            </p:nvSpPr>
            <p:spPr bwMode="auto">
              <a:xfrm>
                <a:off x="1825428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Line 21"/>
              <p:cNvSpPr>
                <a:spLocks noChangeShapeType="1"/>
              </p:cNvSpPr>
              <p:nvPr/>
            </p:nvSpPr>
            <p:spPr bwMode="auto">
              <a:xfrm>
                <a:off x="2815921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Line 22"/>
              <p:cNvSpPr>
                <a:spLocks noChangeShapeType="1"/>
              </p:cNvSpPr>
              <p:nvPr/>
            </p:nvSpPr>
            <p:spPr bwMode="auto">
              <a:xfrm>
                <a:off x="2968304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Line 23"/>
              <p:cNvSpPr>
                <a:spLocks noChangeShapeType="1"/>
              </p:cNvSpPr>
              <p:nvPr/>
            </p:nvSpPr>
            <p:spPr bwMode="auto">
              <a:xfrm>
                <a:off x="3120688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Line 24"/>
              <p:cNvSpPr>
                <a:spLocks noChangeShapeType="1"/>
              </p:cNvSpPr>
              <p:nvPr/>
            </p:nvSpPr>
            <p:spPr bwMode="auto">
              <a:xfrm>
                <a:off x="3273071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Line 25"/>
              <p:cNvSpPr>
                <a:spLocks noChangeShapeType="1"/>
              </p:cNvSpPr>
              <p:nvPr/>
            </p:nvSpPr>
            <p:spPr bwMode="auto">
              <a:xfrm>
                <a:off x="3425455" y="13361989"/>
                <a:ext cx="1587" cy="228600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147" name="Group 26"/>
              <p:cNvGrpSpPr>
                <a:grpSpLocks/>
              </p:cNvGrpSpPr>
              <p:nvPr/>
            </p:nvGrpSpPr>
            <p:grpSpPr bwMode="auto">
              <a:xfrm>
                <a:off x="2054004" y="13361989"/>
                <a:ext cx="609534" cy="381000"/>
                <a:chOff x="1152" y="1776"/>
                <a:chExt cx="384" cy="144"/>
              </a:xfrm>
            </p:grpSpPr>
            <p:sp>
              <p:nvSpPr>
                <p:cNvPr id="3150" name="Line 27"/>
                <p:cNvSpPr>
                  <a:spLocks noChangeShapeType="1"/>
                </p:cNvSpPr>
                <p:nvPr/>
              </p:nvSpPr>
              <p:spPr bwMode="auto">
                <a:xfrm>
                  <a:off x="1152" y="17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CC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1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17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CC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2" name="Line 29"/>
                <p:cNvSpPr>
                  <a:spLocks noChangeShapeType="1"/>
                </p:cNvSpPr>
                <p:nvPr/>
              </p:nvSpPr>
              <p:spPr bwMode="auto">
                <a:xfrm>
                  <a:off x="1344" y="17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CC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3" name="Line 30"/>
                <p:cNvSpPr>
                  <a:spLocks noChangeShapeType="1"/>
                </p:cNvSpPr>
                <p:nvPr/>
              </p:nvSpPr>
              <p:spPr bwMode="auto">
                <a:xfrm>
                  <a:off x="1440" y="17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CC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4" name="Line 31"/>
                <p:cNvSpPr>
                  <a:spLocks noChangeShapeType="1"/>
                </p:cNvSpPr>
                <p:nvPr/>
              </p:nvSpPr>
              <p:spPr bwMode="auto">
                <a:xfrm>
                  <a:off x="1536" y="177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CC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49" name="Text Box 33"/>
              <p:cNvSpPr txBox="1">
                <a:spLocks noChangeArrowheads="1"/>
              </p:cNvSpPr>
              <p:nvPr/>
            </p:nvSpPr>
            <p:spPr bwMode="auto">
              <a:xfrm>
                <a:off x="3657600" y="13336587"/>
                <a:ext cx="868597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M</a:t>
                </a:r>
                <a:r>
                  <a:rPr lang="en-US" sz="2400" dirty="0" smtClean="0"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ask</a:t>
                </a:r>
                <a:endParaRPr lang="en-US" sz="24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</p:grpSp>
        <p:sp>
          <p:nvSpPr>
            <p:cNvPr id="3087" name="Text Box 4"/>
            <p:cNvSpPr txBox="1">
              <a:spLocks noChangeArrowheads="1"/>
            </p:cNvSpPr>
            <p:nvPr/>
          </p:nvSpPr>
          <p:spPr bwMode="auto">
            <a:xfrm>
              <a:off x="5486399" y="14393862"/>
              <a:ext cx="3429000" cy="9541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S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pin 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on SU</a:t>
              </a:r>
              <a:r>
                <a:rPr lang="en-US" sz="28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-8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 to approximately 40 µ</a:t>
              </a:r>
              <a:r>
                <a:rPr lang="en-US" sz="2800" dirty="0" err="1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m</a:t>
              </a:r>
              <a:endParaRPr lang="en-US" sz="2800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3088" name="Text Box 37"/>
            <p:cNvSpPr txBox="1">
              <a:spLocks noChangeArrowheads="1"/>
            </p:cNvSpPr>
            <p:nvPr/>
          </p:nvSpPr>
          <p:spPr bwMode="auto">
            <a:xfrm>
              <a:off x="5486399" y="21337587"/>
              <a:ext cx="1401095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Develop</a:t>
              </a:r>
            </a:p>
          </p:txBody>
        </p:sp>
        <p:sp>
          <p:nvSpPr>
            <p:cNvPr id="3089" name="Line 32"/>
            <p:cNvSpPr>
              <a:spLocks noChangeShapeType="1"/>
            </p:cNvSpPr>
            <p:nvPr/>
          </p:nvSpPr>
          <p:spPr bwMode="auto">
            <a:xfrm>
              <a:off x="3124200" y="16155987"/>
              <a:ext cx="1588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05000" y="21156911"/>
              <a:ext cx="2571471" cy="1552276"/>
              <a:chOff x="1087320" y="16817976"/>
              <a:chExt cx="2571471" cy="1552276"/>
            </a:xfrm>
          </p:grpSpPr>
          <p:sp>
            <p:nvSpPr>
              <p:cNvPr id="331" name="Rectangle 36"/>
              <p:cNvSpPr>
                <a:spLocks noChangeArrowheads="1"/>
              </p:cNvSpPr>
              <p:nvPr/>
            </p:nvSpPr>
            <p:spPr bwMode="auto">
              <a:xfrm>
                <a:off x="1087320" y="16960850"/>
                <a:ext cx="2571471" cy="92868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>
                    <a:solidFill>
                      <a:schemeClr val="bg1"/>
                    </a:solidFill>
                    <a:latin typeface="Calibri" pitchFamily="-107" charset="0"/>
                  </a:rPr>
                  <a:t>Si</a:t>
                </a:r>
              </a:p>
            </p:txBody>
          </p:sp>
          <p:sp>
            <p:nvSpPr>
              <p:cNvPr id="3091" name="Rectangle 34"/>
              <p:cNvSpPr>
                <a:spLocks noChangeArrowheads="1"/>
              </p:cNvSpPr>
              <p:nvPr/>
            </p:nvSpPr>
            <p:spPr bwMode="auto">
              <a:xfrm>
                <a:off x="1873047" y="16817976"/>
                <a:ext cx="857157" cy="142875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092" name="Text Box 35"/>
              <p:cNvSpPr txBox="1">
                <a:spLocks noChangeArrowheads="1"/>
              </p:cNvSpPr>
              <p:nvPr/>
            </p:nvSpPr>
            <p:spPr bwMode="auto">
              <a:xfrm>
                <a:off x="1295400" y="17908587"/>
                <a:ext cx="205697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 smtClean="0"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“</a:t>
                </a:r>
                <a:r>
                  <a:rPr lang="en-US" sz="2400" dirty="0"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Master</a:t>
                </a:r>
                <a:r>
                  <a:rPr lang="en-US" sz="2400" dirty="0" smtClean="0">
                    <a:latin typeface="Times New Roman" pitchFamily="-107" charset="0"/>
                    <a:ea typeface="Times New Roman" pitchFamily="-107" charset="0"/>
                    <a:cs typeface="Times New Roman" pitchFamily="-107" charset="0"/>
                  </a:rPr>
                  <a:t>” Mold</a:t>
                </a:r>
                <a:endParaRPr lang="en-US" sz="24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</p:grpSp>
        <p:sp>
          <p:nvSpPr>
            <p:cNvPr id="3124" name="Text Box 62"/>
            <p:cNvSpPr txBox="1">
              <a:spLocks noChangeArrowheads="1"/>
            </p:cNvSpPr>
            <p:nvPr/>
          </p:nvSpPr>
          <p:spPr bwMode="auto">
            <a:xfrm>
              <a:off x="5486399" y="24614187"/>
              <a:ext cx="3211135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Pour PDMS on mold</a:t>
              </a:r>
              <a:endParaRPr lang="en-US" sz="2800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905001" y="24156987"/>
              <a:ext cx="2590800" cy="1524000"/>
              <a:chOff x="2362200" y="15764261"/>
              <a:chExt cx="2785937" cy="1572826"/>
            </a:xfrm>
          </p:grpSpPr>
          <p:sp>
            <p:nvSpPr>
              <p:cNvPr id="336" name="Rectangle 60"/>
              <p:cNvSpPr>
                <a:spLocks noChangeArrowheads="1"/>
              </p:cNvSpPr>
              <p:nvPr/>
            </p:nvSpPr>
            <p:spPr bwMode="auto">
              <a:xfrm>
                <a:off x="2371033" y="15836299"/>
                <a:ext cx="2777104" cy="5570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123" name="Rectangle 61"/>
              <p:cNvSpPr>
                <a:spLocks noChangeArrowheads="1"/>
              </p:cNvSpPr>
              <p:nvPr/>
            </p:nvSpPr>
            <p:spPr bwMode="auto">
              <a:xfrm>
                <a:off x="3247269" y="16218100"/>
                <a:ext cx="927468" cy="165687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sp>
            <p:nvSpPr>
              <p:cNvPr id="339" name="Rectangle 63"/>
              <p:cNvSpPr>
                <a:spLocks noChangeArrowheads="1"/>
              </p:cNvSpPr>
              <p:nvPr/>
            </p:nvSpPr>
            <p:spPr bwMode="auto">
              <a:xfrm>
                <a:off x="2363967" y="16400595"/>
                <a:ext cx="2784170" cy="93649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>
                    <a:solidFill>
                      <a:schemeClr val="bg1"/>
                    </a:solidFill>
                    <a:latin typeface="Calibri" pitchFamily="-107" charset="0"/>
                  </a:rPr>
                  <a:t>Si</a:t>
                </a:r>
              </a:p>
            </p:txBody>
          </p:sp>
          <p:sp>
            <p:nvSpPr>
              <p:cNvPr id="3127" name="Text Box 65"/>
              <p:cNvSpPr txBox="1">
                <a:spLocks noChangeArrowheads="1"/>
              </p:cNvSpPr>
              <p:nvPr/>
            </p:nvSpPr>
            <p:spPr bwMode="auto">
              <a:xfrm>
                <a:off x="2362200" y="15764261"/>
                <a:ext cx="1154766" cy="476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>
                    <a:latin typeface="Arial Unicode MS" pitchFamily="-107" charset="0"/>
                  </a:rPr>
                  <a:t>PDMS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1524000" y="30141275"/>
              <a:ext cx="3365486" cy="2092912"/>
              <a:chOff x="1587328" y="26512252"/>
              <a:chExt cx="3365486" cy="2092912"/>
            </a:xfrm>
          </p:grpSpPr>
          <p:sp>
            <p:nvSpPr>
              <p:cNvPr id="3104" name="Freeform 40"/>
              <p:cNvSpPr>
                <a:spLocks/>
              </p:cNvSpPr>
              <p:nvPr/>
            </p:nvSpPr>
            <p:spPr bwMode="auto">
              <a:xfrm>
                <a:off x="1664283" y="26723838"/>
                <a:ext cx="1537384" cy="1052829"/>
              </a:xfrm>
              <a:custGeom>
                <a:avLst/>
                <a:gdLst>
                  <a:gd name="T0" fmla="*/ 0 w 899"/>
                  <a:gd name="T1" fmla="*/ 1 h 413"/>
                  <a:gd name="T2" fmla="*/ 420 w 899"/>
                  <a:gd name="T3" fmla="*/ 13 h 413"/>
                  <a:gd name="T4" fmla="*/ 772 w 899"/>
                  <a:gd name="T5" fmla="*/ 77 h 413"/>
                  <a:gd name="T6" fmla="*/ 876 w 899"/>
                  <a:gd name="T7" fmla="*/ 193 h 413"/>
                  <a:gd name="T8" fmla="*/ 896 w 899"/>
                  <a:gd name="T9" fmla="*/ 353 h 413"/>
                  <a:gd name="T10" fmla="*/ 896 w 899"/>
                  <a:gd name="T11" fmla="*/ 413 h 4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9"/>
                  <a:gd name="T19" fmla="*/ 0 h 413"/>
                  <a:gd name="T20" fmla="*/ 899 w 899"/>
                  <a:gd name="T21" fmla="*/ 413 h 4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9" h="413">
                    <a:moveTo>
                      <a:pt x="0" y="1"/>
                    </a:moveTo>
                    <a:cubicBezTo>
                      <a:pt x="70" y="4"/>
                      <a:pt x="291" y="0"/>
                      <a:pt x="420" y="13"/>
                    </a:cubicBezTo>
                    <a:cubicBezTo>
                      <a:pt x="549" y="26"/>
                      <a:pt x="696" y="47"/>
                      <a:pt x="772" y="77"/>
                    </a:cubicBezTo>
                    <a:cubicBezTo>
                      <a:pt x="848" y="107"/>
                      <a:pt x="855" y="147"/>
                      <a:pt x="876" y="193"/>
                    </a:cubicBezTo>
                    <a:cubicBezTo>
                      <a:pt x="897" y="239"/>
                      <a:pt x="893" y="316"/>
                      <a:pt x="896" y="353"/>
                    </a:cubicBezTo>
                    <a:cubicBezTo>
                      <a:pt x="899" y="390"/>
                      <a:pt x="896" y="401"/>
                      <a:pt x="896" y="413"/>
                    </a:cubicBezTo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  <p:grpSp>
            <p:nvGrpSpPr>
              <p:cNvPr id="3105" name="Group 41"/>
              <p:cNvGrpSpPr>
                <a:grpSpLocks/>
              </p:cNvGrpSpPr>
              <p:nvPr/>
            </p:nvGrpSpPr>
            <p:grpSpPr bwMode="auto">
              <a:xfrm>
                <a:off x="1965261" y="27381537"/>
                <a:ext cx="2609620" cy="713782"/>
                <a:chOff x="2118" y="3091"/>
                <a:chExt cx="1470" cy="194"/>
              </a:xfrm>
            </p:grpSpPr>
            <p:sp>
              <p:nvSpPr>
                <p:cNvPr id="360" name="Freeform 42"/>
                <p:cNvSpPr>
                  <a:spLocks/>
                </p:cNvSpPr>
                <p:nvPr/>
              </p:nvSpPr>
              <p:spPr bwMode="auto">
                <a:xfrm flipH="1">
                  <a:off x="2910" y="3091"/>
                  <a:ext cx="678" cy="194"/>
                </a:xfrm>
                <a:custGeom>
                  <a:avLst/>
                  <a:gdLst>
                    <a:gd name="T0" fmla="*/ 0 w 678"/>
                    <a:gd name="T1" fmla="*/ 0 h 194"/>
                    <a:gd name="T2" fmla="*/ 0 w 678"/>
                    <a:gd name="T3" fmla="*/ 194 h 194"/>
                    <a:gd name="T4" fmla="*/ 476 w 678"/>
                    <a:gd name="T5" fmla="*/ 194 h 194"/>
                    <a:gd name="T6" fmla="*/ 476 w 678"/>
                    <a:gd name="T7" fmla="*/ 128 h 194"/>
                    <a:gd name="T8" fmla="*/ 678 w 678"/>
                    <a:gd name="T9" fmla="*/ 128 h 194"/>
                    <a:gd name="T10" fmla="*/ 678 w 678"/>
                    <a:gd name="T11" fmla="*/ 0 h 194"/>
                    <a:gd name="T12" fmla="*/ 0 w 678"/>
                    <a:gd name="T13" fmla="*/ 0 h 1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8"/>
                    <a:gd name="T22" fmla="*/ 0 h 194"/>
                    <a:gd name="T23" fmla="*/ 678 w 678"/>
                    <a:gd name="T24" fmla="*/ 194 h 1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8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476" y="194"/>
                      </a:lnTo>
                      <a:lnTo>
                        <a:pt x="476" y="128"/>
                      </a:lnTo>
                      <a:lnTo>
                        <a:pt x="678" y="128"/>
                      </a:lnTo>
                      <a:lnTo>
                        <a:pt x="6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itchFamily="-107" charset="0"/>
                  </a:endParaRPr>
                </a:p>
              </p:txBody>
            </p:sp>
            <p:sp>
              <p:nvSpPr>
                <p:cNvPr id="361" name="Freeform 43"/>
                <p:cNvSpPr>
                  <a:spLocks/>
                </p:cNvSpPr>
                <p:nvPr/>
              </p:nvSpPr>
              <p:spPr bwMode="auto">
                <a:xfrm>
                  <a:off x="2118" y="3091"/>
                  <a:ext cx="678" cy="194"/>
                </a:xfrm>
                <a:custGeom>
                  <a:avLst/>
                  <a:gdLst>
                    <a:gd name="T0" fmla="*/ 0 w 678"/>
                    <a:gd name="T1" fmla="*/ 0 h 194"/>
                    <a:gd name="T2" fmla="*/ 0 w 678"/>
                    <a:gd name="T3" fmla="*/ 194 h 194"/>
                    <a:gd name="T4" fmla="*/ 476 w 678"/>
                    <a:gd name="T5" fmla="*/ 194 h 194"/>
                    <a:gd name="T6" fmla="*/ 476 w 678"/>
                    <a:gd name="T7" fmla="*/ 128 h 194"/>
                    <a:gd name="T8" fmla="*/ 678 w 678"/>
                    <a:gd name="T9" fmla="*/ 128 h 194"/>
                    <a:gd name="T10" fmla="*/ 678 w 678"/>
                    <a:gd name="T11" fmla="*/ 0 h 194"/>
                    <a:gd name="T12" fmla="*/ 0 w 678"/>
                    <a:gd name="T13" fmla="*/ 0 h 1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8"/>
                    <a:gd name="T22" fmla="*/ 0 h 194"/>
                    <a:gd name="T23" fmla="*/ 678 w 678"/>
                    <a:gd name="T24" fmla="*/ 194 h 1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8" h="194">
                      <a:moveTo>
                        <a:pt x="0" y="0"/>
                      </a:moveTo>
                      <a:lnTo>
                        <a:pt x="0" y="194"/>
                      </a:lnTo>
                      <a:lnTo>
                        <a:pt x="476" y="194"/>
                      </a:lnTo>
                      <a:lnTo>
                        <a:pt x="476" y="128"/>
                      </a:lnTo>
                      <a:lnTo>
                        <a:pt x="678" y="128"/>
                      </a:lnTo>
                      <a:lnTo>
                        <a:pt x="67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itchFamily="-107" charset="0"/>
                  </a:endParaRPr>
                </a:p>
              </p:txBody>
            </p:sp>
          </p:grpSp>
          <p:sp>
            <p:nvSpPr>
              <p:cNvPr id="355" name="Rectangle 44"/>
              <p:cNvSpPr>
                <a:spLocks noChangeArrowheads="1"/>
              </p:cNvSpPr>
              <p:nvPr/>
            </p:nvSpPr>
            <p:spPr bwMode="auto">
              <a:xfrm>
                <a:off x="1587328" y="28095320"/>
                <a:ext cx="3365486" cy="5098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dirty="0">
                    <a:solidFill>
                      <a:schemeClr val="bg1"/>
                    </a:solidFill>
                    <a:latin typeface="Arial Unicode MS" pitchFamily="-107" charset="0"/>
                  </a:rPr>
                  <a:t>glass</a:t>
                </a:r>
              </a:p>
            </p:txBody>
          </p:sp>
          <p:sp>
            <p:nvSpPr>
              <p:cNvPr id="3108" name="Text Box 46"/>
              <p:cNvSpPr txBox="1">
                <a:spLocks noChangeArrowheads="1"/>
              </p:cNvSpPr>
              <p:nvPr/>
            </p:nvSpPr>
            <p:spPr bwMode="auto">
              <a:xfrm>
                <a:off x="1600200" y="26671587"/>
                <a:ext cx="971239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>
                    <a:latin typeface="Times New Roman"/>
                    <a:cs typeface="Times New Roman"/>
                  </a:rPr>
                  <a:t>tubing</a:t>
                </a:r>
              </a:p>
            </p:txBody>
          </p:sp>
          <p:sp>
            <p:nvSpPr>
              <p:cNvPr id="3109" name="Freeform 47"/>
              <p:cNvSpPr>
                <a:spLocks/>
              </p:cNvSpPr>
              <p:nvPr/>
            </p:nvSpPr>
            <p:spPr bwMode="auto">
              <a:xfrm>
                <a:off x="1643761" y="26512252"/>
                <a:ext cx="1708394" cy="1295005"/>
              </a:xfrm>
              <a:custGeom>
                <a:avLst/>
                <a:gdLst>
                  <a:gd name="T0" fmla="*/ 0 w 999"/>
                  <a:gd name="T1" fmla="*/ 0 h 508"/>
                  <a:gd name="T2" fmla="*/ 520 w 999"/>
                  <a:gd name="T3" fmla="*/ 24 h 508"/>
                  <a:gd name="T4" fmla="*/ 856 w 999"/>
                  <a:gd name="T5" fmla="*/ 92 h 508"/>
                  <a:gd name="T6" fmla="*/ 976 w 999"/>
                  <a:gd name="T7" fmla="*/ 204 h 508"/>
                  <a:gd name="T8" fmla="*/ 996 w 999"/>
                  <a:gd name="T9" fmla="*/ 364 h 508"/>
                  <a:gd name="T10" fmla="*/ 996 w 999"/>
                  <a:gd name="T11" fmla="*/ 508 h 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9"/>
                  <a:gd name="T19" fmla="*/ 0 h 508"/>
                  <a:gd name="T20" fmla="*/ 999 w 999"/>
                  <a:gd name="T21" fmla="*/ 508 h 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9" h="508">
                    <a:moveTo>
                      <a:pt x="0" y="0"/>
                    </a:moveTo>
                    <a:cubicBezTo>
                      <a:pt x="188" y="4"/>
                      <a:pt x="377" y="9"/>
                      <a:pt x="520" y="24"/>
                    </a:cubicBezTo>
                    <a:cubicBezTo>
                      <a:pt x="663" y="39"/>
                      <a:pt x="780" y="62"/>
                      <a:pt x="856" y="92"/>
                    </a:cubicBezTo>
                    <a:cubicBezTo>
                      <a:pt x="932" y="122"/>
                      <a:pt x="953" y="159"/>
                      <a:pt x="976" y="204"/>
                    </a:cubicBezTo>
                    <a:cubicBezTo>
                      <a:pt x="999" y="249"/>
                      <a:pt x="993" y="313"/>
                      <a:pt x="996" y="364"/>
                    </a:cubicBezTo>
                    <a:cubicBezTo>
                      <a:pt x="999" y="415"/>
                      <a:pt x="996" y="478"/>
                      <a:pt x="996" y="508"/>
                    </a:cubicBezTo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7" charset="0"/>
                </a:endParaRPr>
              </a:p>
            </p:txBody>
          </p:sp>
        </p:grpSp>
        <p:sp>
          <p:nvSpPr>
            <p:cNvPr id="85" name="TextBox 366"/>
            <p:cNvSpPr txBox="1">
              <a:spLocks noChangeArrowheads="1"/>
            </p:cNvSpPr>
            <p:nvPr/>
          </p:nvSpPr>
          <p:spPr bwMode="auto">
            <a:xfrm>
              <a:off x="1447800" y="12422187"/>
              <a:ext cx="4572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FABRICATON</a:t>
              </a:r>
              <a:endParaRPr lang="en-US" sz="6000" b="1" dirty="0">
                <a:latin typeface="Calibri" pitchFamily="-107" charset="0"/>
              </a:endParaRPr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>
              <a:off x="3124200" y="23166387"/>
              <a:ext cx="1587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2"/>
            <p:cNvSpPr>
              <a:spLocks noChangeShapeType="1"/>
            </p:cNvSpPr>
            <p:nvPr/>
          </p:nvSpPr>
          <p:spPr bwMode="auto">
            <a:xfrm>
              <a:off x="3124200" y="26520775"/>
              <a:ext cx="1587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905000" y="27738387"/>
              <a:ext cx="2668588" cy="763588"/>
              <a:chOff x="6248400" y="21794787"/>
              <a:chExt cx="2668588" cy="763588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6248400" y="21794787"/>
                <a:ext cx="2668588" cy="763588"/>
                <a:chOff x="6019800" y="21566187"/>
                <a:chExt cx="2668588" cy="763588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6019800" y="21566187"/>
                  <a:ext cx="914400" cy="76200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772400" y="21566187"/>
                  <a:ext cx="914400" cy="76200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858000" y="21566187"/>
                  <a:ext cx="914400" cy="533400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8306594" y="21946393"/>
                  <a:ext cx="762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639594" y="21946393"/>
                  <a:ext cx="762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0800000">
                  <a:off x="6019800" y="21566187"/>
                  <a:ext cx="2667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7772400" y="22328187"/>
                  <a:ext cx="914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6019800" y="22328187"/>
                  <a:ext cx="914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6819900" y="22213887"/>
                  <a:ext cx="228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0800000">
                  <a:off x="6934200" y="22099587"/>
                  <a:ext cx="838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 flipH="1" flipV="1">
                  <a:off x="7658100" y="22213887"/>
                  <a:ext cx="2286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21" name="Text Box 58"/>
              <p:cNvSpPr txBox="1">
                <a:spLocks noChangeArrowheads="1"/>
              </p:cNvSpPr>
              <p:nvPr/>
            </p:nvSpPr>
            <p:spPr bwMode="auto">
              <a:xfrm>
                <a:off x="6248400" y="21794787"/>
                <a:ext cx="10738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dirty="0">
                    <a:latin typeface="Arial Unicode MS" pitchFamily="-107" charset="0"/>
                  </a:rPr>
                  <a:t>PDMS</a:t>
                </a:r>
              </a:p>
            </p:txBody>
          </p:sp>
        </p:grpSp>
        <p:sp>
          <p:nvSpPr>
            <p:cNvPr id="120" name="Text Box 62"/>
            <p:cNvSpPr txBox="1">
              <a:spLocks noChangeArrowheads="1"/>
            </p:cNvSpPr>
            <p:nvPr/>
          </p:nvSpPr>
          <p:spPr bwMode="auto">
            <a:xfrm>
              <a:off x="5486399" y="27738387"/>
              <a:ext cx="4203544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Remove PDMS after curing</a:t>
              </a:r>
              <a:endParaRPr lang="en-US" sz="2800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122" name="Line 32"/>
            <p:cNvSpPr>
              <a:spLocks noChangeShapeType="1"/>
            </p:cNvSpPr>
            <p:nvPr/>
          </p:nvSpPr>
          <p:spPr bwMode="auto">
            <a:xfrm>
              <a:off x="3124200" y="29033787"/>
              <a:ext cx="1587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Text Box 62"/>
            <p:cNvSpPr txBox="1">
              <a:spLocks noChangeArrowheads="1"/>
            </p:cNvSpPr>
            <p:nvPr/>
          </p:nvSpPr>
          <p:spPr bwMode="auto">
            <a:xfrm>
              <a:off x="5486400" y="30481587"/>
              <a:ext cx="4114800" cy="18158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Press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 PDMS against 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glass plate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 after plasma </a:t>
              </a:r>
              <a:r>
                <a:rPr lang="en-US" sz="2800" dirty="0" err="1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ashing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 both pieces to </a:t>
              </a:r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bond,</a:t>
              </a:r>
            </a:p>
            <a:p>
              <a:pPr eaLnBrk="0" hangingPunct="0"/>
              <a:r>
                <a:rPr lang="en-US" sz="2800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Insert plastic tubing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1430001" y="6326187"/>
            <a:ext cx="11430000" cy="8382000"/>
            <a:chOff x="12268200" y="6326187"/>
            <a:chExt cx="11430000" cy="8382000"/>
          </a:xfrm>
        </p:grpSpPr>
        <p:sp>
          <p:nvSpPr>
            <p:cNvPr id="127" name="Rounded Rectangle 126"/>
            <p:cNvSpPr/>
            <p:nvPr/>
          </p:nvSpPr>
          <p:spPr>
            <a:xfrm>
              <a:off x="12268200" y="6326187"/>
              <a:ext cx="11430000" cy="838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 descr="layout.png"/>
            <p:cNvPicPr>
              <a:picLocks noChangeAspect="1"/>
            </p:cNvPicPr>
            <p:nvPr/>
          </p:nvPicPr>
          <p:blipFill>
            <a:blip r:embed="rId3"/>
            <a:srcRect l="1682" t="2762" r="1682" b="1842"/>
            <a:stretch>
              <a:fillRect/>
            </a:stretch>
          </p:blipFill>
          <p:spPr>
            <a:xfrm>
              <a:off x="12801600" y="8002587"/>
              <a:ext cx="10363200" cy="6230673"/>
            </a:xfrm>
            <a:prstGeom prst="rect">
              <a:avLst/>
            </a:prstGeom>
            <a:ln>
              <a:noFill/>
            </a:ln>
            <a:effectLst>
              <a:softEdge rad="228600"/>
            </a:effectLst>
          </p:spPr>
        </p:pic>
        <p:sp>
          <p:nvSpPr>
            <p:cNvPr id="126" name="TextBox 366"/>
            <p:cNvSpPr txBox="1">
              <a:spLocks noChangeArrowheads="1"/>
            </p:cNvSpPr>
            <p:nvPr/>
          </p:nvSpPr>
          <p:spPr bwMode="auto">
            <a:xfrm>
              <a:off x="12877800" y="6783387"/>
              <a:ext cx="58674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DEVICE LAYOUT</a:t>
              </a:r>
              <a:endParaRPr lang="en-US" sz="6000" b="1" dirty="0">
                <a:latin typeface="Calibri" pitchFamily="-107" charset="0"/>
              </a:endParaRPr>
            </a:p>
          </p:txBody>
        </p:sp>
      </p:grpSp>
      <p:sp>
        <p:nvSpPr>
          <p:cNvPr id="111" name="Round Diagonal Corner Rectangle 110"/>
          <p:cNvSpPr/>
          <p:nvPr/>
        </p:nvSpPr>
        <p:spPr>
          <a:xfrm>
            <a:off x="6096000" y="25528587"/>
            <a:ext cx="4724400" cy="1905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PDMS: </a:t>
            </a:r>
            <a:r>
              <a:rPr lang="en-US" sz="2200" dirty="0" smtClean="0">
                <a:latin typeface="Times New Roman"/>
                <a:cs typeface="Times New Roman"/>
              </a:rPr>
              <a:t>Poly-Di-Methyl </a:t>
            </a:r>
            <a:r>
              <a:rPr lang="en-US" sz="2200" dirty="0" err="1" smtClean="0">
                <a:latin typeface="Times New Roman"/>
                <a:cs typeface="Times New Roman"/>
              </a:rPr>
              <a:t>Siloxane</a:t>
            </a:r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A polymer; well-suited for </a:t>
            </a:r>
            <a:r>
              <a:rPr lang="en-US" sz="2200" dirty="0" err="1" smtClean="0">
                <a:latin typeface="Times New Roman"/>
                <a:cs typeface="Times New Roman"/>
              </a:rPr>
              <a:t>microfluidics</a:t>
            </a:r>
            <a:r>
              <a:rPr lang="en-US" sz="2200" dirty="0" smtClean="0">
                <a:latin typeface="Times New Roman"/>
                <a:cs typeface="Times New Roman"/>
              </a:rPr>
              <a:t> because of stability, bio-</a:t>
            </a:r>
            <a:r>
              <a:rPr lang="en-US" sz="2200" dirty="0" err="1" smtClean="0">
                <a:latin typeface="Times New Roman"/>
                <a:cs typeface="Times New Roman"/>
              </a:rPr>
              <a:t>compatability</a:t>
            </a:r>
            <a:r>
              <a:rPr lang="en-US" sz="2200" dirty="0" smtClean="0">
                <a:latin typeface="Times New Roman"/>
                <a:cs typeface="Times New Roman"/>
              </a:rPr>
              <a:t>, and ease of fabrication.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1430001" y="15546387"/>
            <a:ext cx="11430000" cy="17375188"/>
            <a:chOff x="11430000" y="15546387"/>
            <a:chExt cx="11430000" cy="17375188"/>
          </a:xfrm>
        </p:grpSpPr>
        <p:sp>
          <p:nvSpPr>
            <p:cNvPr id="141" name="Round Same Side Corner Rectangle 140"/>
            <p:cNvSpPr/>
            <p:nvPr/>
          </p:nvSpPr>
          <p:spPr>
            <a:xfrm>
              <a:off x="11430000" y="15546387"/>
              <a:ext cx="11430000" cy="17375188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 descr="image.000.000000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63400" y="19051587"/>
              <a:ext cx="44704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8" name="Picture 137" descr="image.000.000003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63400" y="22408669"/>
              <a:ext cx="4453271" cy="33399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9" name="Picture 138" descr="image.000.000005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3400" y="25752904"/>
              <a:ext cx="44704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0" name="Picture 139" descr="image.000.000007.bm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63400" y="29109987"/>
              <a:ext cx="44704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2" name="TextBox 366"/>
            <p:cNvSpPr txBox="1">
              <a:spLocks noChangeArrowheads="1"/>
            </p:cNvSpPr>
            <p:nvPr/>
          </p:nvSpPr>
          <p:spPr bwMode="auto">
            <a:xfrm>
              <a:off x="12192000" y="16003587"/>
              <a:ext cx="3733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RESULTS</a:t>
              </a:r>
              <a:endParaRPr lang="en-US" sz="6000" b="1" dirty="0">
                <a:latin typeface="Calibri" pitchFamily="-107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1963400" y="17222787"/>
              <a:ext cx="10515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Pictures were taken at 2mm intervals along the channel.</a:t>
              </a:r>
              <a:r>
                <a:rPr lang="en-US" sz="2800" dirty="0" smtClean="0">
                  <a:latin typeface="Times New Roman"/>
                  <a:cs typeface="Times New Roman"/>
                </a:rPr>
                <a:t> The </a:t>
              </a:r>
              <a:r>
                <a:rPr lang="en-US" sz="2800" dirty="0" smtClean="0">
                  <a:latin typeface="Times New Roman"/>
                  <a:cs typeface="Times New Roman"/>
                </a:rPr>
                <a:t>image data was used to quantitatively determine </a:t>
              </a:r>
              <a:r>
                <a:rPr lang="en-US" sz="2800" dirty="0" smtClean="0">
                  <a:latin typeface="Times New Roman"/>
                  <a:cs typeface="Times New Roman"/>
                </a:rPr>
                <a:t>diffusivity by </a:t>
              </a:r>
              <a:r>
                <a:rPr lang="en-US" sz="2800" dirty="0" smtClean="0">
                  <a:latin typeface="Times New Roman"/>
                  <a:cs typeface="Times New Roman"/>
                </a:rPr>
                <a:t>analyzing the intensities of the blue image component.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16535399" y="20466377"/>
              <a:ext cx="96242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0mm</a:t>
              </a:r>
              <a:endParaRPr lang="en-US" sz="2800" b="1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6535399" y="30524777"/>
              <a:ext cx="1141959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12mm</a:t>
              </a:r>
              <a:endParaRPr lang="en-US" sz="2800" b="1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149" name="Text Box 7"/>
            <p:cNvSpPr txBox="1">
              <a:spLocks noChangeArrowheads="1"/>
            </p:cNvSpPr>
            <p:nvPr/>
          </p:nvSpPr>
          <p:spPr bwMode="auto">
            <a:xfrm>
              <a:off x="16535399" y="27167694"/>
              <a:ext cx="96242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8</a:t>
              </a:r>
              <a:r>
                <a:rPr lang="en-US" sz="2800" b="1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mm</a:t>
              </a:r>
              <a:endParaRPr lang="en-US" sz="2800" b="1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6535399" y="23817035"/>
              <a:ext cx="96242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4</a:t>
              </a:r>
              <a:r>
                <a:rPr lang="en-US" sz="2800" b="1" dirty="0" smtClean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mm</a:t>
              </a:r>
              <a:endParaRPr lang="en-US" sz="2800" b="1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8516600" y="20042187"/>
              <a:ext cx="3429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Distinct clear/dyed </a:t>
              </a:r>
              <a:r>
                <a:rPr lang="en-US" sz="2800" dirty="0" smtClean="0">
                  <a:latin typeface="Times New Roman"/>
                  <a:cs typeface="Times New Roman"/>
                </a:rPr>
                <a:t>boundary where the two inlets merge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rot="10800000">
              <a:off x="17678400" y="20727987"/>
              <a:ext cx="8382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rot="5400000">
              <a:off x="18593594" y="23546593"/>
              <a:ext cx="32004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17754601" y="26061987"/>
              <a:ext cx="4800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Boundary becomes less distinct and more spread out as fluids progress down the channel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rot="5400000">
              <a:off x="19317494" y="28461493"/>
              <a:ext cx="17526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ound Diagonal Corner Rectangle 112"/>
          <p:cNvSpPr/>
          <p:nvPr/>
        </p:nvSpPr>
        <p:spPr>
          <a:xfrm>
            <a:off x="18516600" y="29643387"/>
            <a:ext cx="4724400" cy="2667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Fluid Velocity:</a:t>
            </a: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Fluid velocity was approximated using microspheres in the flow. The fastest microspheres observed gave an estimate for the fluid velocity of 0.2648 cm/</a:t>
            </a:r>
            <a:r>
              <a:rPr lang="en-US" sz="2200" dirty="0" err="1" smtClean="0"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28" name="Round Diagonal Corner Rectangle 127"/>
          <p:cNvSpPr/>
          <p:nvPr/>
        </p:nvSpPr>
        <p:spPr>
          <a:xfrm>
            <a:off x="6096000" y="15622587"/>
            <a:ext cx="4724400" cy="1905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SU-8:</a:t>
            </a:r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10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A photo-definable, epoxy-based, negative resist. It allows high aspect-ratio features (up to 25:1).</a:t>
            </a:r>
            <a:endParaRPr lang="en-US" sz="2200" dirty="0">
              <a:latin typeface="Times New Roman"/>
              <a:cs typeface="Times New Roman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23850603" y="6326188"/>
            <a:ext cx="19278601" cy="26595388"/>
            <a:chOff x="23850600" y="6326187"/>
            <a:chExt cx="19278600" cy="26595388"/>
          </a:xfrm>
        </p:grpSpPr>
        <p:sp>
          <p:nvSpPr>
            <p:cNvPr id="167" name="Round Same Side Corner Rectangle 166"/>
            <p:cNvSpPr/>
            <p:nvPr/>
          </p:nvSpPr>
          <p:spPr>
            <a:xfrm>
              <a:off x="23850600" y="6326187"/>
              <a:ext cx="19278600" cy="26595388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366"/>
            <p:cNvSpPr txBox="1">
              <a:spLocks noChangeArrowheads="1"/>
            </p:cNvSpPr>
            <p:nvPr/>
          </p:nvSpPr>
          <p:spPr bwMode="auto">
            <a:xfrm>
              <a:off x="25222200" y="7469187"/>
              <a:ext cx="58674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ANALYSIS</a:t>
              </a:r>
              <a:endParaRPr lang="en-US" sz="6000" b="1" dirty="0">
                <a:latin typeface="Calibri" pitchFamily="-107" charset="0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4460200" y="16079787"/>
              <a:ext cx="18059400" cy="3505200"/>
              <a:chOff x="24460200" y="19813587"/>
              <a:chExt cx="18059400" cy="3505200"/>
            </a:xfrm>
          </p:grpSpPr>
          <p:sp>
            <p:nvSpPr>
              <p:cNvPr id="174" name="Round Diagonal Corner Rectangle 173"/>
              <p:cNvSpPr/>
              <p:nvPr/>
            </p:nvSpPr>
            <p:spPr>
              <a:xfrm>
                <a:off x="24460200" y="19813587"/>
                <a:ext cx="18059400" cy="3505200"/>
              </a:xfrm>
              <a:prstGeom prst="round2Diag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4765000" y="20042187"/>
                <a:ext cx="17449800" cy="3124199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/>
                    <a:cs typeface="Times New Roman"/>
                  </a:rPr>
                  <a:t>Blue intensity in the horizontal dimension was averaged over all vertical lines in the image, and a moving average of size 10 was used to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smooth the curve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(example graph (a) above).</a:t>
                </a:r>
                <a:endParaRPr lang="en-US" sz="2800" dirty="0" smtClean="0">
                  <a:latin typeface="Times New Roman"/>
                  <a:cs typeface="Times New Roman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/>
                    <a:cs typeface="Times New Roman"/>
                  </a:rPr>
                  <a:t>The gradient of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the intensity curve was produced (example graph (</a:t>
                </a:r>
                <a:r>
                  <a:rPr lang="en-US" sz="2800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 above).</a:t>
                </a:r>
                <a:br>
                  <a:rPr lang="en-US" sz="2800" dirty="0" smtClean="0">
                    <a:latin typeface="Times New Roman"/>
                    <a:cs typeface="Times New Roman"/>
                  </a:rPr>
                </a:br>
                <a:endParaRPr lang="en-US" sz="2800" dirty="0" smtClean="0">
                  <a:latin typeface="Times New Roman"/>
                  <a:cs typeface="Times New Roman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/>
                    <a:cs typeface="Times New Roman"/>
                  </a:rPr>
                  <a:t>The artifacts from the channel edges were eliminated by constraining the further analysis to the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“region of interest” that only contained data from within the channel.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>
                    <a:latin typeface="Times New Roman"/>
                    <a:cs typeface="Times New Roman"/>
                  </a:rPr>
                  <a:t>The region of interest was normalized, and the characteristic width (</a:t>
                </a:r>
                <a:r>
                  <a:rPr lang="en-US" sz="2800" i="1" dirty="0" err="1" smtClean="0">
                    <a:latin typeface="Times New Roman"/>
                    <a:cs typeface="Times New Roman"/>
                  </a:rPr>
                  <a:t>w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 is the width where the intensity gradient is greater than half its peak value.</a:t>
                </a: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24536400" y="20042185"/>
              <a:ext cx="10744200" cy="8157010"/>
              <a:chOff x="24536400" y="20042187"/>
              <a:chExt cx="9067800" cy="6350974"/>
            </a:xfrm>
          </p:grpSpPr>
          <p:pic>
            <p:nvPicPr>
              <p:cNvPr id="131" name="Picture 130" descr="wsquared_v_time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12600" y="20042187"/>
                <a:ext cx="8955773" cy="6019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24536400" y="25985787"/>
                <a:ext cx="9067800" cy="407374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514350" indent="-514350" algn="ctr"/>
                <a:r>
                  <a:rPr lang="en-US" sz="28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800" dirty="0" err="1" smtClean="0">
                    <a:latin typeface="Times New Roman"/>
                    <a:cs typeface="Times New Roman"/>
                  </a:rPr>
                  <a:t>c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 – Combining characteristic width data from all images</a:t>
                </a: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28117800" y="29338587"/>
              <a:ext cx="7315200" cy="2919812"/>
              <a:chOff x="27889200" y="28728987"/>
              <a:chExt cx="7467600" cy="2919812"/>
            </a:xfrm>
          </p:grpSpPr>
          <p:sp>
            <p:nvSpPr>
              <p:cNvPr id="181" name="Round Diagonal Corner Rectangle 180"/>
              <p:cNvSpPr/>
              <p:nvPr/>
            </p:nvSpPr>
            <p:spPr>
              <a:xfrm>
                <a:off x="27889200" y="28728987"/>
                <a:ext cx="7467600" cy="2919812"/>
              </a:xfrm>
              <a:prstGeom prst="round2Diag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8015236" y="28957587"/>
                <a:ext cx="7215530" cy="2462212"/>
              </a:xfrm>
              <a:prstGeom prst="rect">
                <a:avLst/>
              </a:prstGeom>
              <a:noFill/>
            </p:spPr>
            <p:txBody>
              <a:bodyPr wrap="square" numCol="1" rtlCol="0" anchor="ctr">
                <a:spAutoFit/>
              </a:bodyPr>
              <a:lstStyle/>
              <a:p>
                <a:pPr algn="ctr">
                  <a:spcAft>
                    <a:spcPts val="4200"/>
                  </a:spcAft>
                </a:pPr>
                <a:r>
                  <a:rPr lang="en-US" sz="2800" i="1" dirty="0" smtClean="0">
                    <a:latin typeface="Times New Roman"/>
                    <a:cs typeface="Times New Roman"/>
                  </a:rPr>
                  <a:t>D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 =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w</a:t>
                </a:r>
                <a:r>
                  <a:rPr lang="en-US" sz="2800" baseline="30000" dirty="0" smtClean="0">
                    <a:latin typeface="Times New Roman"/>
                    <a:cs typeface="Times New Roman"/>
                  </a:rPr>
                  <a:t>2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 / (4 ln(2) </a:t>
                </a:r>
                <a:r>
                  <a:rPr lang="en-US" sz="2800" i="1" dirty="0" err="1" smtClean="0">
                    <a:latin typeface="Times New Roman"/>
                    <a:cs typeface="Times New Roman"/>
                  </a:rPr>
                  <a:t>t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algn="ctr">
                  <a:spcAft>
                    <a:spcPts val="4200"/>
                  </a:spcAft>
                </a:pPr>
                <a:r>
                  <a:rPr lang="en-US" sz="2800" dirty="0" smtClean="0">
                    <a:latin typeface="Times New Roman"/>
                    <a:cs typeface="Times New Roman"/>
                  </a:rPr>
                  <a:t>slope of the linear fit in graph (</a:t>
                </a:r>
                <a:r>
                  <a:rPr lang="en-US" sz="2800" dirty="0" err="1" smtClean="0">
                    <a:latin typeface="Times New Roman"/>
                    <a:cs typeface="Times New Roman"/>
                  </a:rPr>
                  <a:t>c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=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 (4 ln(2) </a:t>
                </a:r>
                <a:r>
                  <a:rPr lang="en-US" sz="2800" i="1" dirty="0" smtClean="0">
                    <a:latin typeface="Times New Roman"/>
                    <a:cs typeface="Times New Roman"/>
                  </a:rPr>
                  <a:t>D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algn="ctr">
                  <a:spcAft>
                    <a:spcPts val="4200"/>
                  </a:spcAft>
                </a:pPr>
                <a:r>
                  <a:rPr lang="en-US" sz="2800" i="1" dirty="0" smtClean="0">
                    <a:latin typeface="Times New Roman"/>
                    <a:cs typeface="Times New Roman"/>
                  </a:rPr>
                  <a:t>D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 = slope / (4 ln(2))</a:t>
                </a:r>
                <a:endParaRPr lang="en-US" sz="2800" i="1" dirty="0" smtClean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84" name="Round Single Corner Rectangle 183"/>
            <p:cNvSpPr/>
            <p:nvPr/>
          </p:nvSpPr>
          <p:spPr>
            <a:xfrm flipH="1">
              <a:off x="24307800" y="28805187"/>
              <a:ext cx="3429000" cy="4116388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800" b="1" dirty="0" smtClean="0">
                  <a:latin typeface="Times New Roman"/>
                  <a:cs typeface="Times New Roman"/>
                </a:rPr>
                <a:t>Experimental Diffusivity:</a:t>
              </a:r>
              <a:endParaRPr lang="en-US" sz="2800" dirty="0" smtClean="0">
                <a:latin typeface="Times New Roman"/>
                <a:cs typeface="Times New Roman"/>
              </a:endParaRPr>
            </a:p>
            <a:p>
              <a:pPr algn="ctr"/>
              <a:endParaRPr lang="en-US" sz="2000" b="1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1.517 * 10</a:t>
              </a:r>
              <a:r>
                <a:rPr lang="en-US" sz="2800" baseline="30000" dirty="0" smtClean="0">
                  <a:latin typeface="Times New Roman"/>
                  <a:cs typeface="Times New Roman"/>
                </a:rPr>
                <a:t>-6</a:t>
              </a:r>
              <a:r>
                <a:rPr lang="en-US" sz="2800" dirty="0" smtClean="0">
                  <a:latin typeface="Times New Roman"/>
                  <a:cs typeface="Times New Roman"/>
                </a:rPr>
                <a:t> cm</a:t>
              </a:r>
              <a:r>
                <a:rPr lang="en-US" sz="2800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2800" dirty="0" smtClean="0">
                  <a:latin typeface="Times New Roman"/>
                  <a:cs typeface="Times New Roman"/>
                </a:rPr>
                <a:t>/s</a:t>
              </a:r>
            </a:p>
            <a:p>
              <a:pPr algn="ctr"/>
              <a:endParaRPr lang="en-US" sz="3400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800" b="1" dirty="0" smtClean="0">
                  <a:latin typeface="Times New Roman"/>
                  <a:cs typeface="Times New Roman"/>
                </a:rPr>
                <a:t>Theoretical Diffusivity:</a:t>
              </a:r>
            </a:p>
            <a:p>
              <a:pPr algn="ctr"/>
              <a:endParaRPr lang="en-US" sz="2000" dirty="0" smtClean="0">
                <a:latin typeface="Times New Roman"/>
                <a:cs typeface="Times New Roman"/>
              </a:endParaRPr>
            </a:p>
            <a:p>
              <a:pPr algn="ctr"/>
              <a:r>
                <a:rPr lang="en-US" sz="2800" dirty="0" smtClean="0">
                  <a:latin typeface="Times New Roman"/>
                  <a:cs typeface="Times New Roman"/>
                </a:rPr>
                <a:t>2</a:t>
              </a:r>
              <a:r>
                <a:rPr lang="en-US" sz="28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latin typeface="Times New Roman"/>
                  <a:cs typeface="Times New Roman"/>
                </a:rPr>
                <a:t>* 10</a:t>
              </a:r>
              <a:r>
                <a:rPr lang="en-US" sz="2800" baseline="30000" dirty="0" smtClean="0">
                  <a:latin typeface="Times New Roman"/>
                  <a:cs typeface="Times New Roman"/>
                </a:rPr>
                <a:t>-6</a:t>
              </a:r>
              <a:r>
                <a:rPr lang="en-US" sz="2800" dirty="0" smtClean="0">
                  <a:latin typeface="Times New Roman"/>
                  <a:cs typeface="Times New Roman"/>
                </a:rPr>
                <a:t> cm</a:t>
              </a:r>
              <a:r>
                <a:rPr lang="en-US" sz="2800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sz="2800" dirty="0" smtClean="0">
                  <a:latin typeface="Times New Roman"/>
                  <a:cs typeface="Times New Roman"/>
                </a:rPr>
                <a:t>/s</a:t>
              </a: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33761556" y="8840787"/>
              <a:ext cx="8529444" cy="7000220"/>
              <a:chOff x="33761556" y="8840787"/>
              <a:chExt cx="8529444" cy="7000220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34747200" y="15317787"/>
                <a:ext cx="6400800" cy="523220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514350" indent="-514350" algn="ctr"/>
                <a:r>
                  <a:rPr lang="en-US" sz="28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800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) – Intensity gradient for 0mm image</a:t>
                </a:r>
              </a:p>
            </p:txBody>
          </p:sp>
          <p:grpSp>
            <p:nvGrpSpPr>
              <p:cNvPr id="190" name="Group 189"/>
              <p:cNvGrpSpPr/>
              <p:nvPr/>
            </p:nvGrpSpPr>
            <p:grpSpPr>
              <a:xfrm>
                <a:off x="33761556" y="8840787"/>
                <a:ext cx="8529444" cy="6477000"/>
                <a:chOff x="33761556" y="8840787"/>
                <a:chExt cx="8529444" cy="6477000"/>
              </a:xfrm>
            </p:grpSpPr>
            <p:pic>
              <p:nvPicPr>
                <p:cNvPr id="129" name="Picture 128" descr="intensitygradient_v_pixel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61556" y="8840787"/>
                  <a:ext cx="8529444" cy="64770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cxnSp>
              <p:nvCxnSpPr>
                <p:cNvPr id="134" name="Curved Connector 133"/>
                <p:cNvCxnSpPr/>
                <p:nvPr/>
              </p:nvCxnSpPr>
              <p:spPr>
                <a:xfrm rot="16200000" flipV="1">
                  <a:off x="35242500" y="12307887"/>
                  <a:ext cx="685800" cy="304800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Box 142"/>
                <p:cNvSpPr txBox="1"/>
                <p:nvPr/>
              </p:nvSpPr>
              <p:spPr>
                <a:xfrm>
                  <a:off x="35052000" y="12751811"/>
                  <a:ext cx="1447800" cy="584776"/>
                </a:xfrm>
                <a:prstGeom prst="rect">
                  <a:avLst/>
                </a:prstGeom>
                <a:noFill/>
                <a:effectLst>
                  <a:outerShdw blurRad="50800" dist="38100" dir="5400000" algn="br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Artifact from </a:t>
                  </a:r>
                  <a:r>
                    <a:rPr lang="en-US" sz="1600" dirty="0" smtClean="0">
                      <a:effectLst>
                        <a:outerShdw blurRad="40005" dist="19939" dir="5400000">
                          <a:srgbClr val="000000">
                            <a:alpha val="38000"/>
                          </a:srgbClr>
                        </a:outerShdw>
                      </a:effectLst>
                    </a:rPr>
                    <a:t>channel</a:t>
                  </a:r>
                  <a:r>
                    <a:rPr lang="en-US" sz="1600" dirty="0" smtClean="0"/>
                    <a:t> edge</a:t>
                  </a:r>
                  <a:endParaRPr lang="en-US" sz="1600" dirty="0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 rot="5400000">
                  <a:off x="39281894" y="10325893"/>
                  <a:ext cx="14478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>
                  <a:off x="35167094" y="10325893"/>
                  <a:ext cx="14478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/>
                <p:nvPr/>
              </p:nvCxnSpPr>
              <p:spPr>
                <a:xfrm>
                  <a:off x="35966400" y="10898187"/>
                  <a:ext cx="39624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TextBox 167"/>
                <p:cNvSpPr txBox="1"/>
                <p:nvPr/>
              </p:nvSpPr>
              <p:spPr>
                <a:xfrm>
                  <a:off x="39471600" y="12751811"/>
                  <a:ext cx="1447800" cy="584776"/>
                </a:xfrm>
                <a:prstGeom prst="rect">
                  <a:avLst/>
                </a:prstGeom>
                <a:noFill/>
                <a:effectLst>
                  <a:outerShdw blurRad="50800" dist="38100" dir="5400000" algn="br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Artifact from </a:t>
                  </a:r>
                  <a:r>
                    <a:rPr lang="en-US" sz="1600" dirty="0" smtClean="0">
                      <a:effectLst>
                        <a:outerShdw blurRad="40005" dist="19939" dir="5400000">
                          <a:srgbClr val="000000">
                            <a:alpha val="38000"/>
                          </a:srgbClr>
                        </a:outerShdw>
                      </a:effectLst>
                    </a:rPr>
                    <a:t>channel</a:t>
                  </a:r>
                  <a:r>
                    <a:rPr lang="en-US" sz="1600" dirty="0" smtClean="0"/>
                    <a:t> edge</a:t>
                  </a:r>
                  <a:endParaRPr lang="en-US" sz="1600" dirty="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6804600" y="10898187"/>
                  <a:ext cx="2209800" cy="338554"/>
                </a:xfrm>
                <a:prstGeom prst="rect">
                  <a:avLst/>
                </a:prstGeom>
                <a:noFill/>
                <a:effectLst>
                  <a:outerShdw blurRad="50800" dist="38100" dir="5400000" algn="br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Region of interest</a:t>
                  </a:r>
                  <a:endParaRPr lang="en-US" sz="1600" dirty="0"/>
                </a:p>
              </p:txBody>
            </p:sp>
            <p:cxnSp>
              <p:nvCxnSpPr>
                <p:cNvPr id="158" name="Curved Connector 157"/>
                <p:cNvCxnSpPr/>
                <p:nvPr/>
              </p:nvCxnSpPr>
              <p:spPr>
                <a:xfrm rot="5400000" flipH="1" flipV="1">
                  <a:off x="39966900" y="12307887"/>
                  <a:ext cx="685800" cy="304800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7" name="Group 176"/>
            <p:cNvGrpSpPr/>
            <p:nvPr/>
          </p:nvGrpSpPr>
          <p:grpSpPr>
            <a:xfrm>
              <a:off x="24612599" y="8840787"/>
              <a:ext cx="8740047" cy="7000220"/>
              <a:chOff x="24612599" y="8840787"/>
              <a:chExt cx="8740047" cy="7000220"/>
            </a:xfrm>
          </p:grpSpPr>
          <p:pic>
            <p:nvPicPr>
              <p:cNvPr id="130" name="Picture 129" descr="intensity_v_pixel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2599" y="8840787"/>
                <a:ext cx="8740047" cy="6477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2" name="TextBox 171"/>
              <p:cNvSpPr txBox="1"/>
              <p:nvPr/>
            </p:nvSpPr>
            <p:spPr>
              <a:xfrm>
                <a:off x="26441400" y="15317787"/>
                <a:ext cx="4800601" cy="523220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514350" indent="-514350" algn="ctr"/>
                <a:r>
                  <a:rPr lang="en-US" sz="2800" dirty="0" smtClean="0">
                    <a:latin typeface="Times New Roman"/>
                    <a:cs typeface="Times New Roman"/>
                  </a:rPr>
                  <a:t>(a) – Intensity for 0mm image</a:t>
                </a:r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35814000" y="20118387"/>
            <a:ext cx="8077200" cy="12803188"/>
            <a:chOff x="45110400" y="20118387"/>
            <a:chExt cx="8077200" cy="12803188"/>
          </a:xfrm>
        </p:grpSpPr>
        <p:sp>
          <p:nvSpPr>
            <p:cNvPr id="185" name="Round Single Corner Rectangle 184"/>
            <p:cNvSpPr/>
            <p:nvPr/>
          </p:nvSpPr>
          <p:spPr>
            <a:xfrm flipH="1">
              <a:off x="45110400" y="20118387"/>
              <a:ext cx="8077200" cy="12803188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366"/>
            <p:cNvSpPr txBox="1">
              <a:spLocks noChangeArrowheads="1"/>
            </p:cNvSpPr>
            <p:nvPr/>
          </p:nvSpPr>
          <p:spPr bwMode="auto">
            <a:xfrm>
              <a:off x="45643801" y="20346987"/>
              <a:ext cx="5181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0" b="1" dirty="0" smtClean="0">
                  <a:latin typeface="Calibri" pitchFamily="-107" charset="0"/>
                </a:rPr>
                <a:t>Conclusion</a:t>
              </a:r>
              <a:endParaRPr lang="en-US" sz="6000" b="1" dirty="0">
                <a:latin typeface="Calibri" pitchFamily="-107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5872400" y="21947187"/>
              <a:ext cx="6477000" cy="987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9224" lvl="1" indent="-649224">
                <a:spcAft>
                  <a:spcPts val="480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Experimental diffusivity is close to the theoretical diffusivity (experimental is 75.86% of theoretical).</a:t>
              </a:r>
            </a:p>
            <a:p>
              <a:pPr marL="649224" lvl="1" indent="-649224">
                <a:spcAft>
                  <a:spcPts val="480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Time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t</a:t>
              </a:r>
              <a:r>
                <a:rPr lang="en-US" sz="2800" dirty="0" smtClean="0">
                  <a:latin typeface="Times New Roman"/>
                  <a:cs typeface="Times New Roman"/>
                </a:rPr>
                <a:t> is inversely related to the flow velocity, and </a:t>
              </a:r>
              <a:r>
                <a:rPr lang="en-US" sz="2800" i="1" dirty="0" err="1" smtClean="0">
                  <a:latin typeface="Times New Roman"/>
                  <a:cs typeface="Times New Roman"/>
                </a:rPr>
                <a:t>t</a:t>
              </a:r>
              <a:r>
                <a:rPr lang="en-US" sz="2800" dirty="0" smtClean="0">
                  <a:latin typeface="Times New Roman"/>
                  <a:cs typeface="Times New Roman"/>
                </a:rPr>
                <a:t> is inversely related to the diffusivity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D</a:t>
              </a:r>
              <a:r>
                <a:rPr lang="en-US" sz="2800" dirty="0" smtClean="0">
                  <a:latin typeface="Times New Roman"/>
                  <a:cs typeface="Times New Roman"/>
                </a:rPr>
                <a:t>, so </a:t>
              </a:r>
              <a:r>
                <a:rPr lang="en-US" sz="2800" i="1" dirty="0" smtClean="0">
                  <a:latin typeface="Times New Roman"/>
                  <a:cs typeface="Times New Roman"/>
                </a:rPr>
                <a:t>D</a:t>
              </a:r>
              <a:r>
                <a:rPr lang="en-US" sz="2800" dirty="0" smtClean="0">
                  <a:latin typeface="Times New Roman"/>
                  <a:cs typeface="Times New Roman"/>
                </a:rPr>
                <a:t> is directly related to the estimated flow velocity.</a:t>
              </a:r>
            </a:p>
            <a:p>
              <a:pPr marL="649224" lvl="1" indent="-649224">
                <a:spcAft>
                  <a:spcPts val="480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Flow velocity is estimated by observing microspheres in the liquid, which may not be travelling at the full speed of the liquid, accounting for the slightly low experimental diffusivity.</a:t>
              </a:r>
            </a:p>
            <a:p>
              <a:pPr marL="649224" lvl="1" indent="-649224">
                <a:spcAft>
                  <a:spcPts val="480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Overall, the liquid flowed and mixed cleanly, and the diffusivity was close to the expected value.</a:t>
              </a:r>
            </a:p>
            <a:p>
              <a:pPr marL="649224" lvl="1" indent="-649224">
                <a:spcAft>
                  <a:spcPts val="4800"/>
                </a:spcAft>
                <a:buFont typeface="Wingdings" charset="2"/>
                <a:buChar char="u"/>
              </a:pPr>
              <a:r>
                <a:rPr lang="en-US" sz="2800" dirty="0" smtClean="0">
                  <a:latin typeface="Times New Roman"/>
                  <a:cs typeface="Times New Roman"/>
                </a:rPr>
                <a:t>Fabrication and characterization were both successful.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589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FABRICATION AND CHARACTERIZATION OF A FLUID MICROMIXER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vikas kumar</dc:creator>
  <cp:lastModifiedBy>Chris Post</cp:lastModifiedBy>
  <cp:revision>41</cp:revision>
  <cp:lastPrinted>2008-12-04T09:24:40Z</cp:lastPrinted>
  <dcterms:created xsi:type="dcterms:W3CDTF">2008-12-04T06:44:11Z</dcterms:created>
  <dcterms:modified xsi:type="dcterms:W3CDTF">2008-12-04T09:27:35Z</dcterms:modified>
</cp:coreProperties>
</file>