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6" r:id="rId2"/>
    <p:sldMasterId id="2147483681" r:id="rId3"/>
    <p:sldMasterId id="2147483694" r:id="rId4"/>
    <p:sldMasterId id="2147483707" r:id="rId5"/>
    <p:sldMasterId id="2147483720" r:id="rId6"/>
  </p:sldMasterIdLst>
  <p:notesMasterIdLst>
    <p:notesMasterId r:id="rId34"/>
  </p:notesMasterIdLst>
  <p:handoutMasterIdLst>
    <p:handoutMasterId r:id="rId35"/>
  </p:handoutMasterIdLst>
  <p:sldIdLst>
    <p:sldId id="541" r:id="rId7"/>
    <p:sldId id="564" r:id="rId8"/>
    <p:sldId id="555" r:id="rId9"/>
    <p:sldId id="563" r:id="rId10"/>
    <p:sldId id="552" r:id="rId11"/>
    <p:sldId id="562" r:id="rId12"/>
    <p:sldId id="558" r:id="rId13"/>
    <p:sldId id="543" r:id="rId14"/>
    <p:sldId id="548" r:id="rId15"/>
    <p:sldId id="565" r:id="rId16"/>
    <p:sldId id="547" r:id="rId17"/>
    <p:sldId id="557" r:id="rId18"/>
    <p:sldId id="568" r:id="rId19"/>
    <p:sldId id="569" r:id="rId20"/>
    <p:sldId id="544" r:id="rId21"/>
    <p:sldId id="570" r:id="rId22"/>
    <p:sldId id="559" r:id="rId23"/>
    <p:sldId id="560" r:id="rId24"/>
    <p:sldId id="571" r:id="rId25"/>
    <p:sldId id="545" r:id="rId26"/>
    <p:sldId id="561" r:id="rId27"/>
    <p:sldId id="549" r:id="rId28"/>
    <p:sldId id="554" r:id="rId29"/>
    <p:sldId id="553" r:id="rId30"/>
    <p:sldId id="572" r:id="rId31"/>
    <p:sldId id="551" r:id="rId32"/>
    <p:sldId id="542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A8B00"/>
    <a:srgbClr val="008000"/>
    <a:srgbClr val="969696"/>
    <a:srgbClr val="EAEAEA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87227" autoAdjust="0"/>
  </p:normalViewPr>
  <p:slideViewPr>
    <p:cSldViewPr>
      <p:cViewPr varScale="1">
        <p:scale>
          <a:sx n="95" d="100"/>
          <a:sy n="95" d="100"/>
        </p:scale>
        <p:origin x="-3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03637-B4CF-49E7-B961-FFEC6F17D327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D9D99D-3AFC-48C7-82C0-0B18A8557E07}">
      <dgm:prSet phldrT="[Text]"/>
      <dgm:spPr/>
      <dgm:t>
        <a:bodyPr/>
        <a:lstStyle/>
        <a:p>
          <a:pPr algn="ctr"/>
          <a:r>
            <a:rPr lang="en-US" dirty="0" smtClean="0"/>
            <a:t>The Career Package</a:t>
          </a:r>
          <a:endParaRPr lang="en-US" dirty="0"/>
        </a:p>
      </dgm:t>
    </dgm:pt>
    <dgm:pt modelId="{BF20EAD0-0BBB-4F4E-A6A4-4139AA822948}" type="parTrans" cxnId="{D988A514-FD5E-4A73-B3B6-5E5795A54671}">
      <dgm:prSet/>
      <dgm:spPr/>
      <dgm:t>
        <a:bodyPr/>
        <a:lstStyle/>
        <a:p>
          <a:endParaRPr lang="en-US"/>
        </a:p>
      </dgm:t>
    </dgm:pt>
    <dgm:pt modelId="{C00C0611-5C9C-49AF-96B9-DE39F615137A}" type="sibTrans" cxnId="{D988A514-FD5E-4A73-B3B6-5E5795A54671}">
      <dgm:prSet/>
      <dgm:spPr/>
      <dgm:t>
        <a:bodyPr/>
        <a:lstStyle/>
        <a:p>
          <a:endParaRPr lang="en-US"/>
        </a:p>
      </dgm:t>
    </dgm:pt>
    <dgm:pt modelId="{69467C4A-6164-43AE-A5B3-63763DE58482}">
      <dgm:prSet phldrT="[Text]" custT="1"/>
      <dgm:spPr/>
      <dgm:t>
        <a:bodyPr/>
        <a:lstStyle/>
        <a:p>
          <a:pPr algn="ctr"/>
          <a:r>
            <a:rPr lang="en-US" sz="1800" dirty="0" smtClean="0"/>
            <a:t>The Work</a:t>
          </a:r>
          <a:endParaRPr lang="en-US" sz="1800" dirty="0"/>
        </a:p>
      </dgm:t>
    </dgm:pt>
    <dgm:pt modelId="{44C4B4B0-C9FD-4B4D-BF0A-E124A9BBA014}" type="parTrans" cxnId="{E6B4210B-97D4-47F5-AB29-38141FADC810}">
      <dgm:prSet/>
      <dgm:spPr/>
      <dgm:t>
        <a:bodyPr/>
        <a:lstStyle/>
        <a:p>
          <a:pPr algn="ctr"/>
          <a:endParaRPr lang="en-US"/>
        </a:p>
      </dgm:t>
    </dgm:pt>
    <dgm:pt modelId="{141A0B44-E07D-40A9-85E3-F19A593F96D4}" type="sibTrans" cxnId="{E6B4210B-97D4-47F5-AB29-38141FADC810}">
      <dgm:prSet/>
      <dgm:spPr/>
      <dgm:t>
        <a:bodyPr/>
        <a:lstStyle/>
        <a:p>
          <a:endParaRPr lang="en-US"/>
        </a:p>
      </dgm:t>
    </dgm:pt>
    <dgm:pt modelId="{EC8FBB03-6AB9-49EA-8F9A-E6473D387D43}">
      <dgm:prSet phldrT="[Text]" custT="1"/>
      <dgm:spPr/>
      <dgm:t>
        <a:bodyPr/>
        <a:lstStyle/>
        <a:p>
          <a:pPr algn="ctr"/>
          <a:r>
            <a:rPr lang="en-US" sz="1800" dirty="0" smtClean="0"/>
            <a:t>Bonus Salary</a:t>
          </a:r>
          <a:endParaRPr lang="en-US" sz="1800" dirty="0"/>
        </a:p>
      </dgm:t>
    </dgm:pt>
    <dgm:pt modelId="{34A4047F-2186-4AA6-9451-C36BC40A1B27}" type="parTrans" cxnId="{8FB2402D-31D2-40A7-B9F9-CDDB26ED2B23}">
      <dgm:prSet/>
      <dgm:spPr/>
      <dgm:t>
        <a:bodyPr/>
        <a:lstStyle/>
        <a:p>
          <a:pPr algn="ctr"/>
          <a:endParaRPr lang="en-US"/>
        </a:p>
      </dgm:t>
    </dgm:pt>
    <dgm:pt modelId="{2A05C79A-A1A0-4309-BFD6-D30EE55A8B2A}" type="sibTrans" cxnId="{8FB2402D-31D2-40A7-B9F9-CDDB26ED2B23}">
      <dgm:prSet/>
      <dgm:spPr/>
      <dgm:t>
        <a:bodyPr/>
        <a:lstStyle/>
        <a:p>
          <a:endParaRPr lang="en-US"/>
        </a:p>
      </dgm:t>
    </dgm:pt>
    <dgm:pt modelId="{C91BEAB4-6740-4744-84C2-33908F2B39A5}">
      <dgm:prSet phldrT="[Text]" custT="1"/>
      <dgm:spPr/>
      <dgm:t>
        <a:bodyPr/>
        <a:lstStyle/>
        <a:p>
          <a:pPr algn="ctr"/>
          <a:r>
            <a:rPr lang="en-US" sz="1800" dirty="0" smtClean="0"/>
            <a:t>Vacation</a:t>
          </a:r>
        </a:p>
      </dgm:t>
    </dgm:pt>
    <dgm:pt modelId="{38EAE9F7-43D7-4DE8-9745-7889E579EDDF}" type="parTrans" cxnId="{8261BBE0-902C-46D8-BA65-67058BB84B0E}">
      <dgm:prSet/>
      <dgm:spPr/>
      <dgm:t>
        <a:bodyPr/>
        <a:lstStyle/>
        <a:p>
          <a:pPr algn="ctr"/>
          <a:endParaRPr lang="en-US"/>
        </a:p>
      </dgm:t>
    </dgm:pt>
    <dgm:pt modelId="{5C900FFD-C231-48B3-9AD6-B35B7276AA5F}" type="sibTrans" cxnId="{8261BBE0-902C-46D8-BA65-67058BB84B0E}">
      <dgm:prSet/>
      <dgm:spPr/>
      <dgm:t>
        <a:bodyPr/>
        <a:lstStyle/>
        <a:p>
          <a:endParaRPr lang="en-US"/>
        </a:p>
      </dgm:t>
    </dgm:pt>
    <dgm:pt modelId="{AE03B5DB-A7DB-4C9F-A4C6-3BD3A593654F}">
      <dgm:prSet phldrT="[Text]" custT="1"/>
      <dgm:spPr/>
      <dgm:t>
        <a:bodyPr/>
        <a:lstStyle/>
        <a:p>
          <a:pPr algn="ctr"/>
          <a:r>
            <a:rPr lang="en-US" sz="1800" dirty="0" smtClean="0"/>
            <a:t>Benefits</a:t>
          </a:r>
          <a:endParaRPr lang="en-US" sz="1800" dirty="0"/>
        </a:p>
      </dgm:t>
    </dgm:pt>
    <dgm:pt modelId="{62C534CD-FAAD-4CE4-BFB1-25B59662D43E}" type="parTrans" cxnId="{F3141B61-801D-47F3-BEB7-7DE31DDE8978}">
      <dgm:prSet/>
      <dgm:spPr/>
      <dgm:t>
        <a:bodyPr/>
        <a:lstStyle/>
        <a:p>
          <a:pPr algn="ctr"/>
          <a:endParaRPr lang="en-US"/>
        </a:p>
      </dgm:t>
    </dgm:pt>
    <dgm:pt modelId="{9D38C76C-C8DD-4719-82DE-FB07936893E9}" type="sibTrans" cxnId="{F3141B61-801D-47F3-BEB7-7DE31DDE8978}">
      <dgm:prSet/>
      <dgm:spPr/>
      <dgm:t>
        <a:bodyPr/>
        <a:lstStyle/>
        <a:p>
          <a:endParaRPr lang="en-US"/>
        </a:p>
      </dgm:t>
    </dgm:pt>
    <dgm:pt modelId="{59F816B7-A575-424F-A1B8-10E65B0D4982}">
      <dgm:prSet phldrT="[Text]" custT="1"/>
      <dgm:spPr/>
      <dgm:t>
        <a:bodyPr/>
        <a:lstStyle/>
        <a:p>
          <a:pPr algn="ctr"/>
          <a:r>
            <a:rPr lang="en-US" sz="1800" dirty="0" smtClean="0"/>
            <a:t>Hours</a:t>
          </a:r>
          <a:endParaRPr lang="en-US" sz="1800" dirty="0"/>
        </a:p>
      </dgm:t>
    </dgm:pt>
    <dgm:pt modelId="{E5C70A7F-CC7C-440D-B9E3-76A1C0B8D571}" type="parTrans" cxnId="{13A208B7-7B93-4983-9A2D-C652DE11D61A}">
      <dgm:prSet/>
      <dgm:spPr/>
      <dgm:t>
        <a:bodyPr/>
        <a:lstStyle/>
        <a:p>
          <a:pPr algn="ctr"/>
          <a:endParaRPr lang="en-US"/>
        </a:p>
      </dgm:t>
    </dgm:pt>
    <dgm:pt modelId="{8FDF9DCE-88DA-4D33-B704-DDA22C1F110C}" type="sibTrans" cxnId="{13A208B7-7B93-4983-9A2D-C652DE11D61A}">
      <dgm:prSet/>
      <dgm:spPr/>
      <dgm:t>
        <a:bodyPr/>
        <a:lstStyle/>
        <a:p>
          <a:endParaRPr lang="en-US"/>
        </a:p>
      </dgm:t>
    </dgm:pt>
    <dgm:pt modelId="{6310C81A-D214-411E-B016-2AA1C41AE086}">
      <dgm:prSet phldrT="[Text]" custT="1"/>
      <dgm:spPr/>
      <dgm:t>
        <a:bodyPr/>
        <a:lstStyle/>
        <a:p>
          <a:pPr algn="ctr"/>
          <a:r>
            <a:rPr lang="en-US" sz="1100" dirty="0" smtClean="0"/>
            <a:t>Starting</a:t>
          </a:r>
          <a:endParaRPr lang="en-US" sz="1100" dirty="0"/>
        </a:p>
      </dgm:t>
    </dgm:pt>
    <dgm:pt modelId="{6D3640EE-E086-48EF-9CEB-BFA7569EF281}" type="parTrans" cxnId="{778D54D3-CF54-47BD-855E-B8392C8D0425}">
      <dgm:prSet/>
      <dgm:spPr/>
      <dgm:t>
        <a:bodyPr/>
        <a:lstStyle/>
        <a:p>
          <a:endParaRPr lang="en-US"/>
        </a:p>
      </dgm:t>
    </dgm:pt>
    <dgm:pt modelId="{A9CE0814-524E-4FAC-883D-D70F367CE2EF}" type="sibTrans" cxnId="{778D54D3-CF54-47BD-855E-B8392C8D0425}">
      <dgm:prSet/>
      <dgm:spPr/>
      <dgm:t>
        <a:bodyPr/>
        <a:lstStyle/>
        <a:p>
          <a:endParaRPr lang="en-US"/>
        </a:p>
      </dgm:t>
    </dgm:pt>
    <dgm:pt modelId="{3873959D-1EE3-4199-88C6-36BC81D60EA5}">
      <dgm:prSet phldrT="[Text]" custT="1"/>
      <dgm:spPr/>
      <dgm:t>
        <a:bodyPr/>
        <a:lstStyle/>
        <a:p>
          <a:pPr algn="ctr"/>
          <a:r>
            <a:rPr lang="en-US" sz="1100" dirty="0" smtClean="0"/>
            <a:t>Future</a:t>
          </a:r>
          <a:endParaRPr lang="en-US" sz="1100" dirty="0"/>
        </a:p>
      </dgm:t>
    </dgm:pt>
    <dgm:pt modelId="{2F14CDBF-0F26-455A-8443-15F3EFD27C94}" type="parTrans" cxnId="{AAB1F5BD-0824-42B1-97E8-DDA6C78BEE81}">
      <dgm:prSet/>
      <dgm:spPr/>
      <dgm:t>
        <a:bodyPr/>
        <a:lstStyle/>
        <a:p>
          <a:endParaRPr lang="en-US"/>
        </a:p>
      </dgm:t>
    </dgm:pt>
    <dgm:pt modelId="{A92A9C8F-AA05-4128-8EB6-C09502D1CF61}" type="sibTrans" cxnId="{AAB1F5BD-0824-42B1-97E8-DDA6C78BEE81}">
      <dgm:prSet/>
      <dgm:spPr/>
      <dgm:t>
        <a:bodyPr/>
        <a:lstStyle/>
        <a:p>
          <a:endParaRPr lang="en-US"/>
        </a:p>
      </dgm:t>
    </dgm:pt>
    <dgm:pt modelId="{8B0DD891-586E-423A-9639-9101F22C7CED}">
      <dgm:prSet phldrT="[Text]" custT="1"/>
      <dgm:spPr/>
      <dgm:t>
        <a:bodyPr/>
        <a:lstStyle/>
        <a:p>
          <a:pPr algn="ctr"/>
          <a:r>
            <a:rPr lang="en-US" sz="1100" dirty="0" smtClean="0"/>
            <a:t>Allotted</a:t>
          </a:r>
        </a:p>
      </dgm:t>
    </dgm:pt>
    <dgm:pt modelId="{27CD9B29-9196-421D-8644-4343C7A24BB1}" type="parTrans" cxnId="{D79BFDB0-DE15-450D-A269-78F1522B1A62}">
      <dgm:prSet/>
      <dgm:spPr/>
      <dgm:t>
        <a:bodyPr/>
        <a:lstStyle/>
        <a:p>
          <a:endParaRPr lang="en-US"/>
        </a:p>
      </dgm:t>
    </dgm:pt>
    <dgm:pt modelId="{91A7D846-F022-48A6-95FE-36EE623D675A}" type="sibTrans" cxnId="{D79BFDB0-DE15-450D-A269-78F1522B1A62}">
      <dgm:prSet/>
      <dgm:spPr/>
      <dgm:t>
        <a:bodyPr/>
        <a:lstStyle/>
        <a:p>
          <a:endParaRPr lang="en-US"/>
        </a:p>
      </dgm:t>
    </dgm:pt>
    <dgm:pt modelId="{D00B9436-D6F4-4BE0-A68C-87576964B95D}">
      <dgm:prSet phldrT="[Text]" custT="1"/>
      <dgm:spPr/>
      <dgm:t>
        <a:bodyPr/>
        <a:lstStyle/>
        <a:p>
          <a:pPr algn="ctr"/>
          <a:r>
            <a:rPr lang="en-US" sz="1100" dirty="0" smtClean="0"/>
            <a:t>Actual</a:t>
          </a:r>
        </a:p>
      </dgm:t>
    </dgm:pt>
    <dgm:pt modelId="{2E03CB3D-1209-4C00-8322-AB4E6CFCE532}" type="parTrans" cxnId="{6E6E2FA7-3DDD-43F9-9EA5-766B1B9B0458}">
      <dgm:prSet/>
      <dgm:spPr/>
      <dgm:t>
        <a:bodyPr/>
        <a:lstStyle/>
        <a:p>
          <a:endParaRPr lang="en-US"/>
        </a:p>
      </dgm:t>
    </dgm:pt>
    <dgm:pt modelId="{604A295F-0A99-486C-AA4E-CF3BCC8FADE7}" type="sibTrans" cxnId="{6E6E2FA7-3DDD-43F9-9EA5-766B1B9B0458}">
      <dgm:prSet/>
      <dgm:spPr/>
      <dgm:t>
        <a:bodyPr/>
        <a:lstStyle/>
        <a:p>
          <a:endParaRPr lang="en-US"/>
        </a:p>
      </dgm:t>
    </dgm:pt>
    <dgm:pt modelId="{9F9EB31E-6A99-4FF1-8BCE-ED04BEE837CA}">
      <dgm:prSet phldrT="[Text]" custT="1"/>
      <dgm:spPr/>
      <dgm:t>
        <a:bodyPr/>
        <a:lstStyle/>
        <a:p>
          <a:pPr algn="ctr"/>
          <a:r>
            <a:rPr lang="en-US" sz="1100" dirty="0" smtClean="0"/>
            <a:t>Medical, etc.</a:t>
          </a:r>
          <a:endParaRPr lang="en-US" sz="1100" dirty="0"/>
        </a:p>
      </dgm:t>
    </dgm:pt>
    <dgm:pt modelId="{EAE5B25B-F1A6-4CC9-AAA4-24A412DED9D0}" type="parTrans" cxnId="{7DD5699D-AFDF-4913-8B79-ABE211F58934}">
      <dgm:prSet/>
      <dgm:spPr/>
      <dgm:t>
        <a:bodyPr/>
        <a:lstStyle/>
        <a:p>
          <a:endParaRPr lang="en-US"/>
        </a:p>
      </dgm:t>
    </dgm:pt>
    <dgm:pt modelId="{AA9C3BA4-D91C-46CF-8657-69D35A119860}" type="sibTrans" cxnId="{7DD5699D-AFDF-4913-8B79-ABE211F58934}">
      <dgm:prSet/>
      <dgm:spPr/>
      <dgm:t>
        <a:bodyPr/>
        <a:lstStyle/>
        <a:p>
          <a:endParaRPr lang="en-US"/>
        </a:p>
      </dgm:t>
    </dgm:pt>
    <dgm:pt modelId="{C6DEEA23-999E-46BE-94EB-91F345C6E70B}">
      <dgm:prSet phldrT="[Text]" custT="1"/>
      <dgm:spPr/>
      <dgm:t>
        <a:bodyPr/>
        <a:lstStyle/>
        <a:p>
          <a:pPr algn="ctr"/>
          <a:r>
            <a:rPr lang="en-US" sz="1100" dirty="0" smtClean="0"/>
            <a:t>Week </a:t>
          </a:r>
          <a:endParaRPr lang="en-US" sz="1100" dirty="0"/>
        </a:p>
      </dgm:t>
    </dgm:pt>
    <dgm:pt modelId="{78F75A0F-3D72-42CF-8640-06A7126D4236}" type="parTrans" cxnId="{E5548CD1-76AA-4E4B-BA26-DC376FEC66F1}">
      <dgm:prSet/>
      <dgm:spPr/>
      <dgm:t>
        <a:bodyPr/>
        <a:lstStyle/>
        <a:p>
          <a:endParaRPr lang="en-US"/>
        </a:p>
      </dgm:t>
    </dgm:pt>
    <dgm:pt modelId="{0B1660CC-05C5-47C6-83F0-7204DC3E81CD}" type="sibTrans" cxnId="{E5548CD1-76AA-4E4B-BA26-DC376FEC66F1}">
      <dgm:prSet/>
      <dgm:spPr/>
      <dgm:t>
        <a:bodyPr/>
        <a:lstStyle/>
        <a:p>
          <a:endParaRPr lang="en-US"/>
        </a:p>
      </dgm:t>
    </dgm:pt>
    <dgm:pt modelId="{88BA0C5B-0535-4662-9FC6-C20E8A1C5A68}">
      <dgm:prSet phldrT="[Text]" custT="1"/>
      <dgm:spPr/>
      <dgm:t>
        <a:bodyPr/>
        <a:lstStyle/>
        <a:p>
          <a:pPr algn="ctr"/>
          <a:r>
            <a:rPr lang="en-US" sz="1100" dirty="0" smtClean="0"/>
            <a:t>Weekend</a:t>
          </a:r>
          <a:endParaRPr lang="en-US" sz="1100" dirty="0"/>
        </a:p>
      </dgm:t>
    </dgm:pt>
    <dgm:pt modelId="{27A70623-8417-433A-8AB4-6E17B494C787}" type="parTrans" cxnId="{E5A9BF65-14D1-4BCE-8070-FE63FB68768B}">
      <dgm:prSet/>
      <dgm:spPr/>
      <dgm:t>
        <a:bodyPr/>
        <a:lstStyle/>
        <a:p>
          <a:endParaRPr lang="en-US"/>
        </a:p>
      </dgm:t>
    </dgm:pt>
    <dgm:pt modelId="{9C2251A0-23DD-4FF7-81C7-3CCFE4B31686}" type="sibTrans" cxnId="{E5A9BF65-14D1-4BCE-8070-FE63FB68768B}">
      <dgm:prSet/>
      <dgm:spPr/>
      <dgm:t>
        <a:bodyPr/>
        <a:lstStyle/>
        <a:p>
          <a:endParaRPr lang="en-US"/>
        </a:p>
      </dgm:t>
    </dgm:pt>
    <dgm:pt modelId="{5B89A73F-1424-4C78-872B-E83D9484D220}">
      <dgm:prSet phldrT="[Text]" custT="1"/>
      <dgm:spPr/>
      <dgm:t>
        <a:bodyPr/>
        <a:lstStyle/>
        <a:p>
          <a:r>
            <a:rPr lang="en-US" sz="1800" dirty="0" smtClean="0"/>
            <a:t>The People</a:t>
          </a:r>
          <a:endParaRPr lang="en-US" sz="1800" dirty="0"/>
        </a:p>
      </dgm:t>
    </dgm:pt>
    <dgm:pt modelId="{C91B97A4-4E15-4BC9-84B0-8FDB7322B75D}" type="parTrans" cxnId="{375AF3BC-F56F-498A-9932-7473B5B1A4A2}">
      <dgm:prSet/>
      <dgm:spPr/>
      <dgm:t>
        <a:bodyPr/>
        <a:lstStyle/>
        <a:p>
          <a:endParaRPr lang="en-US"/>
        </a:p>
      </dgm:t>
    </dgm:pt>
    <dgm:pt modelId="{21534C38-4D44-4D68-AF0F-9E326C912DA3}" type="sibTrans" cxnId="{375AF3BC-F56F-498A-9932-7473B5B1A4A2}">
      <dgm:prSet/>
      <dgm:spPr/>
      <dgm:t>
        <a:bodyPr/>
        <a:lstStyle/>
        <a:p>
          <a:endParaRPr lang="en-US"/>
        </a:p>
      </dgm:t>
    </dgm:pt>
    <dgm:pt modelId="{FF13A0B2-4075-424F-9B99-FF01840D59B6}">
      <dgm:prSet phldrT="[Text]" custT="1"/>
      <dgm:spPr/>
      <dgm:t>
        <a:bodyPr/>
        <a:lstStyle/>
        <a:p>
          <a:pPr algn="ctr"/>
          <a:r>
            <a:rPr lang="en-US" sz="1800" dirty="0" smtClean="0"/>
            <a:t>Other</a:t>
          </a:r>
          <a:endParaRPr lang="en-US" sz="1800" dirty="0"/>
        </a:p>
      </dgm:t>
    </dgm:pt>
    <dgm:pt modelId="{6E47A436-3A9B-4207-935C-F7A0E6160CCD}" type="parTrans" cxnId="{5C5455A8-906B-4EE4-BE9E-7BF9ECD183C9}">
      <dgm:prSet/>
      <dgm:spPr/>
      <dgm:t>
        <a:bodyPr/>
        <a:lstStyle/>
        <a:p>
          <a:endParaRPr lang="en-US"/>
        </a:p>
      </dgm:t>
    </dgm:pt>
    <dgm:pt modelId="{FB5BD705-7002-4442-B8B5-E779EFB47A24}" type="sibTrans" cxnId="{5C5455A8-906B-4EE4-BE9E-7BF9ECD183C9}">
      <dgm:prSet/>
      <dgm:spPr/>
      <dgm:t>
        <a:bodyPr/>
        <a:lstStyle/>
        <a:p>
          <a:endParaRPr lang="en-US"/>
        </a:p>
      </dgm:t>
    </dgm:pt>
    <dgm:pt modelId="{AB0DD909-C9C5-430A-A9AC-4C380A315184}">
      <dgm:prSet phldrT="[Text]" custT="1"/>
      <dgm:spPr/>
      <dgm:t>
        <a:bodyPr/>
        <a:lstStyle/>
        <a:p>
          <a:pPr algn="ctr"/>
          <a:r>
            <a:rPr lang="en-US" sz="1100" dirty="0" smtClean="0"/>
            <a:t>Title, prestige</a:t>
          </a:r>
          <a:endParaRPr lang="en-US" sz="1100" dirty="0"/>
        </a:p>
      </dgm:t>
    </dgm:pt>
    <dgm:pt modelId="{95EB108B-5971-44E1-8F4B-7AAA724B5659}" type="parTrans" cxnId="{DB674DFF-5E04-485A-876C-A193A3B95B62}">
      <dgm:prSet/>
      <dgm:spPr/>
      <dgm:t>
        <a:bodyPr/>
        <a:lstStyle/>
        <a:p>
          <a:endParaRPr lang="en-US"/>
        </a:p>
      </dgm:t>
    </dgm:pt>
    <dgm:pt modelId="{1C62299E-B634-43A3-85F2-493010820B79}" type="sibTrans" cxnId="{DB674DFF-5E04-485A-876C-A193A3B95B62}">
      <dgm:prSet/>
      <dgm:spPr/>
      <dgm:t>
        <a:bodyPr/>
        <a:lstStyle/>
        <a:p>
          <a:endParaRPr lang="en-US"/>
        </a:p>
      </dgm:t>
    </dgm:pt>
    <dgm:pt modelId="{9D8D0723-6634-46ED-A85E-DD7FAF3C8D52}">
      <dgm:prSet phldrT="[Text]" custT="1"/>
      <dgm:spPr/>
      <dgm:t>
        <a:bodyPr/>
        <a:lstStyle/>
        <a:p>
          <a:pPr algn="ctr"/>
          <a:r>
            <a:rPr lang="en-US" sz="1800" dirty="0" smtClean="0"/>
            <a:t>Growth</a:t>
          </a:r>
          <a:endParaRPr lang="en-US" sz="1800" dirty="0"/>
        </a:p>
      </dgm:t>
    </dgm:pt>
    <dgm:pt modelId="{6B154012-518A-4129-9692-89DF78DE0077}" type="parTrans" cxnId="{0EE38572-212E-4A7F-A765-8F6AC60233BE}">
      <dgm:prSet/>
      <dgm:spPr/>
      <dgm:t>
        <a:bodyPr/>
        <a:lstStyle/>
        <a:p>
          <a:endParaRPr lang="en-US"/>
        </a:p>
      </dgm:t>
    </dgm:pt>
    <dgm:pt modelId="{ABBAFA3F-32E7-44CC-B1AA-84ACD3920440}" type="sibTrans" cxnId="{0EE38572-212E-4A7F-A765-8F6AC60233BE}">
      <dgm:prSet/>
      <dgm:spPr/>
      <dgm:t>
        <a:bodyPr/>
        <a:lstStyle/>
        <a:p>
          <a:endParaRPr lang="en-US"/>
        </a:p>
      </dgm:t>
    </dgm:pt>
    <dgm:pt modelId="{A6F606AF-F405-4B86-A646-A9360493594C}">
      <dgm:prSet phldrT="[Text]" custT="1"/>
      <dgm:spPr/>
      <dgm:t>
        <a:bodyPr/>
        <a:lstStyle/>
        <a:p>
          <a:pPr algn="ctr"/>
          <a:r>
            <a:rPr lang="en-US" sz="1800" smtClean="0"/>
            <a:t>Base </a:t>
          </a:r>
          <a:r>
            <a:rPr lang="en-US" sz="1800" dirty="0" smtClean="0"/>
            <a:t>Salary</a:t>
          </a:r>
          <a:endParaRPr lang="en-US"/>
        </a:p>
      </dgm:t>
    </dgm:pt>
    <dgm:pt modelId="{11818E3D-35BD-4F61-A50C-F5BAB76DB246}" type="parTrans" cxnId="{4AA434CE-A495-4002-BF5D-2242F0C11AB0}">
      <dgm:prSet/>
      <dgm:spPr/>
      <dgm:t>
        <a:bodyPr/>
        <a:lstStyle/>
        <a:p>
          <a:endParaRPr lang="en-US"/>
        </a:p>
      </dgm:t>
    </dgm:pt>
    <dgm:pt modelId="{03A00BE1-6F79-4811-B251-B3FD2658A36D}" type="sibTrans" cxnId="{4AA434CE-A495-4002-BF5D-2242F0C11AB0}">
      <dgm:prSet/>
      <dgm:spPr/>
      <dgm:t>
        <a:bodyPr/>
        <a:lstStyle/>
        <a:p>
          <a:endParaRPr lang="en-US"/>
        </a:p>
      </dgm:t>
    </dgm:pt>
    <dgm:pt modelId="{B5E4554B-D19A-4FC6-A6BF-6B0D38C6292D}">
      <dgm:prSet phldrT="[Text]" custT="1"/>
      <dgm:spPr/>
      <dgm:t>
        <a:bodyPr/>
        <a:lstStyle/>
        <a:p>
          <a:pPr algn="ctr"/>
          <a:r>
            <a:rPr lang="en-US" sz="1100" dirty="0" smtClean="0"/>
            <a:t>Commute</a:t>
          </a:r>
          <a:endParaRPr lang="en-US" sz="1100" dirty="0"/>
        </a:p>
      </dgm:t>
    </dgm:pt>
    <dgm:pt modelId="{C4CF8F21-1F19-484B-98D5-45BA3E1A1D56}" type="parTrans" cxnId="{21E4B9C1-F679-482D-8D78-E3BF9FDB16A8}">
      <dgm:prSet/>
      <dgm:spPr/>
      <dgm:t>
        <a:bodyPr/>
        <a:lstStyle/>
        <a:p>
          <a:endParaRPr lang="en-US"/>
        </a:p>
      </dgm:t>
    </dgm:pt>
    <dgm:pt modelId="{B5B0E802-B099-42FB-95B4-F81725B58F91}" type="sibTrans" cxnId="{21E4B9C1-F679-482D-8D78-E3BF9FDB16A8}">
      <dgm:prSet/>
      <dgm:spPr/>
      <dgm:t>
        <a:bodyPr/>
        <a:lstStyle/>
        <a:p>
          <a:endParaRPr lang="en-US"/>
        </a:p>
      </dgm:t>
    </dgm:pt>
    <dgm:pt modelId="{CDE35949-DF4A-4769-AC27-C79108F43275}">
      <dgm:prSet phldrT="[Text]" custT="1"/>
      <dgm:spPr/>
      <dgm:t>
        <a:bodyPr/>
        <a:lstStyle/>
        <a:p>
          <a:pPr algn="ctr"/>
          <a:r>
            <a:rPr lang="en-US" sz="1800" dirty="0" smtClean="0"/>
            <a:t>Cost of Living</a:t>
          </a:r>
          <a:endParaRPr lang="en-US" sz="1800" dirty="0"/>
        </a:p>
      </dgm:t>
    </dgm:pt>
    <dgm:pt modelId="{23AE3A00-B797-4F29-9736-CC3AE01FFA9E}" type="parTrans" cxnId="{B3983778-83F1-4D92-A841-1821191F9640}">
      <dgm:prSet/>
      <dgm:spPr/>
      <dgm:t>
        <a:bodyPr/>
        <a:lstStyle/>
        <a:p>
          <a:endParaRPr lang="en-US"/>
        </a:p>
      </dgm:t>
    </dgm:pt>
    <dgm:pt modelId="{9D4A201E-69C2-4C66-873E-0F9C8308D000}" type="sibTrans" cxnId="{B3983778-83F1-4D92-A841-1821191F9640}">
      <dgm:prSet/>
      <dgm:spPr/>
      <dgm:t>
        <a:bodyPr/>
        <a:lstStyle/>
        <a:p>
          <a:endParaRPr lang="en-US"/>
        </a:p>
      </dgm:t>
    </dgm:pt>
    <dgm:pt modelId="{D5F49F05-49DC-4726-94B3-4D9F49E2860E}" type="pres">
      <dgm:prSet presAssocID="{7FD03637-B4CF-49E7-B961-FFEC6F17D3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BA9AAD-FCA1-4018-ACB6-D0E7237A6496}" type="pres">
      <dgm:prSet presAssocID="{D2D9D99D-3AFC-48C7-82C0-0B18A8557E07}" presName="centerShape" presStyleLbl="node0" presStyleIdx="0" presStyleCnt="1" custScaleX="167416" custScaleY="135219"/>
      <dgm:spPr/>
      <dgm:t>
        <a:bodyPr/>
        <a:lstStyle/>
        <a:p>
          <a:endParaRPr lang="en-US"/>
        </a:p>
      </dgm:t>
    </dgm:pt>
    <dgm:pt modelId="{B308DF94-5981-4DFC-9625-F816FC4A5971}" type="pres">
      <dgm:prSet presAssocID="{44C4B4B0-C9FD-4B4D-BF0A-E124A9BBA014}" presName="Name9" presStyleLbl="parChTrans1D2" presStyleIdx="0" presStyleCnt="10"/>
      <dgm:spPr/>
      <dgm:t>
        <a:bodyPr/>
        <a:lstStyle/>
        <a:p>
          <a:endParaRPr lang="en-US"/>
        </a:p>
      </dgm:t>
    </dgm:pt>
    <dgm:pt modelId="{BC7D22A4-44EF-48F3-9924-DE1F27223340}" type="pres">
      <dgm:prSet presAssocID="{44C4B4B0-C9FD-4B4D-BF0A-E124A9BBA014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AE2EEB5F-C838-47AC-AA30-EE855811D816}" type="pres">
      <dgm:prSet presAssocID="{69467C4A-6164-43AE-A5B3-63763DE58482}" presName="node" presStyleLbl="node1" presStyleIdx="0" presStyleCnt="10" custScaleX="116629" custScaleY="116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CD497-683F-4DEE-84BC-4626A6A75332}" type="pres">
      <dgm:prSet presAssocID="{C91B97A4-4E15-4BC9-84B0-8FDB7322B75D}" presName="Name9" presStyleLbl="parChTrans1D2" presStyleIdx="1" presStyleCnt="10"/>
      <dgm:spPr/>
      <dgm:t>
        <a:bodyPr/>
        <a:lstStyle/>
        <a:p>
          <a:endParaRPr lang="en-US"/>
        </a:p>
      </dgm:t>
    </dgm:pt>
    <dgm:pt modelId="{6B2158B6-E49E-4418-9BBC-1BB00D2D45B0}" type="pres">
      <dgm:prSet presAssocID="{C91B97A4-4E15-4BC9-84B0-8FDB7322B75D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00F094FB-25DF-469A-A56D-3402DBA297BF}" type="pres">
      <dgm:prSet presAssocID="{5B89A73F-1424-4C78-872B-E83D9484D220}" presName="node" presStyleLbl="node1" presStyleIdx="1" presStyleCnt="10" custScaleX="119739" custScaleY="11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278B1-911A-4C3E-9612-F2E0823A6A9F}" type="pres">
      <dgm:prSet presAssocID="{6E47A436-3A9B-4207-935C-F7A0E6160CCD}" presName="Name9" presStyleLbl="parChTrans1D2" presStyleIdx="2" presStyleCnt="10"/>
      <dgm:spPr/>
      <dgm:t>
        <a:bodyPr/>
        <a:lstStyle/>
        <a:p>
          <a:endParaRPr lang="en-US"/>
        </a:p>
      </dgm:t>
    </dgm:pt>
    <dgm:pt modelId="{A428F6D4-9BA5-42ED-9B29-91521192744C}" type="pres">
      <dgm:prSet presAssocID="{6E47A436-3A9B-4207-935C-F7A0E6160CCD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249304B6-94AC-4673-BCB1-2C5C7B8338FA}" type="pres">
      <dgm:prSet presAssocID="{FF13A0B2-4075-424F-9B99-FF01840D59B6}" presName="node" presStyleLbl="node1" presStyleIdx="2" presStyleCnt="10" custScaleX="119739" custScaleY="11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9D75E-4745-411F-8396-F98D5DFCF381}" type="pres">
      <dgm:prSet presAssocID="{6B154012-518A-4129-9692-89DF78DE0077}" presName="Name9" presStyleLbl="parChTrans1D2" presStyleIdx="3" presStyleCnt="10"/>
      <dgm:spPr/>
      <dgm:t>
        <a:bodyPr/>
        <a:lstStyle/>
        <a:p>
          <a:endParaRPr lang="en-US"/>
        </a:p>
      </dgm:t>
    </dgm:pt>
    <dgm:pt modelId="{1F819373-200C-4439-AD73-16F616BE6577}" type="pres">
      <dgm:prSet presAssocID="{6B154012-518A-4129-9692-89DF78DE0077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3608E2CB-46D4-44C9-AF95-45AAF754F8DE}" type="pres">
      <dgm:prSet presAssocID="{9D8D0723-6634-46ED-A85E-DD7FAF3C8D52}" presName="node" presStyleLbl="node1" presStyleIdx="3" presStyleCnt="10" custScaleX="119739" custScaleY="11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5B33A-B711-4F34-94B1-2419E8A2E2A2}" type="pres">
      <dgm:prSet presAssocID="{11818E3D-35BD-4F61-A50C-F5BAB76DB246}" presName="Name9" presStyleLbl="parChTrans1D2" presStyleIdx="4" presStyleCnt="10"/>
      <dgm:spPr/>
      <dgm:t>
        <a:bodyPr/>
        <a:lstStyle/>
        <a:p>
          <a:endParaRPr lang="en-US"/>
        </a:p>
      </dgm:t>
    </dgm:pt>
    <dgm:pt modelId="{C6997984-F9B1-44B2-A1E8-E195E2DB2932}" type="pres">
      <dgm:prSet presAssocID="{11818E3D-35BD-4F61-A50C-F5BAB76DB246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25D4541D-3AEF-46DE-AAC0-099121B1FF88}" type="pres">
      <dgm:prSet presAssocID="{A6F606AF-F405-4B86-A646-A9360493594C}" presName="node" presStyleLbl="node1" presStyleIdx="4" presStyleCnt="10" custScaleX="119739" custScaleY="11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101BB-BB91-429E-AE17-1C976AE646D3}" type="pres">
      <dgm:prSet presAssocID="{34A4047F-2186-4AA6-9451-C36BC40A1B27}" presName="Name9" presStyleLbl="parChTrans1D2" presStyleIdx="5" presStyleCnt="10"/>
      <dgm:spPr/>
      <dgm:t>
        <a:bodyPr/>
        <a:lstStyle/>
        <a:p>
          <a:endParaRPr lang="en-US"/>
        </a:p>
      </dgm:t>
    </dgm:pt>
    <dgm:pt modelId="{D6B5E75C-EC14-4A9A-A9E7-0A8D372ACCA3}" type="pres">
      <dgm:prSet presAssocID="{34A4047F-2186-4AA6-9451-C36BC40A1B27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D3285BF9-4760-4D24-B40E-D359DE10A6E9}" type="pres">
      <dgm:prSet presAssocID="{EC8FBB03-6AB9-49EA-8F9A-E6473D387D43}" presName="node" presStyleLbl="node1" presStyleIdx="5" presStyleCnt="10" custScaleX="116629" custScaleY="116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EEE3E-05B4-45BD-BB4E-F39F4F1BA7D7}" type="pres">
      <dgm:prSet presAssocID="{38EAE9F7-43D7-4DE8-9745-7889E579EDDF}" presName="Name9" presStyleLbl="parChTrans1D2" presStyleIdx="6" presStyleCnt="10"/>
      <dgm:spPr/>
      <dgm:t>
        <a:bodyPr/>
        <a:lstStyle/>
        <a:p>
          <a:endParaRPr lang="en-US"/>
        </a:p>
      </dgm:t>
    </dgm:pt>
    <dgm:pt modelId="{FF58C689-112C-4613-87EF-BD6C1AC8B3BC}" type="pres">
      <dgm:prSet presAssocID="{38EAE9F7-43D7-4DE8-9745-7889E579EDDF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7032D2CF-CD20-47A1-B71B-BF187A9C1292}" type="pres">
      <dgm:prSet presAssocID="{C91BEAB4-6740-4744-84C2-33908F2B39A5}" presName="node" presStyleLbl="node1" presStyleIdx="6" presStyleCnt="10" custScaleX="116629" custScaleY="116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55127-460D-4197-9BDE-6AA3249836B4}" type="pres">
      <dgm:prSet presAssocID="{62C534CD-FAAD-4CE4-BFB1-25B59662D43E}" presName="Name9" presStyleLbl="parChTrans1D2" presStyleIdx="7" presStyleCnt="10"/>
      <dgm:spPr/>
      <dgm:t>
        <a:bodyPr/>
        <a:lstStyle/>
        <a:p>
          <a:endParaRPr lang="en-US"/>
        </a:p>
      </dgm:t>
    </dgm:pt>
    <dgm:pt modelId="{5E9FDBA8-A598-4C0A-8185-386FD5BF8231}" type="pres">
      <dgm:prSet presAssocID="{62C534CD-FAAD-4CE4-BFB1-25B59662D43E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BFAD133D-2188-4E8F-B7D6-E3ED551016CE}" type="pres">
      <dgm:prSet presAssocID="{AE03B5DB-A7DB-4C9F-A4C6-3BD3A593654F}" presName="node" presStyleLbl="node1" presStyleIdx="7" presStyleCnt="10" custScaleX="116629" custScaleY="116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A8504-CF82-4E2D-86A5-11E76591BA69}" type="pres">
      <dgm:prSet presAssocID="{23AE3A00-B797-4F29-9736-CC3AE01FFA9E}" presName="Name9" presStyleLbl="parChTrans1D2" presStyleIdx="8" presStyleCnt="10"/>
      <dgm:spPr/>
      <dgm:t>
        <a:bodyPr/>
        <a:lstStyle/>
        <a:p>
          <a:endParaRPr lang="en-US"/>
        </a:p>
      </dgm:t>
    </dgm:pt>
    <dgm:pt modelId="{D11B290E-7AD4-4237-953A-264CE780C87F}" type="pres">
      <dgm:prSet presAssocID="{23AE3A00-B797-4F29-9736-CC3AE01FFA9E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E8E371CC-0187-493B-AA1C-8B52C2F0F155}" type="pres">
      <dgm:prSet presAssocID="{CDE35949-DF4A-4769-AC27-C79108F43275}" presName="node" presStyleLbl="node1" presStyleIdx="8" presStyleCnt="10" custScaleX="118276" custScaleY="118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E4EE1-2028-4996-BD64-AA12CC135610}" type="pres">
      <dgm:prSet presAssocID="{E5C70A7F-CC7C-440D-B9E3-76A1C0B8D571}" presName="Name9" presStyleLbl="parChTrans1D2" presStyleIdx="9" presStyleCnt="10"/>
      <dgm:spPr/>
      <dgm:t>
        <a:bodyPr/>
        <a:lstStyle/>
        <a:p>
          <a:endParaRPr lang="en-US"/>
        </a:p>
      </dgm:t>
    </dgm:pt>
    <dgm:pt modelId="{ABCED24A-9067-42D7-8BF6-AB310D0F4F8A}" type="pres">
      <dgm:prSet presAssocID="{E5C70A7F-CC7C-440D-B9E3-76A1C0B8D571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28FACC4D-940A-4542-B7C8-14A072755B7F}" type="pres">
      <dgm:prSet presAssocID="{59F816B7-A575-424F-A1B8-10E65B0D4982}" presName="node" presStyleLbl="node1" presStyleIdx="9" presStyleCnt="10" custScaleX="116629" custScaleY="116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208B7-7B93-4983-9A2D-C652DE11D61A}" srcId="{D2D9D99D-3AFC-48C7-82C0-0B18A8557E07}" destId="{59F816B7-A575-424F-A1B8-10E65B0D4982}" srcOrd="9" destOrd="0" parTransId="{E5C70A7F-CC7C-440D-B9E3-76A1C0B8D571}" sibTransId="{8FDF9DCE-88DA-4D33-B704-DDA22C1F110C}"/>
    <dgm:cxn modelId="{7DD5699D-AFDF-4913-8B79-ABE211F58934}" srcId="{AE03B5DB-A7DB-4C9F-A4C6-3BD3A593654F}" destId="{9F9EB31E-6A99-4FF1-8BCE-ED04BEE837CA}" srcOrd="0" destOrd="0" parTransId="{EAE5B25B-F1A6-4CC9-AAA4-24A412DED9D0}" sibTransId="{AA9C3BA4-D91C-46CF-8657-69D35A119860}"/>
    <dgm:cxn modelId="{E04FA692-960E-41F5-9310-85A3A9A2549F}" type="presOf" srcId="{6E47A436-3A9B-4207-935C-F7A0E6160CCD}" destId="{692278B1-911A-4C3E-9612-F2E0823A6A9F}" srcOrd="0" destOrd="0" presId="urn:microsoft.com/office/officeart/2005/8/layout/radial1"/>
    <dgm:cxn modelId="{62D8528C-9C59-4CDF-8120-30FA4E69D3AA}" type="presOf" srcId="{34A4047F-2186-4AA6-9451-C36BC40A1B27}" destId="{D6B5E75C-EC14-4A9A-A9E7-0A8D372ACCA3}" srcOrd="1" destOrd="0" presId="urn:microsoft.com/office/officeart/2005/8/layout/radial1"/>
    <dgm:cxn modelId="{81C2C06C-C318-4837-9042-0BBE9E357604}" type="presOf" srcId="{23AE3A00-B797-4F29-9736-CC3AE01FFA9E}" destId="{C12A8504-CF82-4E2D-86A5-11E76591BA69}" srcOrd="0" destOrd="0" presId="urn:microsoft.com/office/officeart/2005/8/layout/radial1"/>
    <dgm:cxn modelId="{84D67BF5-5C23-4612-BE43-DA653830E6E5}" type="presOf" srcId="{C91B97A4-4E15-4BC9-84B0-8FDB7322B75D}" destId="{6B2158B6-E49E-4418-9BBC-1BB00D2D45B0}" srcOrd="1" destOrd="0" presId="urn:microsoft.com/office/officeart/2005/8/layout/radial1"/>
    <dgm:cxn modelId="{375AF3BC-F56F-498A-9932-7473B5B1A4A2}" srcId="{D2D9D99D-3AFC-48C7-82C0-0B18A8557E07}" destId="{5B89A73F-1424-4C78-872B-E83D9484D220}" srcOrd="1" destOrd="0" parTransId="{C91B97A4-4E15-4BC9-84B0-8FDB7322B75D}" sibTransId="{21534C38-4D44-4D68-AF0F-9E326C912DA3}"/>
    <dgm:cxn modelId="{4FFE8A0B-18D0-4182-BC1C-042A17CE88CA}" type="presOf" srcId="{6310C81A-D214-411E-B016-2AA1C41AE086}" destId="{25D4541D-3AEF-46DE-AAC0-099121B1FF88}" srcOrd="0" destOrd="1" presId="urn:microsoft.com/office/officeart/2005/8/layout/radial1"/>
    <dgm:cxn modelId="{D988A514-FD5E-4A73-B3B6-5E5795A54671}" srcId="{7FD03637-B4CF-49E7-B961-FFEC6F17D327}" destId="{D2D9D99D-3AFC-48C7-82C0-0B18A8557E07}" srcOrd="0" destOrd="0" parTransId="{BF20EAD0-0BBB-4F4E-A6A4-4139AA822948}" sibTransId="{C00C0611-5C9C-49AF-96B9-DE39F615137A}"/>
    <dgm:cxn modelId="{FC5333D2-A540-49EA-A2FA-75B93C3D3A72}" type="presOf" srcId="{34A4047F-2186-4AA6-9451-C36BC40A1B27}" destId="{E31101BB-BB91-429E-AE17-1C976AE646D3}" srcOrd="0" destOrd="0" presId="urn:microsoft.com/office/officeart/2005/8/layout/radial1"/>
    <dgm:cxn modelId="{56B97D06-2449-4AB8-BFAD-CA2F418BAB0D}" type="presOf" srcId="{7FD03637-B4CF-49E7-B961-FFEC6F17D327}" destId="{D5F49F05-49DC-4726-94B3-4D9F49E2860E}" srcOrd="0" destOrd="0" presId="urn:microsoft.com/office/officeart/2005/8/layout/radial1"/>
    <dgm:cxn modelId="{2CB16E34-A52E-4969-85D7-E0F4F3CC9301}" type="presOf" srcId="{9F9EB31E-6A99-4FF1-8BCE-ED04BEE837CA}" destId="{BFAD133D-2188-4E8F-B7D6-E3ED551016CE}" srcOrd="0" destOrd="1" presId="urn:microsoft.com/office/officeart/2005/8/layout/radial1"/>
    <dgm:cxn modelId="{A89E08A8-7849-4CFC-BD14-544490DA07C9}" type="presOf" srcId="{D2D9D99D-3AFC-48C7-82C0-0B18A8557E07}" destId="{7BBA9AAD-FCA1-4018-ACB6-D0E7237A6496}" srcOrd="0" destOrd="0" presId="urn:microsoft.com/office/officeart/2005/8/layout/radial1"/>
    <dgm:cxn modelId="{3E189A48-C63E-4E36-8308-38CC008D134C}" type="presOf" srcId="{CDE35949-DF4A-4769-AC27-C79108F43275}" destId="{E8E371CC-0187-493B-AA1C-8B52C2F0F155}" srcOrd="0" destOrd="0" presId="urn:microsoft.com/office/officeart/2005/8/layout/radial1"/>
    <dgm:cxn modelId="{E5548CD1-76AA-4E4B-BA26-DC376FEC66F1}" srcId="{59F816B7-A575-424F-A1B8-10E65B0D4982}" destId="{C6DEEA23-999E-46BE-94EB-91F345C6E70B}" srcOrd="0" destOrd="0" parTransId="{78F75A0F-3D72-42CF-8640-06A7126D4236}" sibTransId="{0B1660CC-05C5-47C6-83F0-7204DC3E81CD}"/>
    <dgm:cxn modelId="{081F0A05-9206-4153-AB62-4FA0DF1FF6FD}" type="presOf" srcId="{AE03B5DB-A7DB-4C9F-A4C6-3BD3A593654F}" destId="{BFAD133D-2188-4E8F-B7D6-E3ED551016CE}" srcOrd="0" destOrd="0" presId="urn:microsoft.com/office/officeart/2005/8/layout/radial1"/>
    <dgm:cxn modelId="{19AF9E1B-28D7-4961-9124-62F1757E0248}" type="presOf" srcId="{62C534CD-FAAD-4CE4-BFB1-25B59662D43E}" destId="{84655127-460D-4197-9BDE-6AA3249836B4}" srcOrd="0" destOrd="0" presId="urn:microsoft.com/office/officeart/2005/8/layout/radial1"/>
    <dgm:cxn modelId="{F13908A8-850E-4DA6-958C-353BE3E3FFBF}" type="presOf" srcId="{5B89A73F-1424-4C78-872B-E83D9484D220}" destId="{00F094FB-25DF-469A-A56D-3402DBA297BF}" srcOrd="0" destOrd="0" presId="urn:microsoft.com/office/officeart/2005/8/layout/radial1"/>
    <dgm:cxn modelId="{B63336D1-22CF-442C-B52D-A4DF6E8EB99E}" type="presOf" srcId="{38EAE9F7-43D7-4DE8-9745-7889E579EDDF}" destId="{B72EEE3E-05B4-45BD-BB4E-F39F4F1BA7D7}" srcOrd="0" destOrd="0" presId="urn:microsoft.com/office/officeart/2005/8/layout/radial1"/>
    <dgm:cxn modelId="{F1EF4387-67DE-4A6C-875C-F772729528FB}" type="presOf" srcId="{B5E4554B-D19A-4FC6-A6BF-6B0D38C6292D}" destId="{249304B6-94AC-4673-BCB1-2C5C7B8338FA}" srcOrd="0" destOrd="2" presId="urn:microsoft.com/office/officeart/2005/8/layout/radial1"/>
    <dgm:cxn modelId="{3933E572-4D77-4A42-AF5E-C432C0F7436D}" type="presOf" srcId="{62C534CD-FAAD-4CE4-BFB1-25B59662D43E}" destId="{5E9FDBA8-A598-4C0A-8185-386FD5BF8231}" srcOrd="1" destOrd="0" presId="urn:microsoft.com/office/officeart/2005/8/layout/radial1"/>
    <dgm:cxn modelId="{9C072620-15F5-40AE-84D6-0CA55E1932B9}" type="presOf" srcId="{A6F606AF-F405-4B86-A646-A9360493594C}" destId="{25D4541D-3AEF-46DE-AAC0-099121B1FF88}" srcOrd="0" destOrd="0" presId="urn:microsoft.com/office/officeart/2005/8/layout/radial1"/>
    <dgm:cxn modelId="{DB674DFF-5E04-485A-876C-A193A3B95B62}" srcId="{FF13A0B2-4075-424F-9B99-FF01840D59B6}" destId="{AB0DD909-C9C5-430A-A9AC-4C380A315184}" srcOrd="0" destOrd="0" parTransId="{95EB108B-5971-44E1-8F4B-7AAA724B5659}" sibTransId="{1C62299E-B634-43A3-85F2-493010820B79}"/>
    <dgm:cxn modelId="{400B7244-29F8-4C7C-9999-7282D777196B}" type="presOf" srcId="{D00B9436-D6F4-4BE0-A68C-87576964B95D}" destId="{7032D2CF-CD20-47A1-B71B-BF187A9C1292}" srcOrd="0" destOrd="2" presId="urn:microsoft.com/office/officeart/2005/8/layout/radial1"/>
    <dgm:cxn modelId="{E5A9BF65-14D1-4BCE-8070-FE63FB68768B}" srcId="{59F816B7-A575-424F-A1B8-10E65B0D4982}" destId="{88BA0C5B-0535-4662-9FC6-C20E8A1C5A68}" srcOrd="1" destOrd="0" parTransId="{27A70623-8417-433A-8AB4-6E17B494C787}" sibTransId="{9C2251A0-23DD-4FF7-81C7-3CCFE4B31686}"/>
    <dgm:cxn modelId="{0AC325EF-B91B-4707-98C5-9542616D58E1}" type="presOf" srcId="{3873959D-1EE3-4199-88C6-36BC81D60EA5}" destId="{25D4541D-3AEF-46DE-AAC0-099121B1FF88}" srcOrd="0" destOrd="2" presId="urn:microsoft.com/office/officeart/2005/8/layout/radial1"/>
    <dgm:cxn modelId="{E280B77D-3807-4138-A696-D4304AD28C1B}" type="presOf" srcId="{E5C70A7F-CC7C-440D-B9E3-76A1C0B8D571}" destId="{ABCED24A-9067-42D7-8BF6-AB310D0F4F8A}" srcOrd="1" destOrd="0" presId="urn:microsoft.com/office/officeart/2005/8/layout/radial1"/>
    <dgm:cxn modelId="{F3141B61-801D-47F3-BEB7-7DE31DDE8978}" srcId="{D2D9D99D-3AFC-48C7-82C0-0B18A8557E07}" destId="{AE03B5DB-A7DB-4C9F-A4C6-3BD3A593654F}" srcOrd="7" destOrd="0" parTransId="{62C534CD-FAAD-4CE4-BFB1-25B59662D43E}" sibTransId="{9D38C76C-C8DD-4719-82DE-FB07936893E9}"/>
    <dgm:cxn modelId="{0EE38572-212E-4A7F-A765-8F6AC60233BE}" srcId="{D2D9D99D-3AFC-48C7-82C0-0B18A8557E07}" destId="{9D8D0723-6634-46ED-A85E-DD7FAF3C8D52}" srcOrd="3" destOrd="0" parTransId="{6B154012-518A-4129-9692-89DF78DE0077}" sibTransId="{ABBAFA3F-32E7-44CC-B1AA-84ACD3920440}"/>
    <dgm:cxn modelId="{D79BFDB0-DE15-450D-A269-78F1522B1A62}" srcId="{C91BEAB4-6740-4744-84C2-33908F2B39A5}" destId="{8B0DD891-586E-423A-9639-9101F22C7CED}" srcOrd="0" destOrd="0" parTransId="{27CD9B29-9196-421D-8644-4343C7A24BB1}" sibTransId="{91A7D846-F022-48A6-95FE-36EE623D675A}"/>
    <dgm:cxn modelId="{0985E480-1CFF-4425-8B1A-3C2A072DFB9E}" type="presOf" srcId="{88BA0C5B-0535-4662-9FC6-C20E8A1C5A68}" destId="{28FACC4D-940A-4542-B7C8-14A072755B7F}" srcOrd="0" destOrd="2" presId="urn:microsoft.com/office/officeart/2005/8/layout/radial1"/>
    <dgm:cxn modelId="{11A568FE-927C-4EEA-88E6-AF931FCA1E62}" type="presOf" srcId="{6B154012-518A-4129-9692-89DF78DE0077}" destId="{FF99D75E-4745-411F-8396-F98D5DFCF381}" srcOrd="0" destOrd="0" presId="urn:microsoft.com/office/officeart/2005/8/layout/radial1"/>
    <dgm:cxn modelId="{35732811-2255-407C-B616-8594F7938BCC}" type="presOf" srcId="{E5C70A7F-CC7C-440D-B9E3-76A1C0B8D571}" destId="{7F2E4EE1-2028-4996-BD64-AA12CC135610}" srcOrd="0" destOrd="0" presId="urn:microsoft.com/office/officeart/2005/8/layout/radial1"/>
    <dgm:cxn modelId="{4AA434CE-A495-4002-BF5D-2242F0C11AB0}" srcId="{D2D9D99D-3AFC-48C7-82C0-0B18A8557E07}" destId="{A6F606AF-F405-4B86-A646-A9360493594C}" srcOrd="4" destOrd="0" parTransId="{11818E3D-35BD-4F61-A50C-F5BAB76DB246}" sibTransId="{03A00BE1-6F79-4811-B251-B3FD2658A36D}"/>
    <dgm:cxn modelId="{6E6E2FA7-3DDD-43F9-9EA5-766B1B9B0458}" srcId="{C91BEAB4-6740-4744-84C2-33908F2B39A5}" destId="{D00B9436-D6F4-4BE0-A68C-87576964B95D}" srcOrd="1" destOrd="0" parTransId="{2E03CB3D-1209-4C00-8322-AB4E6CFCE532}" sibTransId="{604A295F-0A99-486C-AA4E-CF3BCC8FADE7}"/>
    <dgm:cxn modelId="{6AC4EDE5-57B8-47F2-80A4-1B08DCBD05B3}" type="presOf" srcId="{23AE3A00-B797-4F29-9736-CC3AE01FFA9E}" destId="{D11B290E-7AD4-4237-953A-264CE780C87F}" srcOrd="1" destOrd="0" presId="urn:microsoft.com/office/officeart/2005/8/layout/radial1"/>
    <dgm:cxn modelId="{8CC82C63-F954-4B8E-BDE4-C7E009FA8479}" type="presOf" srcId="{9D8D0723-6634-46ED-A85E-DD7FAF3C8D52}" destId="{3608E2CB-46D4-44C9-AF95-45AAF754F8DE}" srcOrd="0" destOrd="0" presId="urn:microsoft.com/office/officeart/2005/8/layout/radial1"/>
    <dgm:cxn modelId="{B3983778-83F1-4D92-A841-1821191F9640}" srcId="{D2D9D99D-3AFC-48C7-82C0-0B18A8557E07}" destId="{CDE35949-DF4A-4769-AC27-C79108F43275}" srcOrd="8" destOrd="0" parTransId="{23AE3A00-B797-4F29-9736-CC3AE01FFA9E}" sibTransId="{9D4A201E-69C2-4C66-873E-0F9C8308D000}"/>
    <dgm:cxn modelId="{BA8FC73D-DC74-45C6-AD91-4ED90992678B}" type="presOf" srcId="{69467C4A-6164-43AE-A5B3-63763DE58482}" destId="{AE2EEB5F-C838-47AC-AA30-EE855811D816}" srcOrd="0" destOrd="0" presId="urn:microsoft.com/office/officeart/2005/8/layout/radial1"/>
    <dgm:cxn modelId="{BDF6B5AB-F6FA-4B2F-B036-2454FE263AFF}" type="presOf" srcId="{11818E3D-35BD-4F61-A50C-F5BAB76DB246}" destId="{9705B33A-B711-4F34-94B1-2419E8A2E2A2}" srcOrd="0" destOrd="0" presId="urn:microsoft.com/office/officeart/2005/8/layout/radial1"/>
    <dgm:cxn modelId="{942E047D-4D43-4CF8-BDD9-78B4A70FE322}" type="presOf" srcId="{C91BEAB4-6740-4744-84C2-33908F2B39A5}" destId="{7032D2CF-CD20-47A1-B71B-BF187A9C1292}" srcOrd="0" destOrd="0" presId="urn:microsoft.com/office/officeart/2005/8/layout/radial1"/>
    <dgm:cxn modelId="{990FE1D1-D4D3-4207-A98E-A87F6CBEDFB0}" type="presOf" srcId="{44C4B4B0-C9FD-4B4D-BF0A-E124A9BBA014}" destId="{BC7D22A4-44EF-48F3-9924-DE1F27223340}" srcOrd="1" destOrd="0" presId="urn:microsoft.com/office/officeart/2005/8/layout/radial1"/>
    <dgm:cxn modelId="{778D54D3-CF54-47BD-855E-B8392C8D0425}" srcId="{A6F606AF-F405-4B86-A646-A9360493594C}" destId="{6310C81A-D214-411E-B016-2AA1C41AE086}" srcOrd="0" destOrd="0" parTransId="{6D3640EE-E086-48EF-9CEB-BFA7569EF281}" sibTransId="{A9CE0814-524E-4FAC-883D-D70F367CE2EF}"/>
    <dgm:cxn modelId="{E9BF8978-D9A3-45BE-94A0-A856F4EFCC42}" type="presOf" srcId="{EC8FBB03-6AB9-49EA-8F9A-E6473D387D43}" destId="{D3285BF9-4760-4D24-B40E-D359DE10A6E9}" srcOrd="0" destOrd="0" presId="urn:microsoft.com/office/officeart/2005/8/layout/radial1"/>
    <dgm:cxn modelId="{E6B4210B-97D4-47F5-AB29-38141FADC810}" srcId="{D2D9D99D-3AFC-48C7-82C0-0B18A8557E07}" destId="{69467C4A-6164-43AE-A5B3-63763DE58482}" srcOrd="0" destOrd="0" parTransId="{44C4B4B0-C9FD-4B4D-BF0A-E124A9BBA014}" sibTransId="{141A0B44-E07D-40A9-85E3-F19A593F96D4}"/>
    <dgm:cxn modelId="{4BEA4E53-5D4B-4C45-82D6-C52EBD31575E}" type="presOf" srcId="{C91B97A4-4E15-4BC9-84B0-8FDB7322B75D}" destId="{6B4CD497-683F-4DEE-84BC-4626A6A75332}" srcOrd="0" destOrd="0" presId="urn:microsoft.com/office/officeart/2005/8/layout/radial1"/>
    <dgm:cxn modelId="{C5B51743-DB34-4172-94F0-33866B899931}" type="presOf" srcId="{6B154012-518A-4129-9692-89DF78DE0077}" destId="{1F819373-200C-4439-AD73-16F616BE6577}" srcOrd="1" destOrd="0" presId="urn:microsoft.com/office/officeart/2005/8/layout/radial1"/>
    <dgm:cxn modelId="{88E0DF36-FAD0-4FA2-9EC3-8E1E5D6CABCA}" type="presOf" srcId="{C6DEEA23-999E-46BE-94EB-91F345C6E70B}" destId="{28FACC4D-940A-4542-B7C8-14A072755B7F}" srcOrd="0" destOrd="1" presId="urn:microsoft.com/office/officeart/2005/8/layout/radial1"/>
    <dgm:cxn modelId="{9B8CD001-2D18-446A-AD16-4EFD491E7F28}" type="presOf" srcId="{8B0DD891-586E-423A-9639-9101F22C7CED}" destId="{7032D2CF-CD20-47A1-B71B-BF187A9C1292}" srcOrd="0" destOrd="1" presId="urn:microsoft.com/office/officeart/2005/8/layout/radial1"/>
    <dgm:cxn modelId="{E20B5CD7-FAE7-499B-95FC-B89DEEDA3F79}" type="presOf" srcId="{44C4B4B0-C9FD-4B4D-BF0A-E124A9BBA014}" destId="{B308DF94-5981-4DFC-9625-F816FC4A5971}" srcOrd="0" destOrd="0" presId="urn:microsoft.com/office/officeart/2005/8/layout/radial1"/>
    <dgm:cxn modelId="{E3A84B64-1AF9-42E2-BC27-A3C3329424F9}" type="presOf" srcId="{59F816B7-A575-424F-A1B8-10E65B0D4982}" destId="{28FACC4D-940A-4542-B7C8-14A072755B7F}" srcOrd="0" destOrd="0" presId="urn:microsoft.com/office/officeart/2005/8/layout/radial1"/>
    <dgm:cxn modelId="{F6897334-F4AB-47AB-BD80-99378C29D544}" type="presOf" srcId="{6E47A436-3A9B-4207-935C-F7A0E6160CCD}" destId="{A428F6D4-9BA5-42ED-9B29-91521192744C}" srcOrd="1" destOrd="0" presId="urn:microsoft.com/office/officeart/2005/8/layout/radial1"/>
    <dgm:cxn modelId="{D23B0CB2-E1E6-4398-9646-1FCD2267BB10}" type="presOf" srcId="{11818E3D-35BD-4F61-A50C-F5BAB76DB246}" destId="{C6997984-F9B1-44B2-A1E8-E195E2DB2932}" srcOrd="1" destOrd="0" presId="urn:microsoft.com/office/officeart/2005/8/layout/radial1"/>
    <dgm:cxn modelId="{0AE59FF3-CCAF-4D08-B74F-D7D56233804B}" type="presOf" srcId="{38EAE9F7-43D7-4DE8-9745-7889E579EDDF}" destId="{FF58C689-112C-4613-87EF-BD6C1AC8B3BC}" srcOrd="1" destOrd="0" presId="urn:microsoft.com/office/officeart/2005/8/layout/radial1"/>
    <dgm:cxn modelId="{21E4B9C1-F679-482D-8D78-E3BF9FDB16A8}" srcId="{FF13A0B2-4075-424F-9B99-FF01840D59B6}" destId="{B5E4554B-D19A-4FC6-A6BF-6B0D38C6292D}" srcOrd="1" destOrd="0" parTransId="{C4CF8F21-1F19-484B-98D5-45BA3E1A1D56}" sibTransId="{B5B0E802-B099-42FB-95B4-F81725B58F91}"/>
    <dgm:cxn modelId="{AAB1F5BD-0824-42B1-97E8-DDA6C78BEE81}" srcId="{A6F606AF-F405-4B86-A646-A9360493594C}" destId="{3873959D-1EE3-4199-88C6-36BC81D60EA5}" srcOrd="1" destOrd="0" parTransId="{2F14CDBF-0F26-455A-8443-15F3EFD27C94}" sibTransId="{A92A9C8F-AA05-4128-8EB6-C09502D1CF61}"/>
    <dgm:cxn modelId="{8261BBE0-902C-46D8-BA65-67058BB84B0E}" srcId="{D2D9D99D-3AFC-48C7-82C0-0B18A8557E07}" destId="{C91BEAB4-6740-4744-84C2-33908F2B39A5}" srcOrd="6" destOrd="0" parTransId="{38EAE9F7-43D7-4DE8-9745-7889E579EDDF}" sibTransId="{5C900FFD-C231-48B3-9AD6-B35B7276AA5F}"/>
    <dgm:cxn modelId="{78790B8D-7E0C-49B0-AA36-DD684BAAEAF9}" type="presOf" srcId="{FF13A0B2-4075-424F-9B99-FF01840D59B6}" destId="{249304B6-94AC-4673-BCB1-2C5C7B8338FA}" srcOrd="0" destOrd="0" presId="urn:microsoft.com/office/officeart/2005/8/layout/radial1"/>
    <dgm:cxn modelId="{8FB2402D-31D2-40A7-B9F9-CDDB26ED2B23}" srcId="{D2D9D99D-3AFC-48C7-82C0-0B18A8557E07}" destId="{EC8FBB03-6AB9-49EA-8F9A-E6473D387D43}" srcOrd="5" destOrd="0" parTransId="{34A4047F-2186-4AA6-9451-C36BC40A1B27}" sibTransId="{2A05C79A-A1A0-4309-BFD6-D30EE55A8B2A}"/>
    <dgm:cxn modelId="{5C5455A8-906B-4EE4-BE9E-7BF9ECD183C9}" srcId="{D2D9D99D-3AFC-48C7-82C0-0B18A8557E07}" destId="{FF13A0B2-4075-424F-9B99-FF01840D59B6}" srcOrd="2" destOrd="0" parTransId="{6E47A436-3A9B-4207-935C-F7A0E6160CCD}" sibTransId="{FB5BD705-7002-4442-B8B5-E779EFB47A24}"/>
    <dgm:cxn modelId="{BFC43BA5-1B4E-4AB0-A704-9ED2DE2D279C}" type="presOf" srcId="{AB0DD909-C9C5-430A-A9AC-4C380A315184}" destId="{249304B6-94AC-4673-BCB1-2C5C7B8338FA}" srcOrd="0" destOrd="1" presId="urn:microsoft.com/office/officeart/2005/8/layout/radial1"/>
    <dgm:cxn modelId="{1344A0EF-0FE1-42E3-ADEB-563B033EDFBC}" type="presParOf" srcId="{D5F49F05-49DC-4726-94B3-4D9F49E2860E}" destId="{7BBA9AAD-FCA1-4018-ACB6-D0E7237A6496}" srcOrd="0" destOrd="0" presId="urn:microsoft.com/office/officeart/2005/8/layout/radial1"/>
    <dgm:cxn modelId="{3FEA1E43-5005-498F-B4A2-1C84ED173CA5}" type="presParOf" srcId="{D5F49F05-49DC-4726-94B3-4D9F49E2860E}" destId="{B308DF94-5981-4DFC-9625-F816FC4A5971}" srcOrd="1" destOrd="0" presId="urn:microsoft.com/office/officeart/2005/8/layout/radial1"/>
    <dgm:cxn modelId="{695E9B10-7C64-47A5-92A5-19938580EBD2}" type="presParOf" srcId="{B308DF94-5981-4DFC-9625-F816FC4A5971}" destId="{BC7D22A4-44EF-48F3-9924-DE1F27223340}" srcOrd="0" destOrd="0" presId="urn:microsoft.com/office/officeart/2005/8/layout/radial1"/>
    <dgm:cxn modelId="{DF7C2811-1CC8-40F6-8BEA-505AF27C4BDD}" type="presParOf" srcId="{D5F49F05-49DC-4726-94B3-4D9F49E2860E}" destId="{AE2EEB5F-C838-47AC-AA30-EE855811D816}" srcOrd="2" destOrd="0" presId="urn:microsoft.com/office/officeart/2005/8/layout/radial1"/>
    <dgm:cxn modelId="{5C483A20-8169-46F5-8908-CC96327DD0D7}" type="presParOf" srcId="{D5F49F05-49DC-4726-94B3-4D9F49E2860E}" destId="{6B4CD497-683F-4DEE-84BC-4626A6A75332}" srcOrd="3" destOrd="0" presId="urn:microsoft.com/office/officeart/2005/8/layout/radial1"/>
    <dgm:cxn modelId="{4FA98FB7-0FCA-4975-BA27-1FBFF2BB95F0}" type="presParOf" srcId="{6B4CD497-683F-4DEE-84BC-4626A6A75332}" destId="{6B2158B6-E49E-4418-9BBC-1BB00D2D45B0}" srcOrd="0" destOrd="0" presId="urn:microsoft.com/office/officeart/2005/8/layout/radial1"/>
    <dgm:cxn modelId="{7311A286-E162-4AD2-BF8E-D2AFA3F4230C}" type="presParOf" srcId="{D5F49F05-49DC-4726-94B3-4D9F49E2860E}" destId="{00F094FB-25DF-469A-A56D-3402DBA297BF}" srcOrd="4" destOrd="0" presId="urn:microsoft.com/office/officeart/2005/8/layout/radial1"/>
    <dgm:cxn modelId="{6583AD87-B130-43D4-A52C-F82169BC1D5D}" type="presParOf" srcId="{D5F49F05-49DC-4726-94B3-4D9F49E2860E}" destId="{692278B1-911A-4C3E-9612-F2E0823A6A9F}" srcOrd="5" destOrd="0" presId="urn:microsoft.com/office/officeart/2005/8/layout/radial1"/>
    <dgm:cxn modelId="{34A54796-5D4C-4C7D-9B47-7A1B2F45509F}" type="presParOf" srcId="{692278B1-911A-4C3E-9612-F2E0823A6A9F}" destId="{A428F6D4-9BA5-42ED-9B29-91521192744C}" srcOrd="0" destOrd="0" presId="urn:microsoft.com/office/officeart/2005/8/layout/radial1"/>
    <dgm:cxn modelId="{2A9C3C8E-1BDA-4C40-9C3E-332AFB80EDDD}" type="presParOf" srcId="{D5F49F05-49DC-4726-94B3-4D9F49E2860E}" destId="{249304B6-94AC-4673-BCB1-2C5C7B8338FA}" srcOrd="6" destOrd="0" presId="urn:microsoft.com/office/officeart/2005/8/layout/radial1"/>
    <dgm:cxn modelId="{1F2C410B-DB92-4DC7-81DD-09A4D4F5A31A}" type="presParOf" srcId="{D5F49F05-49DC-4726-94B3-4D9F49E2860E}" destId="{FF99D75E-4745-411F-8396-F98D5DFCF381}" srcOrd="7" destOrd="0" presId="urn:microsoft.com/office/officeart/2005/8/layout/radial1"/>
    <dgm:cxn modelId="{DEE2189E-D33B-44CF-A890-33C102FFF882}" type="presParOf" srcId="{FF99D75E-4745-411F-8396-F98D5DFCF381}" destId="{1F819373-200C-4439-AD73-16F616BE6577}" srcOrd="0" destOrd="0" presId="urn:microsoft.com/office/officeart/2005/8/layout/radial1"/>
    <dgm:cxn modelId="{E668D337-9D44-4A1D-B5CC-856A09896516}" type="presParOf" srcId="{D5F49F05-49DC-4726-94B3-4D9F49E2860E}" destId="{3608E2CB-46D4-44C9-AF95-45AAF754F8DE}" srcOrd="8" destOrd="0" presId="urn:microsoft.com/office/officeart/2005/8/layout/radial1"/>
    <dgm:cxn modelId="{1CE83E52-99BD-413E-B4E5-5F0E26B0D814}" type="presParOf" srcId="{D5F49F05-49DC-4726-94B3-4D9F49E2860E}" destId="{9705B33A-B711-4F34-94B1-2419E8A2E2A2}" srcOrd="9" destOrd="0" presId="urn:microsoft.com/office/officeart/2005/8/layout/radial1"/>
    <dgm:cxn modelId="{E37D4C96-4C0C-4126-92B8-B52184455D92}" type="presParOf" srcId="{9705B33A-B711-4F34-94B1-2419E8A2E2A2}" destId="{C6997984-F9B1-44B2-A1E8-E195E2DB2932}" srcOrd="0" destOrd="0" presId="urn:microsoft.com/office/officeart/2005/8/layout/radial1"/>
    <dgm:cxn modelId="{90BE33C1-0268-4DDB-877C-D5367165A6A8}" type="presParOf" srcId="{D5F49F05-49DC-4726-94B3-4D9F49E2860E}" destId="{25D4541D-3AEF-46DE-AAC0-099121B1FF88}" srcOrd="10" destOrd="0" presId="urn:microsoft.com/office/officeart/2005/8/layout/radial1"/>
    <dgm:cxn modelId="{6533FEEE-035C-4D93-992F-B038DCE5B8F4}" type="presParOf" srcId="{D5F49F05-49DC-4726-94B3-4D9F49E2860E}" destId="{E31101BB-BB91-429E-AE17-1C976AE646D3}" srcOrd="11" destOrd="0" presId="urn:microsoft.com/office/officeart/2005/8/layout/radial1"/>
    <dgm:cxn modelId="{A4155453-FFA8-4ED1-AFBA-F43945FD8345}" type="presParOf" srcId="{E31101BB-BB91-429E-AE17-1C976AE646D3}" destId="{D6B5E75C-EC14-4A9A-A9E7-0A8D372ACCA3}" srcOrd="0" destOrd="0" presId="urn:microsoft.com/office/officeart/2005/8/layout/radial1"/>
    <dgm:cxn modelId="{FE71EB18-AD0D-49B4-8866-D83C00AC776B}" type="presParOf" srcId="{D5F49F05-49DC-4726-94B3-4D9F49E2860E}" destId="{D3285BF9-4760-4D24-B40E-D359DE10A6E9}" srcOrd="12" destOrd="0" presId="urn:microsoft.com/office/officeart/2005/8/layout/radial1"/>
    <dgm:cxn modelId="{163FB21F-903A-4B21-A851-57A5A7DFD9EF}" type="presParOf" srcId="{D5F49F05-49DC-4726-94B3-4D9F49E2860E}" destId="{B72EEE3E-05B4-45BD-BB4E-F39F4F1BA7D7}" srcOrd="13" destOrd="0" presId="urn:microsoft.com/office/officeart/2005/8/layout/radial1"/>
    <dgm:cxn modelId="{116B2177-ABFE-450E-8A96-D64513EBCB7C}" type="presParOf" srcId="{B72EEE3E-05B4-45BD-BB4E-F39F4F1BA7D7}" destId="{FF58C689-112C-4613-87EF-BD6C1AC8B3BC}" srcOrd="0" destOrd="0" presId="urn:microsoft.com/office/officeart/2005/8/layout/radial1"/>
    <dgm:cxn modelId="{B1BC1114-7E2D-498C-98BA-6A42C89971FB}" type="presParOf" srcId="{D5F49F05-49DC-4726-94B3-4D9F49E2860E}" destId="{7032D2CF-CD20-47A1-B71B-BF187A9C1292}" srcOrd="14" destOrd="0" presId="urn:microsoft.com/office/officeart/2005/8/layout/radial1"/>
    <dgm:cxn modelId="{C75390B1-B80B-4F0B-A894-B66EE73D2D28}" type="presParOf" srcId="{D5F49F05-49DC-4726-94B3-4D9F49E2860E}" destId="{84655127-460D-4197-9BDE-6AA3249836B4}" srcOrd="15" destOrd="0" presId="urn:microsoft.com/office/officeart/2005/8/layout/radial1"/>
    <dgm:cxn modelId="{769EFE59-CD81-4C42-A28D-706D48214ADC}" type="presParOf" srcId="{84655127-460D-4197-9BDE-6AA3249836B4}" destId="{5E9FDBA8-A598-4C0A-8185-386FD5BF8231}" srcOrd="0" destOrd="0" presId="urn:microsoft.com/office/officeart/2005/8/layout/radial1"/>
    <dgm:cxn modelId="{102145F9-9EF9-48E0-BC92-230AC7EC4C19}" type="presParOf" srcId="{D5F49F05-49DC-4726-94B3-4D9F49E2860E}" destId="{BFAD133D-2188-4E8F-B7D6-E3ED551016CE}" srcOrd="16" destOrd="0" presId="urn:microsoft.com/office/officeart/2005/8/layout/radial1"/>
    <dgm:cxn modelId="{6AEB28DB-E857-411A-8D0E-373192DF7A5D}" type="presParOf" srcId="{D5F49F05-49DC-4726-94B3-4D9F49E2860E}" destId="{C12A8504-CF82-4E2D-86A5-11E76591BA69}" srcOrd="17" destOrd="0" presId="urn:microsoft.com/office/officeart/2005/8/layout/radial1"/>
    <dgm:cxn modelId="{84F93BCE-5AF4-4259-BD9F-42BDC1C0A784}" type="presParOf" srcId="{C12A8504-CF82-4E2D-86A5-11E76591BA69}" destId="{D11B290E-7AD4-4237-953A-264CE780C87F}" srcOrd="0" destOrd="0" presId="urn:microsoft.com/office/officeart/2005/8/layout/radial1"/>
    <dgm:cxn modelId="{87E04BCC-1926-4070-950C-C6ED56AE8476}" type="presParOf" srcId="{D5F49F05-49DC-4726-94B3-4D9F49E2860E}" destId="{E8E371CC-0187-493B-AA1C-8B52C2F0F155}" srcOrd="18" destOrd="0" presId="urn:microsoft.com/office/officeart/2005/8/layout/radial1"/>
    <dgm:cxn modelId="{E86D0DB1-6D8A-493A-96D2-BA1A707FEB2B}" type="presParOf" srcId="{D5F49F05-49DC-4726-94B3-4D9F49E2860E}" destId="{7F2E4EE1-2028-4996-BD64-AA12CC135610}" srcOrd="19" destOrd="0" presId="urn:microsoft.com/office/officeart/2005/8/layout/radial1"/>
    <dgm:cxn modelId="{57A3A7DD-D385-4907-ADA7-0D276493F9D9}" type="presParOf" srcId="{7F2E4EE1-2028-4996-BD64-AA12CC135610}" destId="{ABCED24A-9067-42D7-8BF6-AB310D0F4F8A}" srcOrd="0" destOrd="0" presId="urn:microsoft.com/office/officeart/2005/8/layout/radial1"/>
    <dgm:cxn modelId="{2866E4E1-A1CE-48A1-A5E7-D7632482E1F9}" type="presParOf" srcId="{D5F49F05-49DC-4726-94B3-4D9F49E2860E}" destId="{28FACC4D-940A-4542-B7C8-14A072755B7F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BA9AAD-FCA1-4018-ACB6-D0E7237A6496}">
      <dsp:nvSpPr>
        <dsp:cNvPr id="0" name=""/>
        <dsp:cNvSpPr/>
      </dsp:nvSpPr>
      <dsp:spPr>
        <a:xfrm>
          <a:off x="2539325" y="2065851"/>
          <a:ext cx="1771608" cy="14308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Career Package</a:t>
          </a:r>
          <a:endParaRPr lang="en-US" sz="2500" kern="1200" dirty="0"/>
        </a:p>
      </dsp:txBody>
      <dsp:txXfrm>
        <a:off x="2539325" y="2065851"/>
        <a:ext cx="1771608" cy="1430897"/>
      </dsp:txXfrm>
    </dsp:sp>
    <dsp:sp modelId="{B308DF94-5981-4DFC-9625-F816FC4A5971}">
      <dsp:nvSpPr>
        <dsp:cNvPr id="0" name=""/>
        <dsp:cNvSpPr/>
      </dsp:nvSpPr>
      <dsp:spPr>
        <a:xfrm rot="16200000">
          <a:off x="2977240" y="1604074"/>
          <a:ext cx="895778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95778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3402735" y="1595567"/>
        <a:ext cx="44788" cy="44788"/>
      </dsp:txXfrm>
    </dsp:sp>
    <dsp:sp modelId="{AE2EEB5F-C838-47AC-AA30-EE855811D816}">
      <dsp:nvSpPr>
        <dsp:cNvPr id="0" name=""/>
        <dsp:cNvSpPr/>
      </dsp:nvSpPr>
      <dsp:spPr>
        <a:xfrm>
          <a:off x="2808041" y="-64104"/>
          <a:ext cx="1234176" cy="12341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Work</a:t>
          </a:r>
          <a:endParaRPr lang="en-US" sz="1800" kern="1200" dirty="0"/>
        </a:p>
      </dsp:txBody>
      <dsp:txXfrm>
        <a:off x="2808041" y="-64104"/>
        <a:ext cx="1234176" cy="1234176"/>
      </dsp:txXfrm>
    </dsp:sp>
    <dsp:sp modelId="{6B4CD497-683F-4DEE-84BC-4626A6A75332}">
      <dsp:nvSpPr>
        <dsp:cNvPr id="0" name=""/>
        <dsp:cNvSpPr/>
      </dsp:nvSpPr>
      <dsp:spPr>
        <a:xfrm rot="18360000">
          <a:off x="3701951" y="1813787"/>
          <a:ext cx="832054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32054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360000">
        <a:off x="4097177" y="1806873"/>
        <a:ext cx="41602" cy="41602"/>
      </dsp:txXfrm>
    </dsp:sp>
    <dsp:sp modelId="{00F094FB-25DF-469A-A56D-3402DBA297BF}">
      <dsp:nvSpPr>
        <dsp:cNvPr id="0" name=""/>
        <dsp:cNvSpPr/>
      </dsp:nvSpPr>
      <dsp:spPr>
        <a:xfrm>
          <a:off x="4101357" y="345011"/>
          <a:ext cx="1267086" cy="1267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People</a:t>
          </a:r>
          <a:endParaRPr lang="en-US" sz="1800" kern="1200" dirty="0"/>
        </a:p>
      </dsp:txBody>
      <dsp:txXfrm>
        <a:off x="4101357" y="345011"/>
        <a:ext cx="1267086" cy="1267086"/>
      </dsp:txXfrm>
    </dsp:sp>
    <dsp:sp modelId="{692278B1-911A-4C3E-9612-F2E0823A6A9F}">
      <dsp:nvSpPr>
        <dsp:cNvPr id="0" name=""/>
        <dsp:cNvSpPr/>
      </dsp:nvSpPr>
      <dsp:spPr>
        <a:xfrm rot="20520000">
          <a:off x="4229047" y="2387497"/>
          <a:ext cx="730681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730681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520000">
        <a:off x="4576121" y="2383117"/>
        <a:ext cx="36534" cy="36534"/>
      </dsp:txXfrm>
    </dsp:sp>
    <dsp:sp modelId="{249304B6-94AC-4673-BCB1-2C5C7B8338FA}">
      <dsp:nvSpPr>
        <dsp:cNvPr id="0" name=""/>
        <dsp:cNvSpPr/>
      </dsp:nvSpPr>
      <dsp:spPr>
        <a:xfrm>
          <a:off x="4910840" y="1459169"/>
          <a:ext cx="1267086" cy="1267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</a:t>
          </a:r>
          <a:endParaRPr lang="en-US" sz="18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Title, prestige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Commute</a:t>
          </a:r>
          <a:endParaRPr lang="en-US" sz="1100" kern="1200" dirty="0"/>
        </a:p>
      </dsp:txBody>
      <dsp:txXfrm>
        <a:off x="4910840" y="1459169"/>
        <a:ext cx="1267086" cy="1267086"/>
      </dsp:txXfrm>
    </dsp:sp>
    <dsp:sp modelId="{FF99D75E-4745-411F-8396-F98D5DFCF381}">
      <dsp:nvSpPr>
        <dsp:cNvPr id="0" name=""/>
        <dsp:cNvSpPr/>
      </dsp:nvSpPr>
      <dsp:spPr>
        <a:xfrm rot="1080000">
          <a:off x="4229047" y="3147327"/>
          <a:ext cx="730681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730681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">
        <a:off x="4576121" y="3142948"/>
        <a:ext cx="36534" cy="36534"/>
      </dsp:txXfrm>
    </dsp:sp>
    <dsp:sp modelId="{3608E2CB-46D4-44C9-AF95-45AAF754F8DE}">
      <dsp:nvSpPr>
        <dsp:cNvPr id="0" name=""/>
        <dsp:cNvSpPr/>
      </dsp:nvSpPr>
      <dsp:spPr>
        <a:xfrm>
          <a:off x="4910840" y="2836344"/>
          <a:ext cx="1267086" cy="1267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Growth</a:t>
          </a:r>
          <a:endParaRPr lang="en-US" sz="1800" kern="1200" dirty="0"/>
        </a:p>
      </dsp:txBody>
      <dsp:txXfrm>
        <a:off x="4910840" y="2836344"/>
        <a:ext cx="1267086" cy="1267086"/>
      </dsp:txXfrm>
    </dsp:sp>
    <dsp:sp modelId="{9705B33A-B711-4F34-94B1-2419E8A2E2A2}">
      <dsp:nvSpPr>
        <dsp:cNvPr id="0" name=""/>
        <dsp:cNvSpPr/>
      </dsp:nvSpPr>
      <dsp:spPr>
        <a:xfrm rot="3240000">
          <a:off x="3701951" y="3721037"/>
          <a:ext cx="832054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32054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0000">
        <a:off x="4097177" y="3714123"/>
        <a:ext cx="41602" cy="41602"/>
      </dsp:txXfrm>
    </dsp:sp>
    <dsp:sp modelId="{25D4541D-3AEF-46DE-AAC0-099121B1FF88}">
      <dsp:nvSpPr>
        <dsp:cNvPr id="0" name=""/>
        <dsp:cNvSpPr/>
      </dsp:nvSpPr>
      <dsp:spPr>
        <a:xfrm>
          <a:off x="4101357" y="3950502"/>
          <a:ext cx="1267086" cy="1267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Base </a:t>
          </a:r>
          <a:r>
            <a:rPr lang="en-US" sz="1800" kern="1200" dirty="0" smtClean="0"/>
            <a:t>Salary</a:t>
          </a:r>
          <a:endParaRPr lang="en-US" kern="120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Starting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Future</a:t>
          </a:r>
          <a:endParaRPr lang="en-US" sz="1100" kern="1200" dirty="0"/>
        </a:p>
      </dsp:txBody>
      <dsp:txXfrm>
        <a:off x="4101357" y="3950502"/>
        <a:ext cx="1267086" cy="1267086"/>
      </dsp:txXfrm>
    </dsp:sp>
    <dsp:sp modelId="{E31101BB-BB91-429E-AE17-1C976AE646D3}">
      <dsp:nvSpPr>
        <dsp:cNvPr id="0" name=""/>
        <dsp:cNvSpPr/>
      </dsp:nvSpPr>
      <dsp:spPr>
        <a:xfrm rot="5400000">
          <a:off x="2977240" y="3930750"/>
          <a:ext cx="895778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95778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3402735" y="3922243"/>
        <a:ext cx="44788" cy="44788"/>
      </dsp:txXfrm>
    </dsp:sp>
    <dsp:sp modelId="{D3285BF9-4760-4D24-B40E-D359DE10A6E9}">
      <dsp:nvSpPr>
        <dsp:cNvPr id="0" name=""/>
        <dsp:cNvSpPr/>
      </dsp:nvSpPr>
      <dsp:spPr>
        <a:xfrm>
          <a:off x="2808041" y="4392527"/>
          <a:ext cx="1234176" cy="12341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Bonus Salary</a:t>
          </a:r>
          <a:endParaRPr lang="en-US" sz="1800" kern="1200" dirty="0"/>
        </a:p>
      </dsp:txBody>
      <dsp:txXfrm>
        <a:off x="2808041" y="4392527"/>
        <a:ext cx="1234176" cy="1234176"/>
      </dsp:txXfrm>
    </dsp:sp>
    <dsp:sp modelId="{B72EEE3E-05B4-45BD-BB4E-F39F4F1BA7D7}">
      <dsp:nvSpPr>
        <dsp:cNvPr id="0" name=""/>
        <dsp:cNvSpPr/>
      </dsp:nvSpPr>
      <dsp:spPr>
        <a:xfrm rot="7560000">
          <a:off x="2303189" y="3727694"/>
          <a:ext cx="848509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48509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560000">
        <a:off x="2706231" y="3720368"/>
        <a:ext cx="42425" cy="42425"/>
      </dsp:txXfrm>
    </dsp:sp>
    <dsp:sp modelId="{7032D2CF-CD20-47A1-B71B-BF187A9C1292}">
      <dsp:nvSpPr>
        <dsp:cNvPr id="0" name=""/>
        <dsp:cNvSpPr/>
      </dsp:nvSpPr>
      <dsp:spPr>
        <a:xfrm>
          <a:off x="1498270" y="3966957"/>
          <a:ext cx="1234176" cy="12341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Vacation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Allotted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Actual</a:t>
          </a:r>
        </a:p>
      </dsp:txBody>
      <dsp:txXfrm>
        <a:off x="1498270" y="3966957"/>
        <a:ext cx="1234176" cy="1234176"/>
      </dsp:txXfrm>
    </dsp:sp>
    <dsp:sp modelId="{84655127-460D-4197-9BDE-6AA3249836B4}">
      <dsp:nvSpPr>
        <dsp:cNvPr id="0" name=""/>
        <dsp:cNvSpPr/>
      </dsp:nvSpPr>
      <dsp:spPr>
        <a:xfrm rot="9720000">
          <a:off x="1874477" y="3149870"/>
          <a:ext cx="74713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747137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720000">
        <a:off x="2229367" y="3145079"/>
        <a:ext cx="37356" cy="37356"/>
      </dsp:txXfrm>
    </dsp:sp>
    <dsp:sp modelId="{BFAD133D-2188-4E8F-B7D6-E3ED551016CE}">
      <dsp:nvSpPr>
        <dsp:cNvPr id="0" name=""/>
        <dsp:cNvSpPr/>
      </dsp:nvSpPr>
      <dsp:spPr>
        <a:xfrm>
          <a:off x="688787" y="2852799"/>
          <a:ext cx="1234176" cy="12341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Benefits</a:t>
          </a:r>
          <a:endParaRPr lang="en-US" sz="18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Medical, etc.</a:t>
          </a:r>
          <a:endParaRPr lang="en-US" sz="1100" kern="1200" dirty="0"/>
        </a:p>
      </dsp:txBody>
      <dsp:txXfrm>
        <a:off x="688787" y="2852799"/>
        <a:ext cx="1234176" cy="1234176"/>
      </dsp:txXfrm>
    </dsp:sp>
    <dsp:sp modelId="{C12A8504-CF82-4E2D-86A5-11E76591BA69}">
      <dsp:nvSpPr>
        <dsp:cNvPr id="0" name=""/>
        <dsp:cNvSpPr/>
      </dsp:nvSpPr>
      <dsp:spPr>
        <a:xfrm rot="11880000">
          <a:off x="1882978" y="2386301"/>
          <a:ext cx="738422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738422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880000">
        <a:off x="2233729" y="2381728"/>
        <a:ext cx="36921" cy="36921"/>
      </dsp:txXfrm>
    </dsp:sp>
    <dsp:sp modelId="{E8E371CC-0187-493B-AA1C-8B52C2F0F155}">
      <dsp:nvSpPr>
        <dsp:cNvPr id="0" name=""/>
        <dsp:cNvSpPr/>
      </dsp:nvSpPr>
      <dsp:spPr>
        <a:xfrm>
          <a:off x="680072" y="1466909"/>
          <a:ext cx="1251605" cy="12516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Cost of Living</a:t>
          </a:r>
          <a:endParaRPr lang="en-US" sz="1800" kern="1200" dirty="0"/>
        </a:p>
      </dsp:txBody>
      <dsp:txXfrm>
        <a:off x="680072" y="1466909"/>
        <a:ext cx="1251605" cy="1251605"/>
      </dsp:txXfrm>
    </dsp:sp>
    <dsp:sp modelId="{7F2E4EE1-2028-4996-BD64-AA12CC135610}">
      <dsp:nvSpPr>
        <dsp:cNvPr id="0" name=""/>
        <dsp:cNvSpPr/>
      </dsp:nvSpPr>
      <dsp:spPr>
        <a:xfrm rot="14040000">
          <a:off x="2303189" y="1807131"/>
          <a:ext cx="848509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48509" y="138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040000">
        <a:off x="2706231" y="1799805"/>
        <a:ext cx="42425" cy="42425"/>
      </dsp:txXfrm>
    </dsp:sp>
    <dsp:sp modelId="{28FACC4D-940A-4542-B7C8-14A072755B7F}">
      <dsp:nvSpPr>
        <dsp:cNvPr id="0" name=""/>
        <dsp:cNvSpPr/>
      </dsp:nvSpPr>
      <dsp:spPr>
        <a:xfrm>
          <a:off x="1498270" y="361466"/>
          <a:ext cx="1234176" cy="12341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Hours</a:t>
          </a:r>
          <a:endParaRPr lang="en-US" sz="18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 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Weekend</a:t>
          </a:r>
          <a:endParaRPr lang="en-US" sz="1100" kern="1200" dirty="0"/>
        </a:p>
      </dsp:txBody>
      <dsp:txXfrm>
        <a:off x="1498270" y="361466"/>
        <a:ext cx="1234176" cy="123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50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en-US"/>
              <a:t>© Stroud Consulting B.T. 2008                    </a:t>
            </a:r>
            <a:fld id="{5AF8FAEE-F307-41C6-BDCF-027291CD5BE8}" type="slidenum">
              <a:rPr lang="en-US" sz="120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02170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26"/>
            <a:ext cx="548515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E6977C44-754B-4609-A782-EFA2F468E5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39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C9766-0309-4F64-AC2D-BE9D3775AB86}" type="slidenum">
              <a:rPr lang="en-US" sz="1200">
                <a:cs typeface="Times New Roman" pitchFamily="18" charset="0"/>
              </a:rPr>
              <a:pPr>
                <a:defRPr/>
              </a:pPr>
              <a:t>1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2FA3839F-60CB-4CEC-95D2-4A1A5C5CFE4B}" type="slidenum">
              <a:rPr lang="en-US">
                <a:solidFill>
                  <a:prstClr val="black"/>
                </a:solidFill>
                <a:latin typeface="Arial" pitchFamily="34" charset="0"/>
              </a:rPr>
              <a:pPr defTabSz="922338"/>
              <a:t>17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B8C467E8-3782-4F7F-8C03-E34AA9B544B9}" type="slidenum">
              <a:rPr lang="en-US">
                <a:solidFill>
                  <a:prstClr val="black"/>
                </a:solidFill>
                <a:latin typeface="Arial" pitchFamily="34" charset="0"/>
              </a:rPr>
              <a:pPr defTabSz="922338"/>
              <a:t>18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FF7D798A-56DD-40F6-A4FD-6EBD72F15964}" type="slidenum">
              <a:rPr lang="en-US">
                <a:solidFill>
                  <a:prstClr val="black"/>
                </a:solidFill>
                <a:latin typeface="Arial" pitchFamily="34" charset="0"/>
              </a:rPr>
              <a:pPr defTabSz="922338"/>
              <a:t>25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one considering consulting? </a:t>
            </a:r>
          </a:p>
          <a:p>
            <a:r>
              <a:rPr lang="en-US" dirty="0" smtClean="0"/>
              <a:t>Anyone</a:t>
            </a:r>
            <a:r>
              <a:rPr lang="en-US" baseline="0" dirty="0" smtClean="0"/>
              <a:t> considering Stroud?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would you like to get out of today?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7C44-754B-4609-A782-EFA2F468E5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Point:</a:t>
            </a:r>
            <a:r>
              <a:rPr lang="en-US" baseline="0" dirty="0" smtClean="0"/>
              <a:t>  This is an example of the comparison trap, which we’ll come to later.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AND, it illustrates our key three points for the day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7C44-754B-4609-A782-EFA2F468E5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Solicit the ideas from the audience.  Write them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7C44-754B-4609-A782-EFA2F468E5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D588F51E-046D-4E8A-A7E3-5642BD853A7A}" type="slidenum">
              <a:rPr lang="en-US">
                <a:solidFill>
                  <a:prstClr val="black"/>
                </a:solidFill>
                <a:latin typeface="Arial" pitchFamily="34" charset="0"/>
              </a:rPr>
              <a:pPr defTabSz="922338"/>
              <a:t>7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414510"/>
            <a:ext cx="5027316" cy="418402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</a:t>
            </a:r>
            <a:r>
              <a:rPr lang="en-US" baseline="0" dirty="0" smtClean="0"/>
              <a:t> for some audience participation…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7C44-754B-4609-A782-EFA2F468E5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D425DB77-49ED-4A18-9229-A4B0328DB514}" type="slidenum">
              <a:rPr lang="en-US">
                <a:solidFill>
                  <a:prstClr val="black"/>
                </a:solidFill>
                <a:latin typeface="Arial" pitchFamily="34" charset="0"/>
              </a:rPr>
              <a:pPr defTabSz="922338"/>
              <a:t>12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Solicit the ideas from the audience.  Write them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7C44-754B-4609-A782-EFA2F468E5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Ideas:</a:t>
            </a:r>
          </a:p>
          <a:p>
            <a:pPr algn="l">
              <a:buFont typeface="Arial" pitchFamily="34" charset="0"/>
              <a:buChar char="•"/>
            </a:pPr>
            <a:r>
              <a:rPr lang="en-US" baseline="0" dirty="0" smtClean="0"/>
              <a:t> Throughout our careers, we’re paid what the market values us at: what skills we have and what the supply and demand curve looks like for them.</a:t>
            </a:r>
          </a:p>
          <a:p>
            <a:pPr lvl="1" algn="l">
              <a:buFont typeface="Arial" pitchFamily="34" charset="0"/>
              <a:buChar char="•"/>
            </a:pPr>
            <a:r>
              <a:rPr lang="en-US" baseline="0" dirty="0" smtClean="0"/>
              <a:t> Example:  Power boiler </a:t>
            </a:r>
            <a:r>
              <a:rPr lang="en-US" baseline="0" dirty="0" err="1" smtClean="0"/>
              <a:t>fittter</a:t>
            </a:r>
            <a:r>
              <a:rPr lang="en-US" baseline="0" dirty="0" smtClean="0"/>
              <a:t> = $150K</a:t>
            </a:r>
          </a:p>
          <a:p>
            <a:pPr lvl="0" algn="l">
              <a:buFont typeface="Arial" pitchFamily="34" charset="0"/>
              <a:buChar char="•"/>
            </a:pPr>
            <a:r>
              <a:rPr lang="en-US" baseline="0" dirty="0" smtClean="0"/>
              <a:t> From my perspective, how much you learn is the most important factor in your lifetime market value.  </a:t>
            </a:r>
          </a:p>
          <a:p>
            <a:pPr algn="l">
              <a:buFont typeface="Arial" pitchFamily="34" charset="0"/>
              <a:buChar char="•"/>
            </a:pPr>
            <a:r>
              <a:rPr lang="en-US" baseline="0" dirty="0" smtClean="0"/>
              <a:t> Things that drive higher salaries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baseline="0" dirty="0" smtClean="0"/>
              <a:t> Personal leverage and leadership:  How much more can you accomplish than one single person’s work? </a:t>
            </a:r>
          </a:p>
          <a:p>
            <a:pPr lvl="1" algn="l">
              <a:buFont typeface="Arial" pitchFamily="34" charset="0"/>
              <a:buChar char="•"/>
            </a:pPr>
            <a:r>
              <a:rPr lang="en-US" baseline="0" dirty="0" smtClean="0"/>
              <a:t> Revenue value to a company:  What is on the bottom line because you were there that wouldn’t have been otherwise</a:t>
            </a:r>
          </a:p>
          <a:p>
            <a:pPr lvl="2" algn="l">
              <a:buFont typeface="Arial" pitchFamily="34" charset="0"/>
              <a:buChar char="•"/>
            </a:pPr>
            <a:r>
              <a:rPr lang="en-US" baseline="0" dirty="0" err="1" smtClean="0"/>
              <a:t>Eg</a:t>
            </a:r>
            <a:r>
              <a:rPr lang="en-US" baseline="0" dirty="0" smtClean="0"/>
              <a:t>: Sales commissions.  Start up visionaries who can translate the idea into a product.  </a:t>
            </a:r>
          </a:p>
          <a:p>
            <a:pPr lvl="1" algn="l">
              <a:buFont typeface="Arial" pitchFamily="34" charset="0"/>
              <a:buChar char="•"/>
            </a:pPr>
            <a:r>
              <a:rPr lang="en-US" baseline="0" dirty="0" smtClean="0"/>
              <a:t> Size of the overall pot and how much impact you’ve had on creating it. 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:  Startups.</a:t>
            </a:r>
          </a:p>
          <a:p>
            <a:pPr lvl="1" algn="l">
              <a:buFont typeface="Arial" pitchFamily="34" charset="0"/>
              <a:buChar char="•"/>
            </a:pPr>
            <a:r>
              <a:rPr lang="en-US" baseline="0" dirty="0" smtClean="0"/>
              <a:t> Knowledge and skills that are difficult or time-consuming to develop</a:t>
            </a:r>
          </a:p>
          <a:p>
            <a:pPr lvl="1" algn="l">
              <a:buFont typeface="Arial" pitchFamily="34" charset="0"/>
              <a:buChar char="•"/>
            </a:pPr>
            <a:r>
              <a:rPr lang="en-US" baseline="0" dirty="0" smtClean="0"/>
              <a:t> Bigger assumed risk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malpractice for surgeons…)</a:t>
            </a:r>
          </a:p>
          <a:p>
            <a:pPr lvl="0" algn="l">
              <a:buFont typeface="Arial" pitchFamily="34" charset="0"/>
              <a:buChar char="•"/>
            </a:pPr>
            <a:r>
              <a:rPr lang="en-US" baseline="0" dirty="0" smtClean="0"/>
              <a:t> At the beginning of your career, you’ll be paid for the skills you already have – sometimes highly technical 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7C44-754B-4609-A782-EFA2F468E5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FD0F11-A593-423A-B599-D309F155B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FFE735-9DC7-4155-87A8-442155A08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85800"/>
            <a:ext cx="2019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905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EC5082-185B-4153-AFAA-156CE3D26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FD0F11-A593-423A-B599-D309F155B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3861E0-7E7F-4CC3-BACA-E1D682FF87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C7283-C366-46E0-AE91-FDBD158545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55AD6-E057-4A72-BFCB-7CB53E1196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5CE04E-8422-4F59-BAB1-4F75D776C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47C97A-A258-4956-8AE7-7E4AD1DD6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5CF60-C295-4F05-85B2-0340B69A45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EEA8A4-CE9E-4C05-B1A8-B57220B7F4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3861E0-7E7F-4CC3-BACA-E1D682FF8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9E25E8-A3B3-4DC9-8440-CFED463BE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FFE735-9DC7-4155-87A8-442155A08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85800"/>
            <a:ext cx="2019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5905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EC5082-185B-4153-AFAA-156CE3D267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58A5-9BA3-4282-95BC-5A3AC194B2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ittle_pag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505200"/>
            <a:ext cx="9148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1400" y="863600"/>
            <a:ext cx="7772400" cy="11430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1400" y="1411288"/>
            <a:ext cx="6400800" cy="1752600"/>
          </a:xfrm>
        </p:spPr>
        <p:txBody>
          <a:bodyPr lIns="0" tIns="0" rIns="0" bIns="0"/>
          <a:lstStyle>
            <a:lvl1pPr marL="0" indent="0">
              <a:lnSpc>
                <a:spcPts val="3200"/>
              </a:lnSpc>
              <a:buFont typeface="Times" pitchFamily="80" charset="0"/>
              <a:buNone/>
              <a:defRPr sz="2700">
                <a:solidFill>
                  <a:srgbClr val="F68B18"/>
                </a:solidFill>
                <a:ea typeface="ＭＳ Ｐゴシック" charset="-128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BBD5-3666-4AA7-84F9-9DF0489E3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F014-7B08-4F48-9F5F-78DD7219E4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AC43B-6201-44A1-B96D-99FA2BB9F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250" y="2286000"/>
            <a:ext cx="3889375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286000"/>
            <a:ext cx="3889375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85D9-99E9-4DF3-94D5-EB91DA958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F463-135B-4109-84B8-9F9B11000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C7283-C366-46E0-AE91-FDBD15854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A9D-23A0-40E8-AFEF-436D3E27B3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6321-5455-44BE-A059-476A707C1B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A45A-AAA9-4B58-8EFC-CCEDB9F33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4EBC-5F9D-4D02-9F36-AB14EE7A0C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0BE1-AA68-4AAD-BB96-5B685AA89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990600"/>
            <a:ext cx="1982787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250" y="990600"/>
            <a:ext cx="5795963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B22B-D14F-4788-B8CA-8EFD75A11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2513-0B35-4E91-8ED5-B4794410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ittle_pag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505200"/>
            <a:ext cx="9148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1400" y="863600"/>
            <a:ext cx="7772400" cy="11430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1400" y="1411288"/>
            <a:ext cx="6400800" cy="1752600"/>
          </a:xfrm>
        </p:spPr>
        <p:txBody>
          <a:bodyPr lIns="0" tIns="0" rIns="0" bIns="0"/>
          <a:lstStyle>
            <a:lvl1pPr marL="0" indent="0">
              <a:lnSpc>
                <a:spcPts val="3200"/>
              </a:lnSpc>
              <a:buFont typeface="Times" pitchFamily="80" charset="0"/>
              <a:buNone/>
              <a:defRPr sz="2700">
                <a:solidFill>
                  <a:srgbClr val="F68B18"/>
                </a:solidFill>
                <a:ea typeface="ＭＳ Ｐゴシック" charset="-128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BBD5-3666-4AA7-84F9-9DF0489E3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F014-7B08-4F48-9F5F-78DD7219E4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AC43B-6201-44A1-B96D-99FA2BB9F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55AD6-E057-4A72-BFCB-7CB53E119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250" y="2286000"/>
            <a:ext cx="3889375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286000"/>
            <a:ext cx="3889375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85D9-99E9-4DF3-94D5-EB91DA958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F463-135B-4109-84B8-9F9B11000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A9D-23A0-40E8-AFEF-436D3E27B3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6321-5455-44BE-A059-476A707C1B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A45A-AAA9-4B58-8EFC-CCEDB9F33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4EBC-5F9D-4D02-9F36-AB14EE7A0C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0BE1-AA68-4AAD-BB96-5B685AA89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990600"/>
            <a:ext cx="1982787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250" y="990600"/>
            <a:ext cx="5795963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B22B-D14F-4788-B8CA-8EFD75A11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2513-0B35-4E91-8ED5-B4794410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ittle_pag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505200"/>
            <a:ext cx="9148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1400" y="863600"/>
            <a:ext cx="7772400" cy="11430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1400" y="1411288"/>
            <a:ext cx="6400800" cy="1752600"/>
          </a:xfrm>
        </p:spPr>
        <p:txBody>
          <a:bodyPr lIns="0" tIns="0" rIns="0" bIns="0"/>
          <a:lstStyle>
            <a:lvl1pPr marL="0" indent="0">
              <a:lnSpc>
                <a:spcPts val="3200"/>
              </a:lnSpc>
              <a:buFont typeface="Times" pitchFamily="80" charset="0"/>
              <a:buNone/>
              <a:defRPr sz="2700">
                <a:solidFill>
                  <a:srgbClr val="F68B18"/>
                </a:solidFill>
                <a:ea typeface="ＭＳ Ｐゴシック" charset="-128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BBD5-3666-4AA7-84F9-9DF0489E3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5CE04E-8422-4F59-BAB1-4F75D776C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F014-7B08-4F48-9F5F-78DD7219E4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AC43B-6201-44A1-B96D-99FA2BB9F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250" y="2286000"/>
            <a:ext cx="3889375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286000"/>
            <a:ext cx="3889375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85D9-99E9-4DF3-94D5-EB91DA958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F463-135B-4109-84B8-9F9B11000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A9D-23A0-40E8-AFEF-436D3E27B3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6321-5455-44BE-A059-476A707C1B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A45A-AAA9-4B58-8EFC-CCEDB9F33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4EBC-5F9D-4D02-9F36-AB14EE7A0C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0BE1-AA68-4AAD-BB96-5B685AA89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990600"/>
            <a:ext cx="1982787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250" y="990600"/>
            <a:ext cx="5795963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B22B-D14F-4788-B8CA-8EFD75A11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47C97A-A258-4956-8AE7-7E4AD1DD6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2513-0B35-4E91-8ED5-B4794410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ittle_pag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505200"/>
            <a:ext cx="9148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1400" y="863600"/>
            <a:ext cx="7772400" cy="1143000"/>
          </a:xfrm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1400" y="1411288"/>
            <a:ext cx="6400800" cy="1752600"/>
          </a:xfrm>
        </p:spPr>
        <p:txBody>
          <a:bodyPr lIns="0" tIns="0" rIns="0" bIns="0"/>
          <a:lstStyle>
            <a:lvl1pPr marL="0" indent="0">
              <a:lnSpc>
                <a:spcPts val="3200"/>
              </a:lnSpc>
              <a:buFont typeface="Times" pitchFamily="80" charset="0"/>
              <a:buNone/>
              <a:defRPr sz="2700">
                <a:solidFill>
                  <a:srgbClr val="F68B18"/>
                </a:solidFill>
                <a:ea typeface="ＭＳ Ｐゴシック" charset="-128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BBD5-3666-4AA7-84F9-9DF0489E3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F014-7B08-4F48-9F5F-78DD7219E4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AC43B-6201-44A1-B96D-99FA2BB9F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250" y="2286000"/>
            <a:ext cx="3889375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286000"/>
            <a:ext cx="3889375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85D9-99E9-4DF3-94D5-EB91DA958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F463-135B-4109-84B8-9F9B11000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A9D-23A0-40E8-AFEF-436D3E27B3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6321-5455-44BE-A059-476A707C1B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A45A-AAA9-4B58-8EFC-CCEDB9F33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4EBC-5F9D-4D02-9F36-AB14EE7A0C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5CF60-C295-4F05-85B2-0340B69A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0BE1-AA68-4AAD-BB96-5B685AA89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990600"/>
            <a:ext cx="1982787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250" y="990600"/>
            <a:ext cx="5795963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B22B-D14F-4788-B8CA-8EFD75A11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2513-0B35-4E91-8ED5-B4794410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EEA8A4-CE9E-4C05-B1A8-B57220B7F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9E25E8-A3B3-4DC9-8440-CFED463BE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4038600" y="1905000"/>
            <a:ext cx="1981200" cy="1081088"/>
          </a:xfrm>
          <a:prstGeom prst="roundRect">
            <a:avLst>
              <a:gd name="adj" fmla="val 16667"/>
            </a:avLst>
          </a:prstGeom>
          <a:solidFill>
            <a:schemeClr val="bg1">
              <a:alpha val="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2286000"/>
                <a:gridCol w="1676400"/>
                <a:gridCol w="3276600"/>
                <a:gridCol w="914400"/>
                <a:gridCol w="990600"/>
              </a:tblGrid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</a:tr>
              <a:tr h="282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2700000" scaled="1"/>
                    </a:gra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0762" name="AutoShape 42"/>
          <p:cNvSpPr>
            <a:spLocks noChangeArrowheads="1"/>
          </p:cNvSpPr>
          <p:nvPr/>
        </p:nvSpPr>
        <p:spPr bwMode="auto">
          <a:xfrm>
            <a:off x="5334000" y="1143000"/>
            <a:ext cx="2514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gamma/>
                  <a:tint val="53333"/>
                  <a:invGamma/>
                  <a:alpha val="14999"/>
                </a:srgbClr>
              </a:gs>
              <a:gs pos="100000">
                <a:srgbClr val="3A3DCA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63" name="AutoShape 43"/>
          <p:cNvSpPr>
            <a:spLocks noChangeArrowheads="1"/>
          </p:cNvSpPr>
          <p:nvPr/>
        </p:nvSpPr>
        <p:spPr bwMode="auto">
          <a:xfrm>
            <a:off x="1981200" y="457200"/>
            <a:ext cx="4648200" cy="2535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9CBF3">
                  <a:gamma/>
                  <a:tint val="58824"/>
                  <a:invGamma/>
                  <a:alpha val="999"/>
                </a:srgbClr>
              </a:gs>
              <a:gs pos="100000">
                <a:srgbClr val="C9CBF3">
                  <a:alpha val="6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65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6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47FF0A90-E27C-4C64-ACA4-56B1CF70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68" name="Freeform 48"/>
          <p:cNvSpPr>
            <a:spLocks/>
          </p:cNvSpPr>
          <p:nvPr/>
        </p:nvSpPr>
        <p:spPr bwMode="auto">
          <a:xfrm>
            <a:off x="3276600" y="2133600"/>
            <a:ext cx="2590800" cy="2590800"/>
          </a:xfrm>
          <a:custGeom>
            <a:avLst/>
            <a:gdLst/>
            <a:ahLst/>
            <a:cxnLst>
              <a:cxn ang="0">
                <a:pos x="1248" y="0"/>
              </a:cxn>
              <a:cxn ang="0">
                <a:pos x="0" y="0"/>
              </a:cxn>
              <a:cxn ang="0">
                <a:pos x="0" y="1872"/>
              </a:cxn>
              <a:cxn ang="0">
                <a:pos x="1872" y="1872"/>
              </a:cxn>
              <a:cxn ang="0">
                <a:pos x="1872" y="1248"/>
              </a:cxn>
              <a:cxn ang="0">
                <a:pos x="624" y="1248"/>
              </a:cxn>
              <a:cxn ang="0">
                <a:pos x="624" y="624"/>
              </a:cxn>
              <a:cxn ang="0">
                <a:pos x="2496" y="624"/>
              </a:cxn>
              <a:cxn ang="0">
                <a:pos x="2496" y="2496"/>
              </a:cxn>
              <a:cxn ang="0">
                <a:pos x="1248" y="2496"/>
              </a:cxn>
              <a:cxn ang="0">
                <a:pos x="1248" y="0"/>
              </a:cxn>
            </a:cxnLst>
            <a:rect l="0" t="0" r="r" b="b"/>
            <a:pathLst>
              <a:path w="2496" h="2496">
                <a:moveTo>
                  <a:pt x="1248" y="0"/>
                </a:moveTo>
                <a:lnTo>
                  <a:pt x="0" y="0"/>
                </a:lnTo>
                <a:lnTo>
                  <a:pt x="0" y="1872"/>
                </a:lnTo>
                <a:lnTo>
                  <a:pt x="1872" y="1872"/>
                </a:lnTo>
                <a:lnTo>
                  <a:pt x="1872" y="1248"/>
                </a:lnTo>
                <a:lnTo>
                  <a:pt x="624" y="1248"/>
                </a:lnTo>
                <a:lnTo>
                  <a:pt x="624" y="624"/>
                </a:lnTo>
                <a:lnTo>
                  <a:pt x="2496" y="624"/>
                </a:lnTo>
                <a:lnTo>
                  <a:pt x="2496" y="2496"/>
                </a:lnTo>
                <a:lnTo>
                  <a:pt x="1248" y="2496"/>
                </a:lnTo>
                <a:lnTo>
                  <a:pt x="1248" y="0"/>
                </a:lnTo>
                <a:close/>
              </a:path>
            </a:pathLst>
          </a:custGeom>
          <a:solidFill>
            <a:srgbClr val="E7E8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3124200" y="1981200"/>
            <a:ext cx="2895600" cy="2895600"/>
          </a:xfrm>
          <a:prstGeom prst="rect">
            <a:avLst/>
          </a:prstGeom>
          <a:noFill/>
          <a:ln w="76200">
            <a:solidFill>
              <a:srgbClr val="E7E8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0" name="AutoShape 50"/>
          <p:cNvSpPr>
            <a:spLocks noChangeArrowheads="1"/>
          </p:cNvSpPr>
          <p:nvPr/>
        </p:nvSpPr>
        <p:spPr bwMode="auto">
          <a:xfrm>
            <a:off x="5257800" y="4114800"/>
            <a:ext cx="2514600" cy="1371600"/>
          </a:xfrm>
          <a:prstGeom prst="roundRect">
            <a:avLst>
              <a:gd name="adj" fmla="val 16667"/>
            </a:avLst>
          </a:prstGeom>
          <a:solidFill>
            <a:schemeClr val="bg1">
              <a:alpha val="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1" name="AutoShape 51"/>
          <p:cNvSpPr>
            <a:spLocks noChangeArrowheads="1"/>
          </p:cNvSpPr>
          <p:nvPr/>
        </p:nvSpPr>
        <p:spPr bwMode="auto">
          <a:xfrm>
            <a:off x="2438400" y="10668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gamma/>
                  <a:tint val="53333"/>
                  <a:invGamma/>
                  <a:alpha val="14999"/>
                </a:srgbClr>
              </a:gs>
              <a:gs pos="100000">
                <a:srgbClr val="3A3DCA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2" name="AutoShape 52"/>
          <p:cNvSpPr>
            <a:spLocks noChangeArrowheads="1"/>
          </p:cNvSpPr>
          <p:nvPr/>
        </p:nvSpPr>
        <p:spPr bwMode="auto">
          <a:xfrm>
            <a:off x="1371600" y="3124200"/>
            <a:ext cx="1981200" cy="1081088"/>
          </a:xfrm>
          <a:prstGeom prst="roundRect">
            <a:avLst>
              <a:gd name="adj" fmla="val 16667"/>
            </a:avLst>
          </a:prstGeom>
          <a:solidFill>
            <a:schemeClr val="bg1">
              <a:alpha val="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3" name="AutoShape 53"/>
          <p:cNvSpPr>
            <a:spLocks noChangeArrowheads="1"/>
          </p:cNvSpPr>
          <p:nvPr/>
        </p:nvSpPr>
        <p:spPr bwMode="auto">
          <a:xfrm>
            <a:off x="381000" y="17526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4" name="AutoShape 54"/>
          <p:cNvSpPr>
            <a:spLocks noChangeArrowheads="1"/>
          </p:cNvSpPr>
          <p:nvPr/>
        </p:nvSpPr>
        <p:spPr bwMode="auto">
          <a:xfrm>
            <a:off x="1752600" y="50292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alpha val="3000"/>
                </a:srgbClr>
              </a:gs>
              <a:gs pos="100000">
                <a:srgbClr val="3A3DCA">
                  <a:gamma/>
                  <a:tint val="53333"/>
                  <a:invGamma/>
                  <a:alpha val="14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5" name="AutoShape 55"/>
          <p:cNvSpPr>
            <a:spLocks noChangeArrowheads="1"/>
          </p:cNvSpPr>
          <p:nvPr/>
        </p:nvSpPr>
        <p:spPr bwMode="auto">
          <a:xfrm>
            <a:off x="6172200" y="3643313"/>
            <a:ext cx="1981200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gamma/>
                  <a:tint val="53333"/>
                  <a:invGamma/>
                  <a:alpha val="14999"/>
                </a:srgbClr>
              </a:gs>
              <a:gs pos="100000">
                <a:srgbClr val="3A3DCA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6" name="AutoShape 56"/>
          <p:cNvSpPr>
            <a:spLocks noChangeArrowheads="1"/>
          </p:cNvSpPr>
          <p:nvPr/>
        </p:nvSpPr>
        <p:spPr bwMode="auto">
          <a:xfrm>
            <a:off x="5943600" y="51054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gamma/>
                  <a:tint val="53333"/>
                  <a:invGamma/>
                  <a:alpha val="14999"/>
                </a:srgbClr>
              </a:gs>
              <a:gs pos="100000">
                <a:srgbClr val="3A3DCA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7" name="AutoShape 57"/>
          <p:cNvSpPr>
            <a:spLocks noChangeArrowheads="1"/>
          </p:cNvSpPr>
          <p:nvPr/>
        </p:nvSpPr>
        <p:spPr bwMode="auto">
          <a:xfrm>
            <a:off x="6781800" y="22098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8" name="AutoShape 58"/>
          <p:cNvSpPr>
            <a:spLocks noChangeArrowheads="1"/>
          </p:cNvSpPr>
          <p:nvPr/>
        </p:nvSpPr>
        <p:spPr bwMode="auto">
          <a:xfrm>
            <a:off x="2133600" y="4038600"/>
            <a:ext cx="3352800" cy="182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79" name="AutoShape 59"/>
          <p:cNvSpPr>
            <a:spLocks noChangeArrowheads="1"/>
          </p:cNvSpPr>
          <p:nvPr/>
        </p:nvSpPr>
        <p:spPr bwMode="auto">
          <a:xfrm>
            <a:off x="3886200" y="4038600"/>
            <a:ext cx="4648200" cy="2535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80" name="AutoShape 60"/>
          <p:cNvSpPr>
            <a:spLocks noChangeArrowheads="1"/>
          </p:cNvSpPr>
          <p:nvPr/>
        </p:nvSpPr>
        <p:spPr bwMode="auto">
          <a:xfrm>
            <a:off x="914400" y="44196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30781" name="AutoShape 61"/>
          <p:cNvSpPr>
            <a:spLocks noChangeArrowheads="1"/>
          </p:cNvSpPr>
          <p:nvPr/>
        </p:nvSpPr>
        <p:spPr bwMode="auto">
          <a:xfrm>
            <a:off x="838200" y="-2286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162860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286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62862" name="Picture 64" descr="Stroud Logo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 l="1187" t="2687" r="1079" b="5914"/>
          <a:stretch>
            <a:fillRect/>
          </a:stretch>
        </p:blipFill>
        <p:spPr bwMode="auto">
          <a:xfrm>
            <a:off x="6267450" y="0"/>
            <a:ext cx="28765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4038600" y="1905000"/>
            <a:ext cx="1981200" cy="1081088"/>
          </a:xfrm>
          <a:prstGeom prst="roundRect">
            <a:avLst>
              <a:gd name="adj" fmla="val 16667"/>
            </a:avLst>
          </a:prstGeom>
          <a:solidFill>
            <a:schemeClr val="bg1">
              <a:alpha val="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2286000"/>
                <a:gridCol w="1676400"/>
                <a:gridCol w="3276600"/>
                <a:gridCol w="914400"/>
                <a:gridCol w="990600"/>
              </a:tblGrid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</a:tr>
              <a:tr h="282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2700000" scaled="1"/>
                    </a:gra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CBF3"/>
                        </a:gs>
                        <a:gs pos="100000">
                          <a:srgbClr val="E1E2F8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w Cen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1E2F8"/>
                        </a:gs>
                        <a:gs pos="100000">
                          <a:srgbClr val="C9CBF3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0762" name="AutoShape 42"/>
          <p:cNvSpPr>
            <a:spLocks noChangeArrowheads="1"/>
          </p:cNvSpPr>
          <p:nvPr/>
        </p:nvSpPr>
        <p:spPr bwMode="auto">
          <a:xfrm>
            <a:off x="5334000" y="1143000"/>
            <a:ext cx="2514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gamma/>
                  <a:tint val="53333"/>
                  <a:invGamma/>
                  <a:alpha val="14999"/>
                </a:srgbClr>
              </a:gs>
              <a:gs pos="100000">
                <a:srgbClr val="3A3DCA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63" name="AutoShape 43"/>
          <p:cNvSpPr>
            <a:spLocks noChangeArrowheads="1"/>
          </p:cNvSpPr>
          <p:nvPr/>
        </p:nvSpPr>
        <p:spPr bwMode="auto">
          <a:xfrm>
            <a:off x="1981200" y="457200"/>
            <a:ext cx="4648200" cy="2535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9CBF3">
                  <a:gamma/>
                  <a:tint val="58824"/>
                  <a:invGamma/>
                  <a:alpha val="999"/>
                </a:srgbClr>
              </a:gs>
              <a:gs pos="100000">
                <a:srgbClr val="C9CBF3">
                  <a:alpha val="6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65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66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47FF0A90-E27C-4C64-ACA4-56B1CF700F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68" name="Freeform 48"/>
          <p:cNvSpPr>
            <a:spLocks/>
          </p:cNvSpPr>
          <p:nvPr/>
        </p:nvSpPr>
        <p:spPr bwMode="auto">
          <a:xfrm>
            <a:off x="3276600" y="2133600"/>
            <a:ext cx="2590800" cy="2590800"/>
          </a:xfrm>
          <a:custGeom>
            <a:avLst/>
            <a:gdLst/>
            <a:ahLst/>
            <a:cxnLst>
              <a:cxn ang="0">
                <a:pos x="1248" y="0"/>
              </a:cxn>
              <a:cxn ang="0">
                <a:pos x="0" y="0"/>
              </a:cxn>
              <a:cxn ang="0">
                <a:pos x="0" y="1872"/>
              </a:cxn>
              <a:cxn ang="0">
                <a:pos x="1872" y="1872"/>
              </a:cxn>
              <a:cxn ang="0">
                <a:pos x="1872" y="1248"/>
              </a:cxn>
              <a:cxn ang="0">
                <a:pos x="624" y="1248"/>
              </a:cxn>
              <a:cxn ang="0">
                <a:pos x="624" y="624"/>
              </a:cxn>
              <a:cxn ang="0">
                <a:pos x="2496" y="624"/>
              </a:cxn>
              <a:cxn ang="0">
                <a:pos x="2496" y="2496"/>
              </a:cxn>
              <a:cxn ang="0">
                <a:pos x="1248" y="2496"/>
              </a:cxn>
              <a:cxn ang="0">
                <a:pos x="1248" y="0"/>
              </a:cxn>
            </a:cxnLst>
            <a:rect l="0" t="0" r="r" b="b"/>
            <a:pathLst>
              <a:path w="2496" h="2496">
                <a:moveTo>
                  <a:pt x="1248" y="0"/>
                </a:moveTo>
                <a:lnTo>
                  <a:pt x="0" y="0"/>
                </a:lnTo>
                <a:lnTo>
                  <a:pt x="0" y="1872"/>
                </a:lnTo>
                <a:lnTo>
                  <a:pt x="1872" y="1872"/>
                </a:lnTo>
                <a:lnTo>
                  <a:pt x="1872" y="1248"/>
                </a:lnTo>
                <a:lnTo>
                  <a:pt x="624" y="1248"/>
                </a:lnTo>
                <a:lnTo>
                  <a:pt x="624" y="624"/>
                </a:lnTo>
                <a:lnTo>
                  <a:pt x="2496" y="624"/>
                </a:lnTo>
                <a:lnTo>
                  <a:pt x="2496" y="2496"/>
                </a:lnTo>
                <a:lnTo>
                  <a:pt x="1248" y="2496"/>
                </a:lnTo>
                <a:lnTo>
                  <a:pt x="1248" y="0"/>
                </a:lnTo>
                <a:close/>
              </a:path>
            </a:pathLst>
          </a:custGeom>
          <a:solidFill>
            <a:srgbClr val="E7E8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3124200" y="1981200"/>
            <a:ext cx="2895600" cy="2895600"/>
          </a:xfrm>
          <a:prstGeom prst="rect">
            <a:avLst/>
          </a:prstGeom>
          <a:noFill/>
          <a:ln w="76200">
            <a:solidFill>
              <a:srgbClr val="E7E8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0" name="AutoShape 50"/>
          <p:cNvSpPr>
            <a:spLocks noChangeArrowheads="1"/>
          </p:cNvSpPr>
          <p:nvPr/>
        </p:nvSpPr>
        <p:spPr bwMode="auto">
          <a:xfrm>
            <a:off x="5257800" y="4114800"/>
            <a:ext cx="2514600" cy="1371600"/>
          </a:xfrm>
          <a:prstGeom prst="roundRect">
            <a:avLst>
              <a:gd name="adj" fmla="val 16667"/>
            </a:avLst>
          </a:prstGeom>
          <a:solidFill>
            <a:schemeClr val="bg1">
              <a:alpha val="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1" name="AutoShape 51"/>
          <p:cNvSpPr>
            <a:spLocks noChangeArrowheads="1"/>
          </p:cNvSpPr>
          <p:nvPr/>
        </p:nvSpPr>
        <p:spPr bwMode="auto">
          <a:xfrm>
            <a:off x="2438400" y="10668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gamma/>
                  <a:tint val="53333"/>
                  <a:invGamma/>
                  <a:alpha val="14999"/>
                </a:srgbClr>
              </a:gs>
              <a:gs pos="100000">
                <a:srgbClr val="3A3DCA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2" name="AutoShape 52"/>
          <p:cNvSpPr>
            <a:spLocks noChangeArrowheads="1"/>
          </p:cNvSpPr>
          <p:nvPr/>
        </p:nvSpPr>
        <p:spPr bwMode="auto">
          <a:xfrm>
            <a:off x="1371600" y="3124200"/>
            <a:ext cx="1981200" cy="1081088"/>
          </a:xfrm>
          <a:prstGeom prst="roundRect">
            <a:avLst>
              <a:gd name="adj" fmla="val 16667"/>
            </a:avLst>
          </a:prstGeom>
          <a:solidFill>
            <a:schemeClr val="bg1">
              <a:alpha val="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3" name="AutoShape 53"/>
          <p:cNvSpPr>
            <a:spLocks noChangeArrowheads="1"/>
          </p:cNvSpPr>
          <p:nvPr/>
        </p:nvSpPr>
        <p:spPr bwMode="auto">
          <a:xfrm>
            <a:off x="381000" y="17526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4" name="AutoShape 54"/>
          <p:cNvSpPr>
            <a:spLocks noChangeArrowheads="1"/>
          </p:cNvSpPr>
          <p:nvPr/>
        </p:nvSpPr>
        <p:spPr bwMode="auto">
          <a:xfrm>
            <a:off x="1752600" y="50292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alpha val="3000"/>
                </a:srgbClr>
              </a:gs>
              <a:gs pos="100000">
                <a:srgbClr val="3A3DCA">
                  <a:gamma/>
                  <a:tint val="53333"/>
                  <a:invGamma/>
                  <a:alpha val="14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5" name="AutoShape 55"/>
          <p:cNvSpPr>
            <a:spLocks noChangeArrowheads="1"/>
          </p:cNvSpPr>
          <p:nvPr/>
        </p:nvSpPr>
        <p:spPr bwMode="auto">
          <a:xfrm>
            <a:off x="6172200" y="3643313"/>
            <a:ext cx="1981200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gamma/>
                  <a:tint val="53333"/>
                  <a:invGamma/>
                  <a:alpha val="14999"/>
                </a:srgbClr>
              </a:gs>
              <a:gs pos="100000">
                <a:srgbClr val="3A3DCA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6" name="AutoShape 56"/>
          <p:cNvSpPr>
            <a:spLocks noChangeArrowheads="1"/>
          </p:cNvSpPr>
          <p:nvPr/>
        </p:nvSpPr>
        <p:spPr bwMode="auto">
          <a:xfrm>
            <a:off x="5943600" y="51054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3DCA">
                  <a:gamma/>
                  <a:tint val="53333"/>
                  <a:invGamma/>
                  <a:alpha val="14999"/>
                </a:srgbClr>
              </a:gs>
              <a:gs pos="100000">
                <a:srgbClr val="3A3DCA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7" name="AutoShape 57"/>
          <p:cNvSpPr>
            <a:spLocks noChangeArrowheads="1"/>
          </p:cNvSpPr>
          <p:nvPr/>
        </p:nvSpPr>
        <p:spPr bwMode="auto">
          <a:xfrm>
            <a:off x="6781800" y="22098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8" name="AutoShape 58"/>
          <p:cNvSpPr>
            <a:spLocks noChangeArrowheads="1"/>
          </p:cNvSpPr>
          <p:nvPr/>
        </p:nvSpPr>
        <p:spPr bwMode="auto">
          <a:xfrm>
            <a:off x="2133600" y="4038600"/>
            <a:ext cx="3352800" cy="182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79" name="AutoShape 59"/>
          <p:cNvSpPr>
            <a:spLocks noChangeArrowheads="1"/>
          </p:cNvSpPr>
          <p:nvPr/>
        </p:nvSpPr>
        <p:spPr bwMode="auto">
          <a:xfrm>
            <a:off x="3886200" y="4038600"/>
            <a:ext cx="4648200" cy="2535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80" name="AutoShape 60"/>
          <p:cNvSpPr>
            <a:spLocks noChangeArrowheads="1"/>
          </p:cNvSpPr>
          <p:nvPr/>
        </p:nvSpPr>
        <p:spPr bwMode="auto">
          <a:xfrm>
            <a:off x="914400" y="44196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81" name="AutoShape 61"/>
          <p:cNvSpPr>
            <a:spLocks noChangeArrowheads="1"/>
          </p:cNvSpPr>
          <p:nvPr/>
        </p:nvSpPr>
        <p:spPr bwMode="auto">
          <a:xfrm>
            <a:off x="838200" y="-228600"/>
            <a:ext cx="1981200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94E2">
                  <a:gamma/>
                  <a:tint val="53333"/>
                  <a:invGamma/>
                  <a:alpha val="14999"/>
                </a:srgbClr>
              </a:gs>
              <a:gs pos="100000">
                <a:srgbClr val="9294E2">
                  <a:alpha val="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2860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6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62862" name="Picture 64" descr="Stroud Logo"/>
          <p:cNvPicPr>
            <a:picLocks noChangeAspect="1" noChangeArrowheads="1"/>
          </p:cNvPicPr>
          <p:nvPr/>
        </p:nvPicPr>
        <p:blipFill>
          <a:blip r:embed="rId15" cstate="screen">
            <a:lum bright="70000" contrast="-70000"/>
          </a:blip>
          <a:srcRect l="1187" t="2687" r="1079" b="5914"/>
          <a:stretch>
            <a:fillRect/>
          </a:stretch>
        </p:blipFill>
        <p:spPr bwMode="auto">
          <a:xfrm>
            <a:off x="6267450" y="0"/>
            <a:ext cx="28765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05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250" y="2286000"/>
            <a:ext cx="7931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fld id="{5D496F89-0684-45ED-BD49-E67A33F05DB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5" name="Picture 9" descr="2nd_page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2nd_page_bott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40738" y="6392863"/>
            <a:ext cx="7032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+mj-lt"/>
          <a:ea typeface="+mj-ea"/>
          <a:cs typeface="Geneva"/>
        </a:defRPr>
      </a:lvl1pPr>
      <a:lvl2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2pPr>
      <a:lvl3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3pPr>
      <a:lvl4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4pPr>
      <a:lvl5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5pPr>
      <a:lvl6pPr marL="4572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6pPr>
      <a:lvl7pPr marL="9144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7pPr>
      <a:lvl8pPr marL="13716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8pPr>
      <a:lvl9pPr marL="18288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9pPr>
    </p:titleStyle>
    <p:bodyStyle>
      <a:lvl1pPr marL="174625" indent="-17462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68B18"/>
        </a:buClr>
        <a:buFont typeface="Times" pitchFamily="18" charset="0"/>
        <a:buChar char="•"/>
        <a:defRPr sz="2100">
          <a:solidFill>
            <a:schemeClr val="tx1"/>
          </a:solidFill>
          <a:latin typeface="+mn-lt"/>
          <a:ea typeface="+mn-ea"/>
          <a:cs typeface="Geneva"/>
        </a:defRPr>
      </a:lvl1pPr>
      <a:lvl2pPr marL="515938" indent="-227013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latin typeface="+mn-lt"/>
          <a:ea typeface="+mn-ea"/>
          <a:cs typeface="Geneva"/>
        </a:defRPr>
      </a:lvl2pPr>
      <a:lvl3pPr marL="1025525" indent="-223838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05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250" y="2286000"/>
            <a:ext cx="7931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fld id="{5D496F89-0684-45ED-BD49-E67A33F05DB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5" name="Picture 9" descr="2nd_page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2nd_page_bott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40738" y="6392863"/>
            <a:ext cx="7032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+mj-lt"/>
          <a:ea typeface="+mj-ea"/>
          <a:cs typeface="Geneva"/>
        </a:defRPr>
      </a:lvl1pPr>
      <a:lvl2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2pPr>
      <a:lvl3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3pPr>
      <a:lvl4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4pPr>
      <a:lvl5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5pPr>
      <a:lvl6pPr marL="4572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6pPr>
      <a:lvl7pPr marL="9144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7pPr>
      <a:lvl8pPr marL="13716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8pPr>
      <a:lvl9pPr marL="18288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9pPr>
    </p:titleStyle>
    <p:bodyStyle>
      <a:lvl1pPr marL="174625" indent="-17462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68B18"/>
        </a:buClr>
        <a:buFont typeface="Times" pitchFamily="18" charset="0"/>
        <a:buChar char="•"/>
        <a:defRPr sz="2100">
          <a:solidFill>
            <a:schemeClr val="tx1"/>
          </a:solidFill>
          <a:latin typeface="+mn-lt"/>
          <a:ea typeface="+mn-ea"/>
          <a:cs typeface="Geneva"/>
        </a:defRPr>
      </a:lvl1pPr>
      <a:lvl2pPr marL="515938" indent="-227013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latin typeface="+mn-lt"/>
          <a:ea typeface="+mn-ea"/>
          <a:cs typeface="Geneva"/>
        </a:defRPr>
      </a:lvl2pPr>
      <a:lvl3pPr marL="1025525" indent="-223838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05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250" y="2286000"/>
            <a:ext cx="7931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fld id="{5D496F89-0684-45ED-BD49-E67A33F05DB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5" name="Picture 9" descr="2nd_page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2nd_page_bott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40738" y="6392863"/>
            <a:ext cx="7032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+mj-lt"/>
          <a:ea typeface="+mj-ea"/>
          <a:cs typeface="Geneva"/>
        </a:defRPr>
      </a:lvl1pPr>
      <a:lvl2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2pPr>
      <a:lvl3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3pPr>
      <a:lvl4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4pPr>
      <a:lvl5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5pPr>
      <a:lvl6pPr marL="4572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6pPr>
      <a:lvl7pPr marL="9144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7pPr>
      <a:lvl8pPr marL="13716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8pPr>
      <a:lvl9pPr marL="18288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9pPr>
    </p:titleStyle>
    <p:bodyStyle>
      <a:lvl1pPr marL="174625" indent="-17462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68B18"/>
        </a:buClr>
        <a:buFont typeface="Times" pitchFamily="18" charset="0"/>
        <a:buChar char="•"/>
        <a:defRPr sz="2100">
          <a:solidFill>
            <a:schemeClr val="tx1"/>
          </a:solidFill>
          <a:latin typeface="+mn-lt"/>
          <a:ea typeface="+mn-ea"/>
          <a:cs typeface="Geneva"/>
        </a:defRPr>
      </a:lvl1pPr>
      <a:lvl2pPr marL="515938" indent="-227013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latin typeface="+mn-lt"/>
          <a:ea typeface="+mn-ea"/>
          <a:cs typeface="Geneva"/>
        </a:defRPr>
      </a:lvl2pPr>
      <a:lvl3pPr marL="1025525" indent="-223838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405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250" y="2286000"/>
            <a:ext cx="7931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fld id="{5D496F89-0684-45ED-BD49-E67A33F05DB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5" name="Picture 9" descr="2nd_page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2nd_page_bott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40738" y="6392863"/>
            <a:ext cx="7032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+mj-lt"/>
          <a:ea typeface="+mj-ea"/>
          <a:cs typeface="Geneva"/>
        </a:defRPr>
      </a:lvl1pPr>
      <a:lvl2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2pPr>
      <a:lvl3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3pPr>
      <a:lvl4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4pPr>
      <a:lvl5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  <a:cs typeface="Geneva"/>
        </a:defRPr>
      </a:lvl5pPr>
      <a:lvl6pPr marL="4572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6pPr>
      <a:lvl7pPr marL="9144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7pPr>
      <a:lvl8pPr marL="13716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8pPr>
      <a:lvl9pPr marL="18288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F68B18"/>
          </a:solidFill>
          <a:latin typeface="Arial" charset="0"/>
          <a:ea typeface="Geneva" pitchFamily="80" charset="-128"/>
        </a:defRPr>
      </a:lvl9pPr>
    </p:titleStyle>
    <p:bodyStyle>
      <a:lvl1pPr marL="174625" indent="-17462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68B18"/>
        </a:buClr>
        <a:buFont typeface="Times" pitchFamily="18" charset="0"/>
        <a:buChar char="•"/>
        <a:defRPr sz="2100">
          <a:solidFill>
            <a:schemeClr val="tx1"/>
          </a:solidFill>
          <a:latin typeface="+mn-lt"/>
          <a:ea typeface="+mn-ea"/>
          <a:cs typeface="Geneva"/>
        </a:defRPr>
      </a:lvl1pPr>
      <a:lvl2pPr marL="515938" indent="-227013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latin typeface="+mn-lt"/>
          <a:ea typeface="+mn-ea"/>
          <a:cs typeface="Geneva"/>
        </a:defRPr>
      </a:lvl2pPr>
      <a:lvl3pPr marL="1025525" indent="-223838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.hendrix@stroudconsulting.com" TargetMode="External"/><Relationship Id="rId2" Type="http://schemas.openxmlformats.org/officeDocument/2006/relationships/hyperlink" Target="http://www.stroudconsulting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Negotiating Offers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MIT</a:t>
            </a:r>
            <a:endParaRPr lang="en-US" dirty="0" smtClean="0"/>
          </a:p>
          <a:p>
            <a:r>
              <a:rPr lang="en-US" dirty="0" smtClean="0"/>
              <a:t>Fall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Comparison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want…..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615440"/>
          <a:ext cx="84582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895350"/>
                <a:gridCol w="1057275"/>
                <a:gridCol w="1057275"/>
                <a:gridCol w="1104900"/>
                <a:gridCol w="838200"/>
                <a:gridCol w="1228725"/>
                <a:gridCol w="1057275"/>
              </a:tblGrid>
              <a:tr h="593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Hours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</a:t>
                      </a:r>
                      <a:r>
                        <a:rPr lang="en-US" baseline="0" dirty="0" smtClean="0"/>
                        <a:t> Growth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Salary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Vacation 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Fame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Discovery Factor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Public Service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0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Teacher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59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Investment Banker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480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Researcher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480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Consultant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480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Tom Brady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480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Judge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480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Dentist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NO!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going to make me feel successful?</a:t>
            </a:r>
          </a:p>
          <a:p>
            <a:r>
              <a:rPr lang="en-US" dirty="0" smtClean="0"/>
              <a:t>What are the most important elements that I want from my career?</a:t>
            </a:r>
          </a:p>
          <a:p>
            <a:r>
              <a:rPr lang="en-US" dirty="0" smtClean="0"/>
              <a:t>What exactly will my day to day responsibilities be?</a:t>
            </a:r>
          </a:p>
          <a:p>
            <a:r>
              <a:rPr lang="en-US" dirty="0" smtClean="0"/>
              <a:t>Is the day to day work going to challenge and excite me?</a:t>
            </a:r>
          </a:p>
          <a:p>
            <a:r>
              <a:rPr lang="en-US" dirty="0" smtClean="0"/>
              <a:t>How will my value to the company and the market change over time?  </a:t>
            </a:r>
          </a:p>
          <a:p>
            <a:r>
              <a:rPr lang="en-US" dirty="0" smtClean="0"/>
              <a:t>What opportunities will I have to develop?</a:t>
            </a:r>
          </a:p>
          <a:p>
            <a:r>
              <a:rPr lang="en-US" dirty="0" smtClean="0"/>
              <a:t>Who will I be interacting with?</a:t>
            </a:r>
          </a:p>
          <a:p>
            <a:r>
              <a:rPr lang="en-US" dirty="0" smtClean="0"/>
              <a:t>Will I enjoy working with my colleagues?</a:t>
            </a:r>
          </a:p>
          <a:p>
            <a:r>
              <a:rPr lang="en-US" dirty="0" smtClean="0"/>
              <a:t>What is “the package” and how does it stack up to what I want?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/>
          </p:nvPr>
        </p:nvGraphicFramePr>
        <p:xfrm>
          <a:off x="2115064" y="228600"/>
          <a:ext cx="4895336" cy="6383338"/>
        </p:xfrm>
        <a:graphic>
          <a:graphicData uri="http://schemas.openxmlformats.org/presentationml/2006/ole">
            <p:oleObj spid="_x0000_s3074" name="Chart" r:id="rId4" imgW="7334126" imgH="9563047" progId="Excel.Sheet.8">
              <p:embed/>
            </p:oleObj>
          </a:graphicData>
        </a:graphic>
      </p:graphicFrame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228600" y="1600200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GECD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Graduating Survey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0" y="3810000"/>
            <a:ext cx="2057400" cy="1295400"/>
          </a:xfrm>
          <a:prstGeom prst="wedgeEllipseCallout">
            <a:avLst>
              <a:gd name="adj1" fmla="val 120788"/>
              <a:gd name="adj2" fmla="val -3165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Look at what’s </a:t>
            </a:r>
            <a:r>
              <a:rPr lang="en-US" sz="2400" b="1" dirty="0">
                <a:solidFill>
                  <a:srgbClr val="000000"/>
                </a:solidFill>
              </a:rPr>
              <a:t>#14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58000" y="1600200"/>
            <a:ext cx="2286000" cy="1524000"/>
          </a:xfrm>
          <a:prstGeom prst="wedgeEllipseCallout">
            <a:avLst>
              <a:gd name="adj1" fmla="val -66027"/>
              <a:gd name="adj2" fmla="val -1484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000000"/>
                </a:solidFill>
              </a:rPr>
              <a:t>You don’t have to agree with this order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781800" y="3276600"/>
            <a:ext cx="2057400" cy="1295400"/>
          </a:xfrm>
          <a:prstGeom prst="wedgeEllipseCallout">
            <a:avLst>
              <a:gd name="adj1" fmla="val -98472"/>
              <a:gd name="adj2" fmla="val 192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000000"/>
                </a:solidFill>
              </a:rPr>
              <a:t>Consider the whole picture, though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 Get the Facts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86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Just focusing on salary for a minute:</a:t>
            </a:r>
          </a:p>
          <a:p>
            <a:r>
              <a:rPr lang="en-US" dirty="0" smtClean="0"/>
              <a:t>Which is better:  $50K to start with 15% annual raises, or $60K to start with 3% raises?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2" y="1371600"/>
            <a:ext cx="7075488" cy="513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</a:t>
            </a:r>
            <a:r>
              <a:rPr lang="en-US" u="sng" dirty="0" smtClean="0"/>
              <a:t>just</a:t>
            </a:r>
            <a:r>
              <a:rPr lang="en-US" dirty="0" smtClean="0"/>
              <a:t> focusing on salary for a minute…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514600" y="4419600"/>
            <a:ext cx="64008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What affects starting salary and growth rate of salaries?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Get the Facts BEYOND just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…and find out why something has to be true</a:t>
            </a:r>
          </a:p>
          <a:p>
            <a:pPr lvl="1"/>
            <a:r>
              <a:rPr lang="en-US" dirty="0" smtClean="0"/>
              <a:t>An example:  Developing the company’s people</a:t>
            </a:r>
          </a:p>
          <a:p>
            <a:endParaRPr lang="en-US" dirty="0" smtClean="0"/>
          </a:p>
          <a:p>
            <a:r>
              <a:rPr lang="en-US" dirty="0" smtClean="0"/>
              <a:t>The best way:  Ask questions of your prospective employer</a:t>
            </a:r>
          </a:p>
          <a:p>
            <a:r>
              <a:rPr lang="en-US" dirty="0" smtClean="0"/>
              <a:t>…even if you’re afraid they might make you look bad</a:t>
            </a:r>
          </a:p>
          <a:p>
            <a:endParaRPr lang="en-US" dirty="0" smtClean="0"/>
          </a:p>
          <a:p>
            <a:r>
              <a:rPr lang="en-US" dirty="0" smtClean="0"/>
              <a:t>Ex:  Weekend working required/expected?</a:t>
            </a:r>
          </a:p>
          <a:p>
            <a:pPr lvl="1"/>
            <a:r>
              <a:rPr lang="en-US" i="1" dirty="0" smtClean="0"/>
              <a:t>“No – weekends are yours.”  </a:t>
            </a:r>
            <a:r>
              <a:rPr lang="en-US" dirty="0" smtClean="0"/>
              <a:t>Great!</a:t>
            </a:r>
          </a:p>
          <a:p>
            <a:pPr lvl="1"/>
            <a:r>
              <a:rPr lang="en-US" i="1" dirty="0" smtClean="0"/>
              <a:t>“Yes.”  </a:t>
            </a:r>
            <a:r>
              <a:rPr lang="en-US" dirty="0" smtClean="0"/>
              <a:t>Better to find out now than a few months into the job.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09600"/>
            <a:ext cx="1298575" cy="110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696200" cy="990600"/>
          </a:xfrm>
        </p:spPr>
        <p:txBody>
          <a:bodyPr/>
          <a:lstStyle/>
          <a:p>
            <a:r>
              <a:rPr lang="en-US" dirty="0" smtClean="0"/>
              <a:t>How much (in dollars) would you trade for an extra week of vacation?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495800"/>
          </a:xfrm>
        </p:spPr>
        <p:txBody>
          <a:bodyPr/>
          <a:lstStyle/>
          <a:p>
            <a:r>
              <a:rPr lang="en-US" dirty="0" smtClean="0"/>
              <a:t>Suppose you make $52,000 per year.</a:t>
            </a:r>
          </a:p>
          <a:p>
            <a:r>
              <a:rPr lang="en-US" dirty="0" smtClean="0"/>
              <a:t>Now suppose you make $104,000</a:t>
            </a:r>
          </a:p>
          <a:p>
            <a:endParaRPr lang="en-US" dirty="0" smtClean="0"/>
          </a:p>
          <a:p>
            <a:r>
              <a:rPr lang="en-US" dirty="0" smtClean="0"/>
              <a:t>How much would you spend on flights, hotels, entertainment etc. on that vacation?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371600"/>
            <a:ext cx="4213225" cy="5029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b="1" dirty="0" smtClean="0">
                <a:cs typeface="+mn-cs"/>
              </a:rPr>
              <a:t>Base salary - $70,000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dirty="0" smtClean="0">
                <a:cs typeface="+mn-cs"/>
              </a:rPr>
              <a:t>Parking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$70 per month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$840 per year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dirty="0" smtClean="0">
                <a:cs typeface="+mn-cs"/>
              </a:rPr>
              <a:t>Medical &amp; Dental benefits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$100 per month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$1,200 per year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dirty="0" smtClean="0">
                <a:cs typeface="+mn-cs"/>
              </a:rPr>
              <a:t>No vision insurance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$200 per year on eye care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dirty="0" smtClean="0">
                <a:cs typeface="+mn-cs"/>
              </a:rPr>
              <a:t>No bonus opportunity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dirty="0" smtClean="0">
                <a:cs typeface="+mn-cs"/>
              </a:rPr>
              <a:t>No 401k match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1371600"/>
            <a:ext cx="4213225" cy="5105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b="1" dirty="0" smtClean="0">
                <a:cs typeface="+mn-cs"/>
              </a:rPr>
              <a:t>Base salary - $68,000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dirty="0" smtClean="0">
                <a:cs typeface="+mn-cs"/>
              </a:rPr>
              <a:t>Parking – free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dirty="0" smtClean="0">
                <a:cs typeface="+mn-cs"/>
              </a:rPr>
              <a:t>Medical, Dental &amp; Vision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$80 per month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$960 per year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dirty="0" smtClean="0">
                <a:cs typeface="+mn-cs"/>
              </a:rPr>
              <a:t>Bonus opportunity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Average of $6,800 per year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400" dirty="0" smtClean="0">
                <a:cs typeface="+mn-cs"/>
              </a:rPr>
              <a:t>401k match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2% of salary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65000"/>
              <a:buFont typeface="Georgia" pitchFamily="18" charset="0"/>
              <a:buChar char="●"/>
              <a:defRPr/>
            </a:pPr>
            <a:r>
              <a:rPr lang="en-US" sz="2000" dirty="0" smtClean="0"/>
              <a:t>$1,360 per year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000" dirty="0" smtClean="0"/>
              <a:t>	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000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7620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413702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$70,000 – base </a:t>
            </a:r>
          </a:p>
          <a:p>
            <a:pPr eaLnBrk="1" hangingPunct="1">
              <a:buFontTx/>
              <a:buNone/>
            </a:pPr>
            <a:r>
              <a:rPr lang="en-US" smtClean="0"/>
              <a:t>     - 840 – </a:t>
            </a:r>
            <a:r>
              <a:rPr lang="en-US" sz="2000" smtClean="0"/>
              <a:t>parking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     - 1,200 – </a:t>
            </a:r>
            <a:r>
              <a:rPr lang="en-US" sz="2000" smtClean="0"/>
              <a:t>medical &amp; dental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- 200 – </a:t>
            </a:r>
            <a:r>
              <a:rPr lang="en-US" sz="2000" smtClean="0"/>
              <a:t>vision  </a:t>
            </a:r>
            <a:r>
              <a:rPr lang="en-US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Equals 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Clr>
                <a:srgbClr val="0070C0"/>
              </a:buClr>
            </a:pPr>
            <a:r>
              <a:rPr lang="en-US" b="1" smtClean="0"/>
              <a:t>$67,760 </a:t>
            </a:r>
            <a:r>
              <a:rPr lang="en-US" sz="1800" b="1" smtClean="0"/>
              <a:t>net annual base</a:t>
            </a:r>
            <a:endParaRPr lang="en-US" b="1" smtClean="0"/>
          </a:p>
          <a:p>
            <a:pPr lvl="1" eaLnBrk="1" hangingPunct="1"/>
            <a:endParaRPr lang="en-US" b="1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52600"/>
            <a:ext cx="4289425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$68,000 – base 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- 960 – </a:t>
            </a:r>
            <a:r>
              <a:rPr lang="en-US" sz="2000" smtClean="0"/>
              <a:t>med, dent &amp; vision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+ 6,800 – </a:t>
            </a:r>
            <a:r>
              <a:rPr lang="en-US" sz="2000" smtClean="0"/>
              <a:t>bonus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+ 1,360 – </a:t>
            </a:r>
            <a:r>
              <a:rPr lang="en-US" sz="2000" smtClean="0"/>
              <a:t>401k match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Equals 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Clr>
                <a:srgbClr val="0070C0"/>
              </a:buClr>
            </a:pPr>
            <a:r>
              <a:rPr lang="en-US" b="1" smtClean="0"/>
              <a:t>$75,200 </a:t>
            </a:r>
            <a:r>
              <a:rPr lang="en-US" sz="1800" b="1" smtClean="0"/>
              <a:t>net annual base</a:t>
            </a:r>
            <a:endParaRPr lang="en-US" b="1" smtClean="0"/>
          </a:p>
          <a:p>
            <a:pPr lvl="1" eaLnBrk="1" hangingPunct="1">
              <a:buFont typeface="Wingdings" pitchFamily="2" charset="2"/>
              <a:buNone/>
            </a:pPr>
            <a:endParaRPr lang="en-US" sz="1000" smtClean="0"/>
          </a:p>
          <a:p>
            <a:pPr lvl="1"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03668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5"/>
          <p:cNvSpPr/>
          <p:nvPr/>
        </p:nvSpPr>
        <p:spPr>
          <a:xfrm>
            <a:off x="3429000" y="2057400"/>
            <a:ext cx="5486400" cy="838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And consider the size and quality of what you get for that rent…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4663" y="6488668"/>
            <a:ext cx="38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Rentbits.com October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Katie Somers</a:t>
            </a:r>
          </a:p>
          <a:p>
            <a:pPr lvl="1"/>
            <a:r>
              <a:rPr lang="en-US" dirty="0" smtClean="0"/>
              <a:t>Career Assistant, MIT Global Education &amp; Career Development</a:t>
            </a:r>
          </a:p>
          <a:p>
            <a:r>
              <a:rPr lang="en-US" dirty="0" smtClean="0"/>
              <a:t>Tom Hendrix</a:t>
            </a:r>
          </a:p>
          <a:p>
            <a:pPr lvl="1"/>
            <a:r>
              <a:rPr lang="en-US" dirty="0" smtClean="0"/>
              <a:t>Senior Consultant, Stroud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1 hour.  Interactive.  Thought provoking.</a:t>
            </a:r>
          </a:p>
          <a:p>
            <a:pPr lvl="1"/>
            <a:r>
              <a:rPr lang="en-US" dirty="0" smtClean="0"/>
              <a:t>Questions and discussion encouraged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 For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People you know in the company or industry</a:t>
            </a:r>
          </a:p>
          <a:p>
            <a:pPr lvl="1"/>
            <a:r>
              <a:rPr lang="en-US" dirty="0" smtClean="0"/>
              <a:t>Teammates, classmates, family &amp; friends…</a:t>
            </a:r>
          </a:p>
          <a:p>
            <a:r>
              <a:rPr lang="en-US" dirty="0" smtClean="0"/>
              <a:t>Other current employees (besides the one interviewing you)</a:t>
            </a:r>
          </a:p>
          <a:p>
            <a:pPr lvl="1"/>
            <a:r>
              <a:rPr lang="en-US" dirty="0" smtClean="0"/>
              <a:t>Just ask for contact info of someone in the position you’re interviewing for or similar level</a:t>
            </a:r>
          </a:p>
          <a:p>
            <a:pPr lvl="1"/>
            <a:r>
              <a:rPr lang="en-US" dirty="0" smtClean="0"/>
              <a:t>You can tell a lot just by talking to them</a:t>
            </a:r>
          </a:p>
          <a:p>
            <a:r>
              <a:rPr lang="en-US" dirty="0" smtClean="0"/>
              <a:t>Career services offices</a:t>
            </a:r>
          </a:p>
          <a:p>
            <a:r>
              <a:rPr lang="en-US" dirty="0" smtClean="0"/>
              <a:t>The web can be useful, and can be misleading</a:t>
            </a:r>
          </a:p>
          <a:p>
            <a:pPr lvl="1"/>
            <a:r>
              <a:rPr lang="en-US" dirty="0" smtClean="0"/>
              <a:t>Proceed with caution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 Seal the Deal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2209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many of you…</a:t>
            </a:r>
          </a:p>
          <a:p>
            <a:endParaRPr lang="en-US" sz="2800" dirty="0" smtClean="0"/>
          </a:p>
          <a:p>
            <a:r>
              <a:rPr lang="en-US" sz="2800" dirty="0" smtClean="0"/>
              <a:t>…think that you should </a:t>
            </a:r>
            <a:r>
              <a:rPr lang="en-US" sz="2800" b="1" dirty="0" smtClean="0"/>
              <a:t>always</a:t>
            </a:r>
            <a:r>
              <a:rPr lang="en-US" sz="2800" dirty="0" smtClean="0"/>
              <a:t> negotiate a job offer?</a:t>
            </a:r>
          </a:p>
          <a:p>
            <a:r>
              <a:rPr lang="en-US" sz="2800" dirty="0" smtClean="0"/>
              <a:t>…think that you should </a:t>
            </a:r>
            <a:r>
              <a:rPr lang="en-US" sz="2800" b="1" dirty="0" smtClean="0"/>
              <a:t>never</a:t>
            </a:r>
            <a:r>
              <a:rPr lang="en-US" sz="2800" dirty="0" smtClean="0"/>
              <a:t> negotiate a job offer?</a:t>
            </a:r>
          </a:p>
          <a:p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533400"/>
            <a:ext cx="8504238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68B18">
                  <a:lumMod val="50000"/>
                </a:srgbClr>
              </a:buClr>
              <a:buSzTx/>
              <a:buFont typeface="Times" pitchFamily="80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 employers expect negotiations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68B18">
                  <a:lumMod val="50000"/>
                </a:srgb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But. . . </a:t>
            </a:r>
          </a:p>
          <a:p>
            <a:pPr marL="174625" marR="0" lvl="0" indent="-17462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68B18">
                  <a:lumMod val="50000"/>
                </a:srgbClr>
              </a:buClr>
              <a:buSzTx/>
              <a:buFont typeface="Times" pitchFamily="80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 about 25% of job applicants actually negotiate</a:t>
            </a:r>
          </a:p>
          <a:p>
            <a:pPr marL="174625" marR="0" lvl="0" indent="-17462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68B18"/>
              </a:buClr>
              <a:buSzTx/>
              <a:buFont typeface="Times" pitchFamily="80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625" marR="0" lvl="0" indent="-17462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68B1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Copied with permission from “The Art and Science of Negotiation”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Rebecca Bryant, PhD, Graduate College, University of Illinois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Seal the Deal:  Advice on Negotiating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Decide whether or not to negotiate</a:t>
            </a:r>
          </a:p>
          <a:p>
            <a:pPr lvl="1"/>
            <a:r>
              <a:rPr lang="en-US" dirty="0" smtClean="0"/>
              <a:t>Is something else out there </a:t>
            </a:r>
            <a:r>
              <a:rPr lang="en-US" b="1" dirty="0" smtClean="0"/>
              <a:t>really</a:t>
            </a:r>
            <a:r>
              <a:rPr lang="en-US" dirty="0" smtClean="0"/>
              <a:t> better?</a:t>
            </a:r>
          </a:p>
          <a:p>
            <a:pPr lvl="1"/>
            <a:r>
              <a:rPr lang="en-US" dirty="0" smtClean="0"/>
              <a:t>What’s the gain for you?  For the Employer?</a:t>
            </a:r>
          </a:p>
          <a:p>
            <a:r>
              <a:rPr lang="en-US" dirty="0" smtClean="0"/>
              <a:t>Treat it as a conversation to find out more, rather than a me vs. you competition</a:t>
            </a:r>
          </a:p>
          <a:p>
            <a:pPr lvl="1"/>
            <a:r>
              <a:rPr lang="en-US" dirty="0" smtClean="0"/>
              <a:t>Seek to understand the reasoning.  Companies don’t make offers arbitrarily.</a:t>
            </a:r>
          </a:p>
          <a:p>
            <a:endParaRPr lang="en-US" dirty="0" smtClean="0"/>
          </a:p>
          <a:p>
            <a:r>
              <a:rPr lang="en-US" dirty="0" smtClean="0"/>
              <a:t>Also:</a:t>
            </a:r>
          </a:p>
          <a:p>
            <a:pPr lvl="1"/>
            <a:r>
              <a:rPr lang="en-US" dirty="0" smtClean="0"/>
              <a:t>Consider your definition of success.  Would it be met with a “Yes” or “No” from this conversation?</a:t>
            </a:r>
          </a:p>
          <a:p>
            <a:pPr lvl="1"/>
            <a:r>
              <a:rPr lang="en-US" dirty="0" smtClean="0"/>
              <a:t>Bring your facts, and remember that the other person has facts too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Stroud considers when making offers: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Competitiveness in the market for talent</a:t>
            </a:r>
          </a:p>
          <a:p>
            <a:pPr lvl="1"/>
            <a:r>
              <a:rPr lang="en-US" dirty="0" smtClean="0"/>
              <a:t>What others are offering</a:t>
            </a:r>
          </a:p>
          <a:p>
            <a:r>
              <a:rPr lang="en-US" dirty="0" smtClean="0"/>
              <a:t>The career package that suits our culture</a:t>
            </a:r>
          </a:p>
          <a:p>
            <a:r>
              <a:rPr lang="en-US" dirty="0" smtClean="0"/>
              <a:t>Fiscal responsibility, long term health of our company</a:t>
            </a:r>
          </a:p>
          <a:p>
            <a:r>
              <a:rPr lang="en-US" dirty="0" smtClean="0"/>
              <a:t>We have a lot to gain and a lot to risk in any hiring decision</a:t>
            </a:r>
          </a:p>
          <a:p>
            <a:pPr lvl="1"/>
            <a:r>
              <a:rPr lang="en-US" dirty="0" smtClean="0"/>
              <a:t>You might be our best consultant ever and we want to grow our business</a:t>
            </a:r>
          </a:p>
          <a:p>
            <a:pPr lvl="1"/>
            <a:r>
              <a:rPr lang="en-US" dirty="0" smtClean="0"/>
              <a:t>Bad hires are personally and professionally difficult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Negotiating:  Engaging openings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would engage in this conversation:</a:t>
            </a:r>
          </a:p>
          <a:p>
            <a:pPr lvl="1"/>
            <a:r>
              <a:rPr lang="en-US" dirty="0" smtClean="0"/>
              <a:t>“I’m considering several offers and I want to make the best choice for me.”</a:t>
            </a:r>
          </a:p>
          <a:p>
            <a:pPr lvl="1"/>
            <a:r>
              <a:rPr lang="en-US" dirty="0" smtClean="0"/>
              <a:t>“These are the factors I’m considering.”</a:t>
            </a:r>
          </a:p>
          <a:p>
            <a:pPr lvl="1"/>
            <a:r>
              <a:rPr lang="en-US" dirty="0" smtClean="0"/>
              <a:t>“I like what you’re offering me on ___, ___, and ____.</a:t>
            </a:r>
          </a:p>
          <a:p>
            <a:pPr lvl="1"/>
            <a:r>
              <a:rPr lang="en-US" dirty="0" smtClean="0"/>
              <a:t>“I want to know if we could change ___.”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 wouldn’t be as happy to engage in these conversations:</a:t>
            </a:r>
          </a:p>
          <a:p>
            <a:pPr lvl="1"/>
            <a:r>
              <a:rPr lang="en-US" dirty="0" smtClean="0"/>
              <a:t>“Can’t you do better than that?”</a:t>
            </a:r>
          </a:p>
          <a:p>
            <a:pPr lvl="1"/>
            <a:r>
              <a:rPr lang="en-US" dirty="0" smtClean="0"/>
              <a:t>“So-and-so is offering me $4k more.  Can you match?”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Points to Remember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eaLnBrk="1" hangingPunct="1">
              <a:buClr>
                <a:schemeClr val="tx2">
                  <a:lumMod val="50000"/>
                </a:schemeClr>
              </a:buClr>
              <a:buFont typeface="Times" pitchFamily="80" charset="0"/>
              <a:buChar char="•"/>
              <a:defRPr/>
            </a:pPr>
            <a:r>
              <a:rPr lang="en-US" sz="2400" dirty="0" smtClean="0">
                <a:cs typeface="+mn-cs"/>
              </a:rPr>
              <a:t>Choose the offer that best meets your career goals and lifestyle values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Times" pitchFamily="80" charset="0"/>
              <a:buChar char="•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Times" pitchFamily="80" charset="0"/>
              <a:buChar char="•"/>
              <a:defRPr/>
            </a:pPr>
            <a:r>
              <a:rPr lang="en-US" sz="2400" dirty="0" smtClean="0">
                <a:cs typeface="+mn-cs"/>
              </a:rPr>
              <a:t>Assess your skill value in the marketplace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Times" pitchFamily="80" charset="0"/>
              <a:buChar char="•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Times" pitchFamily="80" charset="0"/>
              <a:buChar char="•"/>
              <a:defRPr/>
            </a:pPr>
            <a:r>
              <a:rPr lang="en-US" sz="2400" dirty="0" smtClean="0">
                <a:cs typeface="+mn-cs"/>
              </a:rPr>
              <a:t>Focus on the compensation aspect most important to you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Times" pitchFamily="80" charset="0"/>
              <a:buChar char="•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Times" pitchFamily="80" charset="0"/>
              <a:buChar char="•"/>
              <a:defRPr/>
            </a:pPr>
            <a:r>
              <a:rPr lang="en-US" sz="2400" dirty="0" smtClean="0">
                <a:cs typeface="+mn-cs"/>
              </a:rPr>
              <a:t>Look at the “big picture” and the future value of an offer</a:t>
            </a:r>
          </a:p>
          <a:p>
            <a:pPr eaLnBrk="1" hangingPunct="1">
              <a:buFont typeface="Times" pitchFamily="80" charset="0"/>
              <a:buChar char="•"/>
              <a:defRPr/>
            </a:pP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Comments /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More information and background reading on negotiating: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GECD:</a:t>
            </a:r>
          </a:p>
          <a:p>
            <a:pPr>
              <a:buNone/>
            </a:pPr>
            <a:r>
              <a:rPr lang="en-US" dirty="0" smtClean="0"/>
              <a:t>	*****Katie’s contact info  *****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Contact Stroud</a:t>
            </a:r>
          </a:p>
          <a:p>
            <a:pPr lvl="1"/>
            <a:r>
              <a:rPr lang="en-US" dirty="0" smtClean="0">
                <a:hlinkClick r:id="rId2"/>
              </a:rPr>
              <a:t>www.stroudconsulting.com</a:t>
            </a:r>
            <a:endParaRPr lang="en-US" dirty="0" smtClean="0"/>
          </a:p>
          <a:p>
            <a:pPr lvl="1"/>
            <a:r>
              <a:rPr lang="en-US" dirty="0" smtClean="0"/>
              <a:t>Tom:  </a:t>
            </a:r>
            <a:r>
              <a:rPr lang="en-US" dirty="0" smtClean="0">
                <a:hlinkClick r:id="rId3"/>
              </a:rPr>
              <a:t>t.hendrix@stroudconsulting.com</a:t>
            </a:r>
            <a:endParaRPr lang="en-US" dirty="0" smtClean="0"/>
          </a:p>
          <a:p>
            <a:pPr lvl="2"/>
            <a:r>
              <a:rPr lang="en-US" dirty="0" smtClean="0"/>
              <a:t>Happy to talk after the session</a:t>
            </a:r>
          </a:p>
          <a:p>
            <a:pPr lvl="2"/>
            <a:r>
              <a:rPr lang="en-US" dirty="0" smtClean="0"/>
              <a:t>See my profile on LinkedIn</a:t>
            </a:r>
          </a:p>
          <a:p>
            <a:pPr lvl="2"/>
            <a:r>
              <a:rPr lang="en-US" dirty="0" smtClean="0"/>
              <a:t>Business cards at the 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Key point:  get the combination that will be happiest for you</a:t>
            </a:r>
          </a:p>
          <a:p>
            <a:r>
              <a:rPr lang="en-US" dirty="0" smtClean="0"/>
              <a:t>About Tom and About Stroud</a:t>
            </a:r>
          </a:p>
          <a:p>
            <a:r>
              <a:rPr lang="en-US" dirty="0" smtClean="0"/>
              <a:t>Poll the audience:  seniors/grads/underclassmen,  currently searching/not,  have offers they’re considering?</a:t>
            </a:r>
          </a:p>
          <a:p>
            <a:pPr>
              <a:buNone/>
            </a:pPr>
            <a:r>
              <a:rPr lang="en-US" dirty="0" smtClean="0"/>
              <a:t>Negotiating: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what you want (as best you can):  </a:t>
            </a:r>
          </a:p>
          <a:p>
            <a:pPr lvl="1"/>
            <a:r>
              <a:rPr lang="en-US" dirty="0" smtClean="0"/>
              <a:t>Questions to consider for the right career (engage the group here)</a:t>
            </a:r>
          </a:p>
          <a:p>
            <a:pPr lvl="2"/>
            <a:r>
              <a:rPr lang="en-US" dirty="0" smtClean="0"/>
              <a:t>See list on slide, below</a:t>
            </a:r>
          </a:p>
          <a:p>
            <a:pPr lvl="2"/>
            <a:r>
              <a:rPr lang="en-US" dirty="0" smtClean="0"/>
              <a:t>About Salary:  think of the initial offer, think of the long term</a:t>
            </a:r>
          </a:p>
          <a:p>
            <a:pPr lvl="1"/>
            <a:r>
              <a:rPr lang="en-US" dirty="0" smtClean="0"/>
              <a:t>Look at the drivers in the company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 hire for 2 year employees:  less incentive to actually develop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the facts</a:t>
            </a:r>
          </a:p>
          <a:p>
            <a:pPr lvl="1"/>
            <a:r>
              <a:rPr lang="en-US" dirty="0" smtClean="0"/>
              <a:t>Ask direct questions in the interview, even if you are worried might make you look bad (</a:t>
            </a:r>
            <a:r>
              <a:rPr lang="en-US" dirty="0" err="1" smtClean="0"/>
              <a:t>eg</a:t>
            </a:r>
            <a:r>
              <a:rPr lang="en-US" dirty="0" smtClean="0"/>
              <a:t> weekends)</a:t>
            </a:r>
          </a:p>
          <a:p>
            <a:pPr lvl="1"/>
            <a:r>
              <a:rPr lang="en-US" dirty="0" smtClean="0"/>
              <a:t>Salary facts can be had and…</a:t>
            </a:r>
          </a:p>
          <a:p>
            <a:pPr lvl="2"/>
            <a:r>
              <a:rPr lang="en-US" dirty="0" smtClean="0"/>
              <a:t>Employers have them too</a:t>
            </a:r>
          </a:p>
          <a:p>
            <a:pPr lvl="2"/>
            <a:r>
              <a:rPr lang="en-US" dirty="0" smtClean="0"/>
              <a:t>Reporting can be flawed (ex employees, small sample sizes…)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Sealing the Deal</a:t>
            </a:r>
          </a:p>
          <a:p>
            <a:pPr lvl="1"/>
            <a:r>
              <a:rPr lang="en-US" dirty="0" smtClean="0"/>
              <a:t>What Stroud considers when making and negotiating offers</a:t>
            </a:r>
          </a:p>
          <a:p>
            <a:pPr lvl="1"/>
            <a:r>
              <a:rPr lang="en-US" dirty="0" smtClean="0"/>
              <a:t>Opening statements I’d happily engage in</a:t>
            </a:r>
          </a:p>
          <a:p>
            <a:pPr lvl="1"/>
            <a:r>
              <a:rPr lang="en-US" dirty="0" smtClean="0"/>
              <a:t>Tips for negotiating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of you….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…are planning on working after MIT?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…are currently in a job search?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…are currently considering offer(s)?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endParaRPr lang="en-US" b="1" dirty="0" smtClean="0"/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accept this job offer?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20000" cy="4876800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lvl="1" algn="ctr">
              <a:lnSpc>
                <a:spcPct val="120000"/>
              </a:lnSpc>
              <a:buNone/>
            </a:pPr>
            <a:r>
              <a:rPr lang="en-US" b="1" u="sng" dirty="0" smtClean="0"/>
              <a:t>NOW HIRING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Working with the best people in the world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13 hours/week (or more if you want)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Live wherever you want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And there are no taxes there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Travel as much or as little as you like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14 weeks vacation/year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$350,000 /year and 50% bonus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Expected raises of 25% each year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Full benefits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Free parking and there’s never any traffic on the commute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Call _________	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5943600" y="0"/>
            <a:ext cx="3200400" cy="2667000"/>
          </a:xfrm>
          <a:prstGeom prst="irregularSeal2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Me Too!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Key point for today:  get the career combination that will be happiest for you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Key thoughts on negotiating: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what you want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the facts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Seal the Deal 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 Know What You Want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going to make you feel successful in your job and in life?</a:t>
            </a:r>
          </a:p>
          <a:p>
            <a:r>
              <a:rPr lang="en-US" dirty="0" smtClean="0"/>
              <a:t>What are the most important elements that I want from my career?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cs typeface="+mj-cs"/>
              </a:rPr>
              <a:t/>
            </a:r>
            <a:br>
              <a:rPr lang="en-US" b="1" dirty="0" smtClean="0">
                <a:cs typeface="+mj-cs"/>
              </a:rPr>
            </a:br>
            <a:r>
              <a:rPr lang="en-US" b="1" dirty="0" smtClean="0">
                <a:cs typeface="+mj-cs"/>
              </a:rPr>
              <a:t/>
            </a:r>
            <a:br>
              <a:rPr lang="en-US" b="1" dirty="0" smtClean="0">
                <a:cs typeface="+mj-cs"/>
              </a:rPr>
            </a:br>
            <a:r>
              <a:rPr lang="en-US" b="1" dirty="0" smtClean="0">
                <a:cs typeface="+mj-cs"/>
              </a:rPr>
              <a:t/>
            </a:r>
            <a:br>
              <a:rPr lang="en-US" b="1" dirty="0" smtClean="0">
                <a:cs typeface="+mj-cs"/>
              </a:rPr>
            </a:br>
            <a:endParaRPr lang="en-US" b="1" dirty="0" smtClean="0"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13750" cy="3886200"/>
          </a:xfrm>
        </p:spPr>
        <p:txBody>
          <a:bodyPr/>
          <a:lstStyle/>
          <a:p>
            <a:pPr eaLnBrk="1" hangingPunct="1">
              <a:buClr>
                <a:schemeClr val="tx2">
                  <a:lumMod val="50000"/>
                </a:schemeClr>
              </a:buClr>
              <a:buSzPct val="70000"/>
              <a:buFont typeface="Times" pitchFamily="80" charset="0"/>
              <a:buChar char="•"/>
              <a:defRPr/>
            </a:pPr>
            <a:r>
              <a:rPr lang="en-US" sz="2600" dirty="0" smtClean="0">
                <a:cs typeface="+mn-cs"/>
              </a:rPr>
              <a:t>Determine what are you willing to live with and without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SzPct val="70000"/>
              <a:buFont typeface="Times" pitchFamily="80" charset="0"/>
              <a:buChar char="•"/>
              <a:defRPr/>
            </a:pPr>
            <a:endParaRPr lang="en-US" sz="2600" dirty="0" smtClean="0">
              <a:cs typeface="+mn-cs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70000"/>
              <a:buFont typeface="Times" pitchFamily="80" charset="0"/>
              <a:buChar char="•"/>
              <a:defRPr/>
            </a:pPr>
            <a:r>
              <a:rPr lang="en-US" sz="2600" dirty="0" smtClean="0">
                <a:cs typeface="+mn-cs"/>
              </a:rPr>
              <a:t>Decide which issues are important to you and why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SzPct val="70000"/>
              <a:buFont typeface="Times" pitchFamily="80" charset="0"/>
              <a:buChar char="•"/>
              <a:defRPr/>
            </a:pPr>
            <a:endParaRPr lang="en-US" sz="2600" dirty="0" smtClean="0">
              <a:cs typeface="+mn-cs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70000"/>
              <a:buFont typeface="Times" pitchFamily="80" charset="0"/>
              <a:buChar char="•"/>
              <a:defRPr/>
            </a:pPr>
            <a:r>
              <a:rPr lang="en-US" sz="2600" dirty="0" smtClean="0">
                <a:cs typeface="+mn-cs"/>
              </a:rPr>
              <a:t>A job offer involves more than just salary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SzPct val="70000"/>
              <a:buFont typeface="Times" pitchFamily="80" charset="0"/>
              <a:buChar char="•"/>
              <a:defRPr/>
            </a:pPr>
            <a:endParaRPr lang="en-US" sz="2600" dirty="0" smtClean="0">
              <a:cs typeface="+mn-cs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70000"/>
              <a:buFont typeface="Times" pitchFamily="80" charset="0"/>
              <a:buChar char="•"/>
              <a:defRPr/>
            </a:pPr>
            <a:r>
              <a:rPr lang="en-US" sz="2600" dirty="0" smtClean="0">
                <a:cs typeface="+mn-cs"/>
              </a:rPr>
              <a:t>Assign weights to each issue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SzPct val="70000"/>
              <a:buFont typeface="Times" pitchFamily="80" charset="0"/>
              <a:buNone/>
              <a:defRPr/>
            </a:pPr>
            <a:endParaRPr lang="en-US" sz="2600" dirty="0" smtClean="0">
              <a:cs typeface="+mn-cs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70000"/>
              <a:buFont typeface="Times" pitchFamily="80" charset="0"/>
              <a:buChar char="•"/>
              <a:defRPr/>
            </a:pPr>
            <a:r>
              <a:rPr lang="en-US" sz="2600" dirty="0" smtClean="0">
                <a:cs typeface="+mn-cs"/>
              </a:rPr>
              <a:t>Think about your alternatives</a:t>
            </a:r>
          </a:p>
          <a:p>
            <a:pPr eaLnBrk="1" hangingPunct="1">
              <a:buSzPct val="70000"/>
              <a:buFont typeface="Wingdings" pitchFamily="2" charset="2"/>
              <a:buNone/>
              <a:defRPr/>
            </a:pPr>
            <a:endParaRPr lang="en-US" sz="1200" dirty="0" smtClean="0">
              <a:cs typeface="+mn-cs"/>
            </a:endParaRPr>
          </a:p>
          <a:p>
            <a:pPr eaLnBrk="1" hangingPunct="1">
              <a:buSzPct val="70000"/>
              <a:buFont typeface="Wingdings" pitchFamily="2" charset="2"/>
              <a:buNone/>
              <a:defRPr/>
            </a:pPr>
            <a:endParaRPr lang="en-US" sz="1200" dirty="0" smtClean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7848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000000"/>
                </a:solidFill>
                <a:latin typeface="Arial"/>
              </a:rPr>
              <a:t>Know What You Want</a:t>
            </a: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Know what you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Recruiting processes are about more than just finding a job</a:t>
            </a:r>
          </a:p>
          <a:p>
            <a:r>
              <a:rPr lang="en-US" dirty="0" smtClean="0"/>
              <a:t>Make your search process about finding a career that you truly enjoy </a:t>
            </a:r>
          </a:p>
          <a:p>
            <a:pPr lvl="1"/>
            <a:r>
              <a:rPr lang="en-US" dirty="0" smtClean="0"/>
              <a:t>And an organization in which to pursue it</a:t>
            </a:r>
          </a:p>
          <a:p>
            <a:r>
              <a:rPr lang="en-US" dirty="0" smtClean="0"/>
              <a:t>This is especially true for you: talented graduates who will be sought after and who could take any number of paths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whole package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43200" y="1143000"/>
          <a:ext cx="6858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0"/>
            <a:ext cx="304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Key Points: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endParaRPr lang="en-US" sz="25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Know what matters to you – build your own wheel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endParaRPr lang="en-US" sz="25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Look beyond just the salary number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endParaRPr lang="en-US" sz="25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Avoid the “comparison trap”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endParaRPr lang="en-US" sz="2500" dirty="0" smtClean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IT GECD">
  <a:themeElements>
    <a:clrScheme name="">
      <a:dk1>
        <a:srgbClr val="000000"/>
      </a:dk1>
      <a:lt1>
        <a:srgbClr val="FFFFFF"/>
      </a:lt1>
      <a:dk2>
        <a:srgbClr val="F68B18"/>
      </a:dk2>
      <a:lt2>
        <a:srgbClr val="808080"/>
      </a:lt2>
      <a:accent1>
        <a:srgbClr val="55A0C0"/>
      </a:accent1>
      <a:accent2>
        <a:srgbClr val="428C46"/>
      </a:accent2>
      <a:accent3>
        <a:srgbClr val="FFFFFF"/>
      </a:accent3>
      <a:accent4>
        <a:srgbClr val="000000"/>
      </a:accent4>
      <a:accent5>
        <a:srgbClr val="B4CDDC"/>
      </a:accent5>
      <a:accent6>
        <a:srgbClr val="3B7E3F"/>
      </a:accent6>
      <a:hlink>
        <a:srgbClr val="000000"/>
      </a:hlink>
      <a:folHlink>
        <a:srgbClr val="F5541A"/>
      </a:folHlink>
    </a:clrScheme>
    <a:fontScheme name="Office Them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IT GECD">
  <a:themeElements>
    <a:clrScheme name="">
      <a:dk1>
        <a:srgbClr val="000000"/>
      </a:dk1>
      <a:lt1>
        <a:srgbClr val="FFFFFF"/>
      </a:lt1>
      <a:dk2>
        <a:srgbClr val="F68B18"/>
      </a:dk2>
      <a:lt2>
        <a:srgbClr val="808080"/>
      </a:lt2>
      <a:accent1>
        <a:srgbClr val="55A0C0"/>
      </a:accent1>
      <a:accent2>
        <a:srgbClr val="428C46"/>
      </a:accent2>
      <a:accent3>
        <a:srgbClr val="FFFFFF"/>
      </a:accent3>
      <a:accent4>
        <a:srgbClr val="000000"/>
      </a:accent4>
      <a:accent5>
        <a:srgbClr val="B4CDDC"/>
      </a:accent5>
      <a:accent6>
        <a:srgbClr val="3B7E3F"/>
      </a:accent6>
      <a:hlink>
        <a:srgbClr val="000000"/>
      </a:hlink>
      <a:folHlink>
        <a:srgbClr val="F5541A"/>
      </a:folHlink>
    </a:clrScheme>
    <a:fontScheme name="Office Them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IT GECD">
  <a:themeElements>
    <a:clrScheme name="">
      <a:dk1>
        <a:srgbClr val="000000"/>
      </a:dk1>
      <a:lt1>
        <a:srgbClr val="FFFFFF"/>
      </a:lt1>
      <a:dk2>
        <a:srgbClr val="F68B18"/>
      </a:dk2>
      <a:lt2>
        <a:srgbClr val="808080"/>
      </a:lt2>
      <a:accent1>
        <a:srgbClr val="55A0C0"/>
      </a:accent1>
      <a:accent2>
        <a:srgbClr val="428C46"/>
      </a:accent2>
      <a:accent3>
        <a:srgbClr val="FFFFFF"/>
      </a:accent3>
      <a:accent4>
        <a:srgbClr val="000000"/>
      </a:accent4>
      <a:accent5>
        <a:srgbClr val="B4CDDC"/>
      </a:accent5>
      <a:accent6>
        <a:srgbClr val="3B7E3F"/>
      </a:accent6>
      <a:hlink>
        <a:srgbClr val="000000"/>
      </a:hlink>
      <a:folHlink>
        <a:srgbClr val="F5541A"/>
      </a:folHlink>
    </a:clrScheme>
    <a:fontScheme name="Office Them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IT GECD">
  <a:themeElements>
    <a:clrScheme name="">
      <a:dk1>
        <a:srgbClr val="000000"/>
      </a:dk1>
      <a:lt1>
        <a:srgbClr val="FFFFFF"/>
      </a:lt1>
      <a:dk2>
        <a:srgbClr val="F68B18"/>
      </a:dk2>
      <a:lt2>
        <a:srgbClr val="808080"/>
      </a:lt2>
      <a:accent1>
        <a:srgbClr val="55A0C0"/>
      </a:accent1>
      <a:accent2>
        <a:srgbClr val="428C46"/>
      </a:accent2>
      <a:accent3>
        <a:srgbClr val="FFFFFF"/>
      </a:accent3>
      <a:accent4>
        <a:srgbClr val="000000"/>
      </a:accent4>
      <a:accent5>
        <a:srgbClr val="B4CDDC"/>
      </a:accent5>
      <a:accent6>
        <a:srgbClr val="3B7E3F"/>
      </a:accent6>
      <a:hlink>
        <a:srgbClr val="000000"/>
      </a:hlink>
      <a:folHlink>
        <a:srgbClr val="F5541A"/>
      </a:folHlink>
    </a:clrScheme>
    <a:fontScheme name="Office Them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11023</TotalTime>
  <Words>1778</Words>
  <Application>Microsoft Office PowerPoint</Application>
  <PresentationFormat>On-screen Show (4:3)</PresentationFormat>
  <Paragraphs>317</Paragraphs>
  <Slides>27</Slides>
  <Notes>12</Notes>
  <HiddenSlides>3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1_Default Design</vt:lpstr>
      <vt:lpstr>2_Default Design</vt:lpstr>
      <vt:lpstr>MIT GECD</vt:lpstr>
      <vt:lpstr>1_MIT GECD</vt:lpstr>
      <vt:lpstr>2_MIT GECD</vt:lpstr>
      <vt:lpstr>3_MIT GECD</vt:lpstr>
      <vt:lpstr>Chart</vt:lpstr>
      <vt:lpstr>Negotiating Offers</vt:lpstr>
      <vt:lpstr>Today</vt:lpstr>
      <vt:lpstr>How many of you….</vt:lpstr>
      <vt:lpstr>Would you accept this job offer?</vt:lpstr>
      <vt:lpstr>Slide 5</vt:lpstr>
      <vt:lpstr>1.  Know What You Want</vt:lpstr>
      <vt:lpstr>   </vt:lpstr>
      <vt:lpstr>1.  Know what you want</vt:lpstr>
      <vt:lpstr>Consider the whole package</vt:lpstr>
      <vt:lpstr>The Comparison Trap</vt:lpstr>
      <vt:lpstr>Questions to Consider</vt:lpstr>
      <vt:lpstr>Slide 12</vt:lpstr>
      <vt:lpstr>2.  Get the Facts</vt:lpstr>
      <vt:lpstr>Even just focusing on salary for a minute…</vt:lpstr>
      <vt:lpstr>2.  Get the Facts BEYOND just money</vt:lpstr>
      <vt:lpstr>How much (in dollars) would you trade for an extra week of vacation? </vt:lpstr>
      <vt:lpstr>Case Study</vt:lpstr>
      <vt:lpstr>Case Study</vt:lpstr>
      <vt:lpstr>Other factors</vt:lpstr>
      <vt:lpstr>Other Sources For Facts</vt:lpstr>
      <vt:lpstr>3.  Seal the Deal</vt:lpstr>
      <vt:lpstr>3.  Seal the Deal:  Advice on Negotiating</vt:lpstr>
      <vt:lpstr>What Stroud considers when making offers:</vt:lpstr>
      <vt:lpstr>Negotiating:  Engaging openings</vt:lpstr>
      <vt:lpstr>Points to Remember</vt:lpstr>
      <vt:lpstr>Questions / Comments / Feedback</vt:lpstr>
      <vt:lpstr>Outline</vt:lpstr>
    </vt:vector>
  </TitlesOfParts>
  <Company>Stroud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Recruiting Presentation</dc:title>
  <dc:creator>Taylor Milner</dc:creator>
  <cp:lastModifiedBy>jearls</cp:lastModifiedBy>
  <cp:revision>191</cp:revision>
  <dcterms:created xsi:type="dcterms:W3CDTF">2008-08-25T14:47:01Z</dcterms:created>
  <dcterms:modified xsi:type="dcterms:W3CDTF">2012-02-02T13:44:41Z</dcterms:modified>
</cp:coreProperties>
</file>