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8.png" ContentType="image/png"/>
  <Override PartName="/ppt/media/image7.png" ContentType="image/png"/>
  <Override PartName="/ppt/media/image2.png" ContentType="image/png"/>
  <Override PartName="/ppt/media/image6.jpeg" ContentType="image/jpeg"/>
  <Override PartName="/ppt/media/image1.png" ContentType="image/png"/>
  <Override PartName="/ppt/media/image4.png" ContentType="image/png"/>
  <Override PartName="/ppt/media/image3.png" ContentType="image/png"/>
  <Override PartName="/ppt/media/image5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Click to edit the title text format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Click to edit the outline text format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Second Outline Level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Third Outline Level</a:t>
            </a:r>
            <a:endParaRPr b="0" lang="en-US" sz="26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Fourth Outline Level</a:t>
            </a:r>
            <a:endParaRPr b="0" lang="en-US" sz="26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Fifth Outline Level</a:t>
            </a:r>
            <a:endParaRPr b="0" lang="en-US" sz="26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Sixth Outline Level</a:t>
            </a:r>
            <a:endParaRPr b="0" lang="en-US" sz="26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Seventh Outline Level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12516016-6A63-4A50-9FD0-2EEB6DD89B58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3657600" y="2194560"/>
            <a:ext cx="2926080" cy="292608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Risk Management Strategies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620640" y="5120640"/>
            <a:ext cx="8889120" cy="2103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3200" spc="-1" strike="noStrike">
                <a:latin typeface="Arial"/>
              </a:rPr>
              <a:t>Mitchell Berger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2600" spc="-1" strike="noStrike">
                <a:latin typeface="Arial"/>
              </a:rPr>
              <a:t>Risk Management Committee Chair</a:t>
            </a:r>
            <a:endParaRPr b="0" lang="en-US" sz="2600" spc="-1" strike="noStrike">
              <a:latin typeface="Arial"/>
            </a:endParaRPr>
          </a:p>
          <a:p>
            <a:pPr algn="ctr"/>
            <a:r>
              <a:rPr b="0" lang="en-US" sz="2600" spc="-1" strike="noStrike">
                <a:latin typeface="Arial"/>
              </a:rPr>
              <a:t>Northeastern Cave Conservancy, Inc.</a:t>
            </a:r>
            <a:endParaRPr b="0" lang="en-US" sz="2600" spc="-1" strike="noStrike">
              <a:latin typeface="Arial"/>
            </a:endParaRPr>
          </a:p>
          <a:p>
            <a:pPr algn="ctr"/>
            <a:r>
              <a:rPr b="0" lang="en-US" sz="2600" spc="-1" strike="noStrike">
                <a:latin typeface="Arial"/>
              </a:rPr>
              <a:t>m.berger@necaveconservancy.org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45" name="TextShape 3"/>
          <p:cNvSpPr txBox="1"/>
          <p:nvPr/>
        </p:nvSpPr>
        <p:spPr>
          <a:xfrm>
            <a:off x="1005840" y="1409400"/>
            <a:ext cx="50619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600" spc="-1" strike="noStrike">
                <a:latin typeface="Arial"/>
              </a:rPr>
              <a:t>for Cave Conservancies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6" name="TextShape 4"/>
          <p:cNvSpPr txBox="1"/>
          <p:nvPr/>
        </p:nvSpPr>
        <p:spPr>
          <a:xfrm>
            <a:off x="6181200" y="1371600"/>
            <a:ext cx="17046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600" spc="-1" strike="noStrike">
                <a:latin typeface="Arial"/>
              </a:rPr>
              <a:t>(Part 1)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The NCC – then and now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4206240" y="3108960"/>
            <a:ext cx="5428440" cy="374904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749160" y="2926080"/>
            <a:ext cx="3291480" cy="2159640"/>
          </a:xfrm>
          <a:prstGeom prst="rect">
            <a:avLst/>
          </a:prstGeom>
          <a:ln>
            <a:noFill/>
          </a:ln>
        </p:spPr>
      </p:pic>
      <p:sp>
        <p:nvSpPr>
          <p:cNvPr id="50" name="TextShape 2"/>
          <p:cNvSpPr txBox="1"/>
          <p:nvPr/>
        </p:nvSpPr>
        <p:spPr>
          <a:xfrm>
            <a:off x="365760" y="1463040"/>
            <a:ext cx="9423360" cy="102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Formed in 1978 to accept the donation of Knox Cave</a:t>
            </a:r>
            <a:endParaRPr b="0" lang="en-US" sz="2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Spent its first 20 years with just that one cave preserve, run by 3 people</a:t>
            </a:r>
            <a:endParaRPr b="0" lang="en-US" sz="2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In 1999, became a membership organization, run by a Board of Directors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1" name="TextShape 3"/>
          <p:cNvSpPr txBox="1"/>
          <p:nvPr/>
        </p:nvSpPr>
        <p:spPr>
          <a:xfrm>
            <a:off x="1188720" y="5120640"/>
            <a:ext cx="2851920" cy="178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 strike="noStrike">
                <a:latin typeface="Arial"/>
              </a:rPr>
              <a:t>Today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latin typeface="Arial"/>
              </a:rPr>
              <a:t>9 cave preserves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latin typeface="Arial"/>
              </a:rPr>
              <a:t>16 caves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latin typeface="Arial"/>
              </a:rPr>
              <a:t>90+ acres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latin typeface="Arial"/>
              </a:rPr>
              <a:t>175 members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Risks of owning caves and karst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346320" y="1828800"/>
            <a:ext cx="9072000" cy="57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The obvious one – someone gets hurt or worse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473760" y="2572920"/>
            <a:ext cx="4372560" cy="327924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5212080" y="2563920"/>
            <a:ext cx="4384440" cy="3288240"/>
          </a:xfrm>
          <a:prstGeom prst="rect">
            <a:avLst/>
          </a:prstGeom>
          <a:ln>
            <a:noFill/>
          </a:ln>
        </p:spPr>
      </p:pic>
      <p:sp>
        <p:nvSpPr>
          <p:cNvPr id="56" name="TextShape 3"/>
          <p:cNvSpPr txBox="1"/>
          <p:nvPr/>
        </p:nvSpPr>
        <p:spPr>
          <a:xfrm>
            <a:off x="1005840" y="5871600"/>
            <a:ext cx="2782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Photo credit: Mark Dickey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" name="TextShape 4"/>
          <p:cNvSpPr txBox="1"/>
          <p:nvPr/>
        </p:nvSpPr>
        <p:spPr>
          <a:xfrm>
            <a:off x="3200400" y="6403320"/>
            <a:ext cx="3746880" cy="5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latin typeface="Arial"/>
              </a:rPr>
              <a:t>... and you get sued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Liability – what it is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504000" y="1800000"/>
            <a:ext cx="9072000" cy="514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Premises liability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What duty you have to someone on your land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Laws vary by jurisdiction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May depend on what type of person was visiting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Trespasser?  Licensee?  Invited party?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Likely depends on what services you do or have provided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Safety training, guided trips, etc.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Almost certainly depends on whether you charge a fee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Assumption of risk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Adjusts how much of the liability is yours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Liability – ways to protect against it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000" y="1463040"/>
            <a:ext cx="9072000" cy="566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“</a:t>
            </a:r>
            <a:r>
              <a:rPr b="1" lang="en-US" sz="3200" spc="-1" strike="noStrike">
                <a:latin typeface="Arial"/>
              </a:rPr>
              <a:t>Sportsman's laws”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Generally free landowners of some or most of the duty they would otherwise have to a visitor, if they allow recreational use of their land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Typically only apply if no money is collected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Vary state-to-state as to which recreational activities are included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New York: “speleological activity”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Vermont: “caving”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West Virginia: “spelunking” (also Cave Protection Law)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Virginia: “for any other recreational use” (also Cave Protection Law)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your state: ???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Liability – ways to protect against it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Insurance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General Liability (G/L)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Insurance company provides and pays for legal representation if you get sued for something covered by the policy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Pays for damages awarded if you lose a case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You can </a:t>
            </a:r>
            <a:r>
              <a:rPr b="0" i="1" lang="en-US" sz="2600" spc="-1" strike="noStrike">
                <a:latin typeface="Arial"/>
              </a:rPr>
              <a:t>always</a:t>
            </a:r>
            <a:r>
              <a:rPr b="0" lang="en-US" sz="2600" spc="-1" strike="noStrike">
                <a:latin typeface="Arial"/>
              </a:rPr>
              <a:t> be sued, even if you're not liable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This costs money even if the outcome is known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Liability – ways to protect against it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Waivers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Visitors sign an agreement to give up some rights (typically including the right to sue you)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Assumption of risk by the visitors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Challenges to enforcing a waiver in court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How old is it?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Did the visitor </a:t>
            </a:r>
            <a:r>
              <a:rPr b="0" i="1" lang="en-US" sz="2600" spc="-1" strike="noStrike">
                <a:latin typeface="Arial"/>
              </a:rPr>
              <a:t>truly</a:t>
            </a:r>
            <a:r>
              <a:rPr b="0" lang="en-US" sz="2600" spc="-1" strike="noStrike">
                <a:latin typeface="Arial"/>
              </a:rPr>
              <a:t> understand what they were getting themselves into?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How much choice did they really have in signing it?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309600" y="4806000"/>
            <a:ext cx="1605960" cy="228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Liability – ways to protect against it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504000" y="1800000"/>
            <a:ext cx="9072000" cy="5332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Conservation easements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Landowner gives up a subset of their rights to a different conservation organization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Structured such that neither the owner nor the easement holder can damage the land (or caves)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Decreases the value of the land to most other entities by eliminating its development potential (makes your organization a less attractive litigation target)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Managing the easement costs real money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Easement holder does inspections, recordkeeping, etc.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Landowner often pays for this up-front or by encumbering the land at sale time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End of Part 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4429440" y="1726560"/>
            <a:ext cx="434880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600" spc="-1" strike="noStrike">
                <a:latin typeface="Arial"/>
              </a:rPr>
              <a:t>Please turn the </a:t>
            </a:r>
            <a:r>
              <a:rPr b="0" lang="en-US" sz="3600" spc="-1" strike="noStrike">
                <a:latin typeface="Arial"/>
              </a:rPr>
              <a:t>deck</a:t>
            </a:r>
            <a:endParaRPr b="0" lang="en-US" sz="3600" spc="-1" strike="noStrike">
              <a:latin typeface="Arial"/>
            </a:endParaRPr>
          </a:p>
          <a:p>
            <a:r>
              <a:rPr b="0" lang="en-US" sz="3600" spc="-1" strike="noStrike">
                <a:latin typeface="Arial"/>
              </a:rPr>
              <a:t>over to Side B</a:t>
            </a:r>
            <a:endParaRPr b="0" lang="en-US" sz="3600" spc="-1" strike="noStrike">
              <a:latin typeface="Arial"/>
            </a:endParaRPr>
          </a:p>
          <a:p>
            <a:r>
              <a:rPr b="0" lang="en-US" sz="3600" spc="-1" strike="noStrike">
                <a:latin typeface="Arial"/>
              </a:rPr>
              <a:t>(Friday morning)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1097280" y="1586880"/>
            <a:ext cx="2907720" cy="1887840"/>
          </a:xfrm>
          <a:prstGeom prst="rect">
            <a:avLst/>
          </a:prstGeom>
          <a:ln>
            <a:noFill/>
          </a:ln>
        </p:spPr>
      </p:pic>
      <p:sp>
        <p:nvSpPr>
          <p:cNvPr id="72" name="TextShape 3"/>
          <p:cNvSpPr txBox="1"/>
          <p:nvPr/>
        </p:nvSpPr>
        <p:spPr>
          <a:xfrm>
            <a:off x="504000" y="3657600"/>
            <a:ext cx="9072000" cy="3566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US" sz="3200" spc="-1" strike="noStrike">
                <a:latin typeface="Arial"/>
              </a:rPr>
              <a:t>Coming up in Part 2:</a:t>
            </a:r>
            <a:endParaRPr b="0" lang="en-US" sz="3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Some less obvious types of risk</a:t>
            </a:r>
            <a:endParaRPr b="0" lang="en-US" sz="32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and ways to deal with them</a:t>
            </a:r>
            <a:endParaRPr b="0" lang="en-US" sz="3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What the NCC does to manage risk</a:t>
            </a:r>
            <a:endParaRPr b="0" lang="en-US" sz="3200" spc="-1" strike="noStrike"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and how we learned what was right for us</a:t>
            </a:r>
            <a:endParaRPr b="0" lang="en-US" sz="32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Resources you can use to put together a plan for your conservancy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Application>LibreOffice/5.4.7.2$Linux_X86_64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2019-10-04T14:48:29Z</dcterms:created>
  <dc:creator>Mitchell Berger</dc:creator>
  <dc:description/>
  <dc:language>en-US</dc:language>
  <cp:lastModifiedBy>Mitchell Berger</cp:lastModifiedBy>
  <dcterms:modified xsi:type="dcterms:W3CDTF">2019-10-07T00:00:49Z</dcterms:modified>
  <cp:revision>17</cp:revision>
  <dc:subject/>
  <dc:title/>
</cp:coreProperties>
</file>