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20.gif" ContentType="image/gif"/>
  <Override PartName="/ppt/media/image19.gif" ContentType="image/gif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8.png" ContentType="image/png"/>
  <Override PartName="/ppt/media/image13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8.png" ContentType="image/png"/>
  <Override PartName="/ppt/media/image17.png" ContentType="image/png"/>
  <Override PartName="/ppt/media/image15.png" ContentType="image/png"/>
  <Override PartName="/ppt/media/image6.jpeg" ContentType="image/jpeg"/>
  <Override PartName="/ppt/media/image16.png" ContentType="image/png"/>
  <Override PartName="/ppt/media/image7.jpeg" ContentType="image/jpeg"/>
  <Override PartName="/ppt/media/image9.jpeg" ContentType="image/jpeg"/>
  <Override PartName="/ppt/media/image1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8920" cy="755892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199280" cy="7192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1280" cy="438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8920" cy="75589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://www.landtrustalliance.org/" TargetMode="External"/><Relationship Id="rId2" Type="http://schemas.openxmlformats.org/officeDocument/2006/relationships/hyperlink" Target="http://terrafirma.org/" TargetMode="External"/><Relationship Id="rId3" Type="http://schemas.openxmlformats.org/officeDocument/2006/relationships/hyperlink" Target="http://www.alliant.com/" TargetMode="External"/><Relationship Id="rId4" Type="http://schemas.openxmlformats.org/officeDocument/2006/relationships/hyperlink" Target="http://caves.org/" TargetMode="External"/><Relationship Id="rId5" Type="http://schemas.openxmlformats.org/officeDocument/2006/relationships/hyperlink" Target="http://nckms.org/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gif"/><Relationship Id="rId10" Type="http://schemas.openxmlformats.org/officeDocument/2006/relationships/image" Target="../media/image20.gif"/><Relationship Id="rId1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3657600" y="2194560"/>
            <a:ext cx="2925360" cy="292536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 Management Strategies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620640" y="5120640"/>
            <a:ext cx="8888400" cy="21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Mitchell Berger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Risk Management Committee Chair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Northeastern Cave Conservancy, Inc.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m.berger@necaveconservancy.org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005840" y="1409400"/>
            <a:ext cx="506124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for Cave Conservancies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504000" y="1800000"/>
            <a:ext cx="9071280" cy="48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788480" y="2338920"/>
            <a:ext cx="6461640" cy="48456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504000" y="1800000"/>
            <a:ext cx="9071280" cy="48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492480" y="2553840"/>
            <a:ext cx="9016560" cy="3312360"/>
          </a:xfrm>
          <a:prstGeom prst="rect">
            <a:avLst/>
          </a:prstGeom>
          <a:ln>
            <a:noFill/>
          </a:ln>
        </p:spPr>
      </p:pic>
      <p:sp>
        <p:nvSpPr>
          <p:cNvPr id="115" name="CustomShape 3"/>
          <p:cNvSpPr/>
          <p:nvPr/>
        </p:nvSpPr>
        <p:spPr>
          <a:xfrm>
            <a:off x="3736080" y="5943600"/>
            <a:ext cx="275544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credit: Thom Engel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504000" y="1800000"/>
            <a:ext cx="9071280" cy="48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1763640" y="2351160"/>
            <a:ext cx="6373800" cy="478044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Defending conservation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504000" y="1800000"/>
            <a:ext cx="9071280" cy="405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Terrafirma Risk Retention Group, LLC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Unique insurance program protecting its members from the legal costs of conservation defense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Owned and managed by its insured member land trusts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Has fixed premiums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Trains and educates on risk management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Members must also be members of the Land Trust Alliance and carry general liability insurance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1948320" y="6033600"/>
            <a:ext cx="2770560" cy="73224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5159160" y="6089400"/>
            <a:ext cx="3027960" cy="5706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504000" y="1800000"/>
            <a:ext cx="907128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Business-related problems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Accusations of mismanaging funds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Accusations of discrimination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Accusations of harassment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Directors &amp; Officers insurance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Not just for directors and officers: good “association-style” policies also protect your volunteers and committee members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Not just for organizations with employees</a:t>
            </a:r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How the NCC used to manage risk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504000" y="1800000"/>
            <a:ext cx="9071280" cy="533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Up until 1997, we only had one property to worry about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knew of the “sportsman's law” in New York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collected waivers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By 2011, we had 7 preserves, all potentially at risk if an accident at any of them resulted in losing a lawsuit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search for liability insurance coverage revealed: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Many insurers think caves are too dangerous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Many don't see the difference between us and commercial caves or amusement parks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Many are way too expensive for a small volunteer organization to afford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purchased a policy we were able to afford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One property had a conservation easement on it, and we were in negotiations for easements on two other properties</a:t>
            </a:r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Learning about liability exposures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504000" y="1800000"/>
            <a:ext cx="9071280" cy="533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Ask a lawyer for advice!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The NCC applied for and reveiced a grant that awarded pro-bono legal services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Used those services to conduct a study of statutes and case law history about liability exposures to cave owners in New York and Vermont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Asked questions about several topics (mostly the ones discussed in this presentation)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End product was a pair of memos explaining risks and protections specific to our organization and the jurisdictions we owned or expected to own land in, along with recommendations about what to do.</a:t>
            </a:r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How the NCC manages risk today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29200" y="2743200"/>
            <a:ext cx="907128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carry insurance (Gen. Liability and Directors&amp;Officers)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We're a proud member of Terrafirma RRG, LLC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no longer collect waivers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post an “Assumption of Risk” statement at the kiosk at all our preserves, and on paperwork for “Special Use” groups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We've discontinued looking to place additional preserves under conservation easements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 participate in LTA risk management training, and attend conferences like this one to share with and learn from our karst management colleagues across the country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925560" y="1612440"/>
            <a:ext cx="8034840" cy="103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These choices may not be the right ones</a:t>
            </a:r>
            <a:endParaRPr b="0" lang="en-US" sz="3200" spc="-1" strike="noStrike">
              <a:latin typeface="Arial"/>
            </a:endParaRPr>
          </a:p>
          <a:p>
            <a:r>
              <a:rPr b="1" i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for your organization's current needs!</a:t>
            </a: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Resources to learn more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504000" y="1800000"/>
            <a:ext cx="9071280" cy="533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Land Trust Alliance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Vast amounts of information useful to all aspects of running a land trust </a:t>
            </a:r>
            <a:r>
              <a:rPr b="0" lang="en-US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http://www.landtrustalliance.org/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Terrafirma Risk Retention Group, LLC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Insurance for conservation defense </a:t>
            </a:r>
            <a:r>
              <a:rPr b="0" lang="en-US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http://terrafirma.org/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Conserve-A-Nation insurance program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Insurance for conservation organizations 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http://www.alliant.com/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NSS Cave Conservancies Roundtable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Each year at NSS Convention </a:t>
            </a:r>
            <a:r>
              <a:rPr b="0" lang="en-US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http://caves.org/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NCKMS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DejaVu Sans"/>
              </a:rPr>
              <a:t>You're already here! </a:t>
            </a:r>
            <a:r>
              <a:rPr b="0" lang="en-US" sz="2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http://nckms.org/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6"/>
          <a:stretch/>
        </p:blipFill>
        <p:spPr>
          <a:xfrm>
            <a:off x="6211080" y="1742760"/>
            <a:ext cx="3027960" cy="57060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7"/>
          <a:stretch/>
        </p:blipFill>
        <p:spPr>
          <a:xfrm>
            <a:off x="6498720" y="2878920"/>
            <a:ext cx="2770560" cy="73224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8"/>
          <a:stretch/>
        </p:blipFill>
        <p:spPr>
          <a:xfrm>
            <a:off x="7820640" y="3839760"/>
            <a:ext cx="1312560" cy="169848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9"/>
          <a:stretch/>
        </p:blipFill>
        <p:spPr>
          <a:xfrm>
            <a:off x="7680960" y="5320080"/>
            <a:ext cx="1659240" cy="86760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10"/>
          <a:stretch/>
        </p:blipFill>
        <p:spPr>
          <a:xfrm>
            <a:off x="8025120" y="6253200"/>
            <a:ext cx="968760" cy="96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The NCC – then and now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4206240" y="3108960"/>
            <a:ext cx="5427720" cy="374832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749160" y="2926080"/>
            <a:ext cx="3290760" cy="215892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365760" y="1463040"/>
            <a:ext cx="9422640" cy="102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Formed in 1978 to accept the donation of Knox Cave</a:t>
            </a:r>
            <a:endParaRPr b="0" lang="en-US" sz="22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Spent its first 20 years with just that one cave preserve, run by 3 people</a:t>
            </a:r>
            <a:endParaRPr b="0" lang="en-US" sz="22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In 1999, became a membership organization, run by a Board of Directors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1188720" y="5120640"/>
            <a:ext cx="2851200" cy="178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Today</a:t>
            </a:r>
            <a:endParaRPr b="0" lang="en-US" sz="2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9 cave preserves</a:t>
            </a:r>
            <a:endParaRPr b="0" lang="en-US" sz="2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16 caves</a:t>
            </a:r>
            <a:endParaRPr b="0" lang="en-US" sz="2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90+ acres</a:t>
            </a:r>
            <a:endParaRPr b="0" lang="en-US" sz="2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175 members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346320" y="1828800"/>
            <a:ext cx="9071280" cy="5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 obvious one – someone gets hurt or worse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473760" y="2572920"/>
            <a:ext cx="4371840" cy="327852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5212080" y="2563920"/>
            <a:ext cx="4383720" cy="3287520"/>
          </a:xfrm>
          <a:prstGeom prst="rect">
            <a:avLst/>
          </a:prstGeom>
          <a:ln>
            <a:noFill/>
          </a:ln>
        </p:spPr>
      </p:pic>
      <p:sp>
        <p:nvSpPr>
          <p:cNvPr id="91" name="CustomShape 3"/>
          <p:cNvSpPr/>
          <p:nvPr/>
        </p:nvSpPr>
        <p:spPr>
          <a:xfrm>
            <a:off x="1005840" y="5871600"/>
            <a:ext cx="27813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credit: Mark Dickey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3200400" y="6403320"/>
            <a:ext cx="3746160" cy="54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... and you get sued</a:t>
            </a: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Liability – what it is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04000" y="1800000"/>
            <a:ext cx="9071280" cy="514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Premises liability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What duty you have to someone on your land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Laws vary by jurisdiction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May depend on what type of person was visiting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Trespasser?  Licensee?  Invited party?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Likely depends on what services you do or have provided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Safety training, guided trips, etc.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Almost certainly depends on whether you charge a fee</a:t>
            </a:r>
            <a:endParaRPr b="0" lang="en-US" sz="26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Assumption of risk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Adjusts how much of the liability is yours</a:t>
            </a:r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Liability – ways to protect against it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504000" y="1800000"/>
            <a:ext cx="9071280" cy="533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Sportsman's laws”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Generally free landowners of some or most of the duty they would otherwise have to a visitor, if they allow recreational use of their land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Typically only apply if no money is collected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Vary state-to-state as to which recreational activities are included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New York: “speleological activity”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Vermont: “caving”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West Virginia: “spelunking”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your state: ???</a:t>
            </a:r>
            <a:endParaRPr b="0" lang="en-US" sz="26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Liability – ways to protect against it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504000" y="1800000"/>
            <a:ext cx="907128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Insurance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General Liability (G/L)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Insurance company provides and pays for legal representation if you get sued for something covered by the policy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Pays for damages awarded if you lose a case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You can 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always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 be sued, even if you're not liable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This costs money even if the outcome is known</a:t>
            </a:r>
            <a:endParaRPr b="0" lang="en-US" sz="2600" spc="-1" strike="noStrike"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Liability – ways to protect against it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504000" y="1800000"/>
            <a:ext cx="9071280" cy="43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Waivers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Visitors sign an agreement to give up some rights (typically including the right to sue you)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Assumption of risk by the visitors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Challenges to enforcing a waiver in court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How old is it?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Did the visitor 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truly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 understand what they were getting themselves into?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How much choice did they really have in signing it?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309600" y="4806000"/>
            <a:ext cx="1605240" cy="228528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Liability – ways to protect against it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504000" y="1800000"/>
            <a:ext cx="9071280" cy="533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Conservation easements</a:t>
            </a:r>
            <a:endParaRPr b="0" lang="en-US" sz="32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Landowner gives up a subset of their rights to a different conservation organization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Structured such that neither the owner nor the easement holder can damage the land (or caves)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Decreases the value of the land to most other entities by eliminating its development potential (makes your organization a less attractive litigation target)</a:t>
            </a:r>
            <a:endParaRPr b="0" lang="en-US" sz="26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1134"/>
              </a:spcAft>
              <a:buClr>
                <a:srgbClr val="99cc66"/>
              </a:buClr>
              <a:buSzPct val="75000"/>
              <a:buFont typeface="Symbol"/>
              <a:buChar char="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Managing the easement costs real money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Easement holder does inspections, recordkeeping, etc.</a:t>
            </a:r>
            <a:endParaRPr b="0" lang="en-US" sz="2600" spc="-1" strike="noStrike">
              <a:latin typeface="Arial"/>
            </a:endParaRPr>
          </a:p>
          <a:p>
            <a:pPr lvl="2" marL="1296000" indent="-287280">
              <a:lnSpc>
                <a:spcPct val="100000"/>
              </a:lnSpc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Landowner often pays for this up-front or by encumbering the land at sale time</a:t>
            </a:r>
            <a:endParaRPr b="0" lang="en-US" sz="26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504000" y="576000"/>
            <a:ext cx="7199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Risks of owning caves and karst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504000" y="1800000"/>
            <a:ext cx="9071280" cy="48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Serious damage to your land and/or your caves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 rot="5400000">
            <a:off x="993960" y="2936520"/>
            <a:ext cx="4479840" cy="335952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 rot="5400000">
            <a:off x="4682160" y="2883240"/>
            <a:ext cx="4576680" cy="3432240"/>
          </a:xfrm>
          <a:prstGeom prst="rect">
            <a:avLst/>
          </a:prstGeom>
          <a:ln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3474720" y="6888600"/>
            <a:ext cx="300852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Photo credits: Lance Dickey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Application>LibreOffice/5.4.7.2$Linux_X86_64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2019-10-04T14:48:29Z</dcterms:created>
  <dc:creator>Mitchell Berger</dc:creator>
  <dc:description/>
  <dc:language>en-US</dc:language>
  <cp:lastModifiedBy>Mitchell Berger</cp:lastModifiedBy>
  <dcterms:modified xsi:type="dcterms:W3CDTF">2019-10-04T20:00:15Z</dcterms:modified>
  <cp:revision>18</cp:revision>
  <dc:subject/>
  <dc:title/>
</cp:coreProperties>
</file>