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00" autoAdjust="0"/>
    <p:restoredTop sz="94660"/>
  </p:normalViewPr>
  <p:slideViewPr>
    <p:cSldViewPr>
      <p:cViewPr varScale="1">
        <p:scale>
          <a:sx n="67" d="100"/>
          <a:sy n="67" d="100"/>
        </p:scale>
        <p:origin x="-5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C7F4B-E322-4AF8-9ED7-E658FBBD89B6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47A42-5B5C-4429-8D7D-C6E8B56C9B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47A42-5B5C-4429-8D7D-C6E8B56C9B7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47A42-5B5C-4429-8D7D-C6E8B56C9B7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47A42-5B5C-4429-8D7D-C6E8B56C9B7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47A42-5B5C-4429-8D7D-C6E8B56C9B7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47A42-5B5C-4429-8D7D-C6E8B56C9B7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47A42-5B5C-4429-8D7D-C6E8B56C9B7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47A42-5B5C-4429-8D7D-C6E8B56C9B7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47A42-5B5C-4429-8D7D-C6E8B56C9B7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019A1-69D5-4131-B31A-5DE9BF2F048B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B2164-DAC1-4BE2-9203-272BB5699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315200" cy="1066800"/>
          </a:xfrm>
        </p:spPr>
        <p:txBody>
          <a:bodyPr/>
          <a:lstStyle/>
          <a:p>
            <a:r>
              <a:rPr lang="en-US" dirty="0" smtClean="0"/>
              <a:t>The Photoelectric Effect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3429000"/>
            <a:ext cx="6400800" cy="1752600"/>
          </a:xfrm>
        </p:spPr>
        <p:txBody>
          <a:bodyPr/>
          <a:lstStyle/>
          <a:p>
            <a:r>
              <a:rPr lang="en-US" dirty="0" smtClean="0"/>
              <a:t>Matthew Houston</a:t>
            </a:r>
            <a:br>
              <a:rPr lang="en-US" dirty="0" smtClean="0"/>
            </a:br>
            <a:r>
              <a:rPr lang="en-US" dirty="0" smtClean="0"/>
              <a:t>10/1/2010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90600" y="1524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Explanations-Classical and Quantum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1600" y="1676400"/>
            <a:ext cx="7162800" cy="4953000"/>
          </a:xfrm>
        </p:spPr>
        <p:txBody>
          <a:bodyPr/>
          <a:lstStyle/>
          <a:p>
            <a:r>
              <a:rPr lang="en-US" dirty="0" smtClean="0"/>
              <a:t>In 1887 Hertz observes a new phenomena</a:t>
            </a:r>
            <a:endParaRPr lang="en-US" dirty="0"/>
          </a:p>
          <a:p>
            <a:r>
              <a:rPr lang="en-US" dirty="0" smtClean="0"/>
              <a:t>No </a:t>
            </a:r>
            <a:r>
              <a:rPr lang="en-US" dirty="0"/>
              <a:t>c</a:t>
            </a:r>
            <a:r>
              <a:rPr lang="en-US" dirty="0" smtClean="0"/>
              <a:t>lassical explanation exists</a:t>
            </a:r>
          </a:p>
          <a:p>
            <a:r>
              <a:rPr lang="en-US" dirty="0" smtClean="0"/>
              <a:t>In 1905 Albert Einstein proposes a quantum explanation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10242" name="Picture 2" descr="http://rogercortesi.com/eqn/tempimagedir/eqn3433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5257800"/>
            <a:ext cx="2657475" cy="514351"/>
          </a:xfrm>
          <a:prstGeom prst="rect">
            <a:avLst/>
          </a:prstGeom>
          <a:noFill/>
        </p:spPr>
      </p:pic>
      <p:pic>
        <p:nvPicPr>
          <p:cNvPr id="16" name="Picture 15" descr="kemax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19625" y="5257800"/>
            <a:ext cx="36099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90600" y="1524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Experimental Setup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1600200"/>
            <a:ext cx="7101316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90600" y="1524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Raw Data-Voltage vs. Current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1600" y="1676400"/>
            <a:ext cx="7162800" cy="4953000"/>
          </a:xfrm>
        </p:spPr>
        <p:txBody>
          <a:bodyPr/>
          <a:lstStyle/>
          <a:p>
            <a:r>
              <a:rPr lang="en-US" sz="2400" dirty="0" smtClean="0"/>
              <a:t>275 Current, Voltage pairs collected</a:t>
            </a:r>
            <a:r>
              <a:rPr lang="en-US" sz="2400" dirty="0"/>
              <a:t> </a:t>
            </a:r>
            <a:r>
              <a:rPr lang="en-US" sz="2400" dirty="0" smtClean="0"/>
              <a:t>over 5 different wavelengths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590800"/>
            <a:ext cx="7010400" cy="4089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90600" y="1524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Finding the Cutoff Voltage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vcutoff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2466749"/>
            <a:ext cx="2971800" cy="886051"/>
          </a:xfrm>
          <a:prstGeom prst="rect">
            <a:avLst/>
          </a:prstGeom>
        </p:spPr>
      </p:pic>
      <p:pic>
        <p:nvPicPr>
          <p:cNvPr id="8" name="Picture 7" descr="kemaxv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09750" y="1828800"/>
            <a:ext cx="5124450" cy="431029"/>
          </a:xfrm>
          <a:prstGeom prst="rect">
            <a:avLst/>
          </a:prstGeom>
        </p:spPr>
      </p:pic>
      <p:sp>
        <p:nvSpPr>
          <p:cNvPr id="9" name="Content Placeholder 5"/>
          <p:cNvSpPr>
            <a:spLocks noGrp="1"/>
          </p:cNvSpPr>
          <p:nvPr>
            <p:ph idx="1"/>
          </p:nvPr>
        </p:nvSpPr>
        <p:spPr>
          <a:xfrm>
            <a:off x="1371600" y="3429000"/>
            <a:ext cx="7162800" cy="2971800"/>
          </a:xfrm>
        </p:spPr>
        <p:txBody>
          <a:bodyPr/>
          <a:lstStyle/>
          <a:p>
            <a:r>
              <a:rPr lang="en-US" dirty="0" smtClean="0"/>
              <a:t>Two Methods to determine  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10" name="Picture 9" descr="vcutoff.gif"/>
          <p:cNvPicPr>
            <a:picLocks noChangeAspect="1"/>
          </p:cNvPicPr>
          <p:nvPr/>
        </p:nvPicPr>
        <p:blipFill>
          <a:blip r:embed="rId3" cstate="print"/>
          <a:srcRect r="62005"/>
          <a:stretch>
            <a:fillRect/>
          </a:stretch>
        </p:blipFill>
        <p:spPr>
          <a:xfrm>
            <a:off x="6324600" y="3352800"/>
            <a:ext cx="873940" cy="685800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 cstate="print"/>
          <a:srcRect l="6667" t="11556" r="3889" b="7556"/>
          <a:stretch>
            <a:fillRect/>
          </a:stretch>
        </p:blipFill>
        <p:spPr bwMode="auto">
          <a:xfrm>
            <a:off x="1348152" y="4038600"/>
            <a:ext cx="390964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6" cstate="print"/>
          <a:srcRect l="8333" t="11556" r="5555" b="8222"/>
          <a:stretch>
            <a:fillRect/>
          </a:stretch>
        </p:blipFill>
        <p:spPr bwMode="auto">
          <a:xfrm>
            <a:off x="5257800" y="4038600"/>
            <a:ext cx="387414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90600" y="1524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Graphical </a:t>
            </a:r>
            <a:r>
              <a:rPr lang="en-US" sz="4400" noProof="0" dirty="0" smtClean="0">
                <a:latin typeface="+mj-lt"/>
                <a:ea typeface="+mj-ea"/>
                <a:cs typeface="+mj-cs"/>
              </a:rPr>
              <a:t>Results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 l="6667" t="11556" r="7222" b="6667"/>
          <a:stretch>
            <a:fillRect/>
          </a:stretch>
        </p:blipFill>
        <p:spPr bwMode="auto">
          <a:xfrm>
            <a:off x="2514600" y="1582010"/>
            <a:ext cx="4267200" cy="253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 l="6111" t="11556" r="5556" b="5778"/>
          <a:stretch>
            <a:fillRect/>
          </a:stretch>
        </p:blipFill>
        <p:spPr bwMode="auto">
          <a:xfrm>
            <a:off x="2514600" y="4191000"/>
            <a:ext cx="429915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90600" y="1524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Numerical Results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3999" y="1752600"/>
          <a:ext cx="6858001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884"/>
                <a:gridCol w="2658140"/>
                <a:gridCol w="260497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Plank’s Constant (</a:t>
                      </a:r>
                      <a:r>
                        <a:rPr lang="en-US" dirty="0" smtClean="0"/>
                        <a:t>Js)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</a:t>
                      </a:r>
                      <a:r>
                        <a:rPr lang="en-US" baseline="0" dirty="0" smtClean="0"/>
                        <a:t> Function (</a:t>
                      </a:r>
                      <a:r>
                        <a:rPr lang="en-US" baseline="0" dirty="0" err="1" smtClean="0"/>
                        <a:t>eV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Linear Fit</a:t>
                      </a:r>
                    </a:p>
                    <a:p>
                      <a:r>
                        <a:rPr lang="en-US" dirty="0" smtClean="0"/>
                        <a:t>High Freq.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(1.07±0.37)·10</a:t>
                      </a:r>
                      <a:r>
                        <a:rPr lang="en-US" sz="2000" baseline="30000" dirty="0" smtClean="0"/>
                        <a:t>-34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0.03±0.175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X-Intercept </a:t>
                      </a:r>
                    </a:p>
                    <a:p>
                      <a:r>
                        <a:rPr lang="en-US" dirty="0" smtClean="0"/>
                        <a:t>High Freq.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(2.04±0.37)·10</a:t>
                      </a:r>
                      <a:r>
                        <a:rPr lang="en-US" sz="2000" baseline="30000" dirty="0" smtClean="0"/>
                        <a:t>-34</a:t>
                      </a:r>
                      <a:endParaRPr lang="en-US" sz="2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-0.45±0.175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X-Intercept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All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(6.72±1.40)·10</a:t>
                      </a:r>
                      <a:r>
                        <a:rPr lang="en-US" sz="2000" baseline="30000" dirty="0" smtClean="0"/>
                        <a:t>-35</a:t>
                      </a:r>
                      <a:endParaRPr lang="en-US" sz="2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0.20±0.06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6.63·10</a:t>
                      </a:r>
                      <a:r>
                        <a:rPr lang="en-US" sz="2000" baseline="30000" dirty="0" smtClean="0"/>
                        <a:t>-34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2.3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Content Placeholder 5"/>
          <p:cNvSpPr>
            <a:spLocks noGrp="1"/>
          </p:cNvSpPr>
          <p:nvPr>
            <p:ph idx="1"/>
          </p:nvPr>
        </p:nvSpPr>
        <p:spPr>
          <a:xfrm>
            <a:off x="1371600" y="4572000"/>
            <a:ext cx="7162800" cy="1905000"/>
          </a:xfrm>
        </p:spPr>
        <p:txBody>
          <a:bodyPr>
            <a:normAutofit/>
          </a:bodyPr>
          <a:lstStyle/>
          <a:p>
            <a:r>
              <a:rPr lang="en-US" dirty="0" smtClean="0"/>
              <a:t>Experimental results differ from known values by at least an order of magnitude (several standard deviations)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90600" y="1524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Systematic Error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1600" y="2819400"/>
            <a:ext cx="7162800" cy="2209800"/>
          </a:xfrm>
        </p:spPr>
        <p:txBody>
          <a:bodyPr/>
          <a:lstStyle/>
          <a:p>
            <a:r>
              <a:rPr lang="en-US" dirty="0" smtClean="0"/>
              <a:t>Potassium build up on the anode causes reverse photoelectric currents</a:t>
            </a:r>
            <a:endParaRPr lang="en-US" dirty="0"/>
          </a:p>
          <a:p>
            <a:r>
              <a:rPr lang="en-US" dirty="0" smtClean="0"/>
              <a:t>Insufficient Higher Voltage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57400" y="2362200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Questions?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142</Words>
  <Application>Microsoft Office PowerPoint</Application>
  <PresentationFormat>On-screen Show (4:3)</PresentationFormat>
  <Paragraphs>44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The Photoelectric Effect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Photoelectric Effect</dc:title>
  <dc:creator>mhouston</dc:creator>
  <cp:lastModifiedBy>mhouston</cp:lastModifiedBy>
  <cp:revision>52</cp:revision>
  <dcterms:created xsi:type="dcterms:W3CDTF">2010-09-30T23:23:20Z</dcterms:created>
  <dcterms:modified xsi:type="dcterms:W3CDTF">2010-10-01T12:36:11Z</dcterms:modified>
</cp:coreProperties>
</file>