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342" r:id="rId2"/>
    <p:sldId id="339" r:id="rId3"/>
    <p:sldId id="259" r:id="rId4"/>
    <p:sldId id="324" r:id="rId5"/>
    <p:sldId id="261" r:id="rId6"/>
    <p:sldId id="262" r:id="rId7"/>
    <p:sldId id="273" r:id="rId8"/>
    <p:sldId id="326" r:id="rId9"/>
    <p:sldId id="327" r:id="rId10"/>
    <p:sldId id="257" r:id="rId11"/>
    <p:sldId id="328" r:id="rId12"/>
    <p:sldId id="329" r:id="rId13"/>
    <p:sldId id="330" r:id="rId14"/>
    <p:sldId id="333" r:id="rId15"/>
    <p:sldId id="334" r:id="rId16"/>
    <p:sldId id="335" r:id="rId17"/>
    <p:sldId id="286" r:id="rId18"/>
    <p:sldId id="331" r:id="rId19"/>
    <p:sldId id="267" r:id="rId20"/>
    <p:sldId id="274" r:id="rId21"/>
    <p:sldId id="285" r:id="rId22"/>
    <p:sldId id="268" r:id="rId23"/>
    <p:sldId id="289" r:id="rId24"/>
    <p:sldId id="290" r:id="rId25"/>
    <p:sldId id="340" r:id="rId26"/>
    <p:sldId id="278" r:id="rId27"/>
    <p:sldId id="281" r:id="rId28"/>
    <p:sldId id="341" r:id="rId29"/>
    <p:sldId id="301" r:id="rId30"/>
    <p:sldId id="302" r:id="rId31"/>
    <p:sldId id="303" r:id="rId32"/>
    <p:sldId id="299" r:id="rId33"/>
    <p:sldId id="300" r:id="rId34"/>
    <p:sldId id="315" r:id="rId35"/>
    <p:sldId id="295" r:id="rId36"/>
    <p:sldId id="296" r:id="rId37"/>
    <p:sldId id="309" r:id="rId38"/>
    <p:sldId id="310" r:id="rId39"/>
    <p:sldId id="311" r:id="rId40"/>
    <p:sldId id="305" r:id="rId41"/>
    <p:sldId id="307" r:id="rId42"/>
    <p:sldId id="308" r:id="rId43"/>
    <p:sldId id="312" r:id="rId44"/>
    <p:sldId id="323" r:id="rId45"/>
    <p:sldId id="325" r:id="rId46"/>
    <p:sldId id="313" r:id="rId47"/>
    <p:sldId id="336" r:id="rId48"/>
    <p:sldId id="338" r:id="rId49"/>
    <p:sldId id="337"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636" autoAdjust="0"/>
  </p:normalViewPr>
  <p:slideViewPr>
    <p:cSldViewPr snapToGrid="0" snapToObjects="1">
      <p:cViewPr>
        <p:scale>
          <a:sx n="99" d="100"/>
          <a:sy n="99" d="100"/>
        </p:scale>
        <p:origin x="-448" y="-80"/>
      </p:cViewPr>
      <p:guideLst>
        <p:guide orient="horz" pos="363"/>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119.gif"/></Relationships>
</file>

<file path=ppt/diagrams/_rels/drawing1.xml.rels><?xml version="1.0" encoding="UTF-8" standalone="yes"?>
<Relationships xmlns="http://schemas.openxmlformats.org/package/2006/relationships"><Relationship Id="rId1" Type="http://schemas.openxmlformats.org/officeDocument/2006/relationships/image" Target="../media/image119.gif"/></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E136D-8E05-DE45-8B8F-4ABBAE4E56CF}" type="doc">
      <dgm:prSet loTypeId="urn:microsoft.com/office/officeart/2008/layout/TitlePictureLineup" loCatId="" qsTypeId="urn:microsoft.com/office/officeart/2005/8/quickstyle/simple2" qsCatId="simple" csTypeId="urn:microsoft.com/office/officeart/2005/8/colors/accent2_2" csCatId="accent2" phldr="1"/>
      <dgm:spPr/>
      <dgm:t>
        <a:bodyPr/>
        <a:lstStyle/>
        <a:p>
          <a:endParaRPr lang="en-US"/>
        </a:p>
      </dgm:t>
    </dgm:pt>
    <dgm:pt modelId="{13FB7C0B-43E6-DE49-8C6E-D25A51CF222A}">
      <dgm:prSet phldrT="[Text]"/>
      <dgm:spPr/>
      <dgm:t>
        <a:bodyPr/>
        <a:lstStyle/>
        <a:p>
          <a:r>
            <a:rPr lang="en-US" dirty="0" smtClean="0">
              <a:latin typeface="Arial"/>
              <a:cs typeface="Arial"/>
            </a:rPr>
            <a:t>Chemistry</a:t>
          </a:r>
          <a:endParaRPr lang="en-US" dirty="0">
            <a:latin typeface="Arial"/>
            <a:cs typeface="Arial"/>
          </a:endParaRPr>
        </a:p>
      </dgm:t>
    </dgm:pt>
    <dgm:pt modelId="{73EB3194-F6AD-7B48-8655-A64E8C05C3AF}" type="parTrans" cxnId="{482641FF-9E77-B24D-AD0A-B4AB657448E9}">
      <dgm:prSet/>
      <dgm:spPr/>
      <dgm:t>
        <a:bodyPr/>
        <a:lstStyle/>
        <a:p>
          <a:endParaRPr lang="en-US">
            <a:latin typeface="Arial"/>
            <a:cs typeface="Arial"/>
          </a:endParaRPr>
        </a:p>
      </dgm:t>
    </dgm:pt>
    <dgm:pt modelId="{23638D04-08B2-084B-99E6-46D5DE6CB7AB}" type="sibTrans" cxnId="{482641FF-9E77-B24D-AD0A-B4AB657448E9}">
      <dgm:prSet/>
      <dgm:spPr/>
      <dgm:t>
        <a:bodyPr/>
        <a:lstStyle/>
        <a:p>
          <a:endParaRPr lang="en-US">
            <a:latin typeface="Arial"/>
            <a:cs typeface="Arial"/>
          </a:endParaRPr>
        </a:p>
      </dgm:t>
    </dgm:pt>
    <dgm:pt modelId="{1C2D4A83-349F-0341-861A-B63F4E50623C}">
      <dgm:prSet phldrT="[Text]"/>
      <dgm:spPr/>
      <dgm:t>
        <a:bodyPr/>
        <a:lstStyle/>
        <a:p>
          <a:r>
            <a:rPr lang="en-US" b="1" dirty="0" smtClean="0">
              <a:latin typeface="Arial"/>
              <a:cs typeface="Arial"/>
            </a:rPr>
            <a:t>John </a:t>
          </a:r>
          <a:r>
            <a:rPr lang="en-US" b="1" dirty="0" err="1" smtClean="0">
              <a:latin typeface="Arial"/>
              <a:cs typeface="Arial"/>
            </a:rPr>
            <a:t>Essigmann</a:t>
          </a:r>
          <a:r>
            <a:rPr lang="en-US" b="1" dirty="0" smtClean="0">
              <a:latin typeface="Arial"/>
              <a:cs typeface="Arial"/>
            </a:rPr>
            <a:t/>
          </a:r>
          <a:br>
            <a:rPr lang="en-US" b="1" dirty="0" smtClean="0">
              <a:latin typeface="Arial"/>
              <a:cs typeface="Arial"/>
            </a:rPr>
          </a:br>
          <a:endParaRPr lang="en-US" b="1" dirty="0" smtClean="0">
            <a:latin typeface="Arial"/>
            <a:cs typeface="Arial"/>
          </a:endParaRPr>
        </a:p>
        <a:p>
          <a:endParaRPr lang="en-US" dirty="0" smtClean="0">
            <a:latin typeface="Arial"/>
            <a:cs typeface="Arial"/>
          </a:endParaRPr>
        </a:p>
        <a:p>
          <a:r>
            <a:rPr lang="en-US" dirty="0" smtClean="0">
              <a:latin typeface="Arial"/>
              <a:cs typeface="Arial"/>
            </a:rPr>
            <a:t>Bridge challenging concepts between courses with similar concepts </a:t>
          </a:r>
          <a:endParaRPr lang="en-US" dirty="0">
            <a:latin typeface="Arial"/>
            <a:cs typeface="Arial"/>
          </a:endParaRPr>
        </a:p>
      </dgm:t>
    </dgm:pt>
    <dgm:pt modelId="{93690745-8353-5748-8FD6-565767395CDB}" type="parTrans" cxnId="{8FAF4928-CF1D-2E4D-8574-C404810F073C}">
      <dgm:prSet/>
      <dgm:spPr/>
      <dgm:t>
        <a:bodyPr/>
        <a:lstStyle/>
        <a:p>
          <a:endParaRPr lang="en-US">
            <a:latin typeface="Arial"/>
            <a:cs typeface="Arial"/>
          </a:endParaRPr>
        </a:p>
      </dgm:t>
    </dgm:pt>
    <dgm:pt modelId="{D535385D-9431-1F42-A1DC-FE831A1F2202}" type="sibTrans" cxnId="{8FAF4928-CF1D-2E4D-8574-C404810F073C}">
      <dgm:prSet/>
      <dgm:spPr/>
      <dgm:t>
        <a:bodyPr/>
        <a:lstStyle/>
        <a:p>
          <a:endParaRPr lang="en-US">
            <a:latin typeface="Arial"/>
            <a:cs typeface="Arial"/>
          </a:endParaRPr>
        </a:p>
      </dgm:t>
    </dgm:pt>
    <dgm:pt modelId="{8F3E7396-8C35-4A44-B7F9-55898F58E968}">
      <dgm:prSet phldrT="[Text]"/>
      <dgm:spPr/>
      <dgm:t>
        <a:bodyPr/>
        <a:lstStyle/>
        <a:p>
          <a:r>
            <a:rPr lang="en-US" dirty="0" err="1" smtClean="0">
              <a:latin typeface="Arial"/>
              <a:cs typeface="Arial"/>
            </a:rPr>
            <a:t>MechE</a:t>
          </a:r>
          <a:endParaRPr lang="en-US" dirty="0">
            <a:latin typeface="Arial"/>
            <a:cs typeface="Arial"/>
          </a:endParaRPr>
        </a:p>
      </dgm:t>
    </dgm:pt>
    <dgm:pt modelId="{9216D0D4-7FB6-A449-BBDC-B69D0AB48D1D}" type="parTrans" cxnId="{0D392639-F7AF-D548-AE29-3C9A02E39112}">
      <dgm:prSet/>
      <dgm:spPr/>
      <dgm:t>
        <a:bodyPr/>
        <a:lstStyle/>
        <a:p>
          <a:endParaRPr lang="en-US">
            <a:latin typeface="Arial"/>
            <a:cs typeface="Arial"/>
          </a:endParaRPr>
        </a:p>
      </dgm:t>
    </dgm:pt>
    <dgm:pt modelId="{16EA64D7-A455-8E42-B769-40128472055E}" type="sibTrans" cxnId="{0D392639-F7AF-D548-AE29-3C9A02E39112}">
      <dgm:prSet/>
      <dgm:spPr/>
      <dgm:t>
        <a:bodyPr/>
        <a:lstStyle/>
        <a:p>
          <a:endParaRPr lang="en-US">
            <a:latin typeface="Arial"/>
            <a:cs typeface="Arial"/>
          </a:endParaRPr>
        </a:p>
      </dgm:t>
    </dgm:pt>
    <dgm:pt modelId="{9CFB7375-06CC-4244-A2DF-0FB7E0BA8B22}">
      <dgm:prSet phldrT="[Text]"/>
      <dgm:spPr/>
      <dgm:t>
        <a:bodyPr/>
        <a:lstStyle/>
        <a:p>
          <a:r>
            <a:rPr lang="en-US" b="1" dirty="0" smtClean="0">
              <a:latin typeface="Arial"/>
              <a:cs typeface="Arial"/>
            </a:rPr>
            <a:t>Ken </a:t>
          </a:r>
          <a:r>
            <a:rPr lang="en-US" b="1" dirty="0" err="1" smtClean="0">
              <a:latin typeface="Arial"/>
              <a:cs typeface="Arial"/>
            </a:rPr>
            <a:t>Kamrin</a:t>
          </a:r>
          <a:r>
            <a:rPr lang="en-US" b="1" dirty="0" smtClean="0">
              <a:latin typeface="Arial"/>
              <a:cs typeface="Arial"/>
            </a:rPr>
            <a:t> &amp; </a:t>
          </a:r>
          <a:br>
            <a:rPr lang="en-US" b="1" dirty="0" smtClean="0">
              <a:latin typeface="Arial"/>
              <a:cs typeface="Arial"/>
            </a:rPr>
          </a:br>
          <a:r>
            <a:rPr lang="en-US" b="1" dirty="0" smtClean="0">
              <a:latin typeface="Arial"/>
              <a:cs typeface="Arial"/>
            </a:rPr>
            <a:t>Pedro Reis</a:t>
          </a:r>
        </a:p>
        <a:p>
          <a:endParaRPr lang="en-US" dirty="0" smtClean="0">
            <a:latin typeface="Arial"/>
            <a:cs typeface="Arial"/>
          </a:endParaRPr>
        </a:p>
        <a:p>
          <a:r>
            <a:rPr lang="en-US" dirty="0" smtClean="0">
              <a:latin typeface="Arial"/>
              <a:cs typeface="Arial"/>
            </a:rPr>
            <a:t>Modularize mechanics and materials into discrete learning experiences</a:t>
          </a:r>
          <a:endParaRPr lang="en-US" dirty="0">
            <a:latin typeface="Arial"/>
            <a:cs typeface="Arial"/>
          </a:endParaRPr>
        </a:p>
      </dgm:t>
    </dgm:pt>
    <dgm:pt modelId="{84E96CC2-E00A-7740-994B-AEAE4B76472A}" type="parTrans" cxnId="{D631F760-9699-4246-A552-9F7F7FC99EF3}">
      <dgm:prSet/>
      <dgm:spPr/>
      <dgm:t>
        <a:bodyPr/>
        <a:lstStyle/>
        <a:p>
          <a:endParaRPr lang="en-US">
            <a:latin typeface="Arial"/>
            <a:cs typeface="Arial"/>
          </a:endParaRPr>
        </a:p>
      </dgm:t>
    </dgm:pt>
    <dgm:pt modelId="{3345F813-B17B-0D42-8C98-3DEB2B507571}" type="sibTrans" cxnId="{D631F760-9699-4246-A552-9F7F7FC99EF3}">
      <dgm:prSet/>
      <dgm:spPr/>
      <dgm:t>
        <a:bodyPr/>
        <a:lstStyle/>
        <a:p>
          <a:endParaRPr lang="en-US">
            <a:latin typeface="Arial"/>
            <a:cs typeface="Arial"/>
          </a:endParaRPr>
        </a:p>
      </dgm:t>
    </dgm:pt>
    <dgm:pt modelId="{C1B63AE6-440A-2448-B6D1-B51C49F8747E}">
      <dgm:prSet phldrT="[Text]"/>
      <dgm:spPr/>
      <dgm:t>
        <a:bodyPr/>
        <a:lstStyle/>
        <a:p>
          <a:r>
            <a:rPr lang="en-US" dirty="0" smtClean="0">
              <a:latin typeface="Arial"/>
              <a:cs typeface="Arial"/>
            </a:rPr>
            <a:t>Aero-</a:t>
          </a:r>
          <a:r>
            <a:rPr lang="en-US" dirty="0" err="1" smtClean="0">
              <a:latin typeface="Arial"/>
              <a:cs typeface="Arial"/>
            </a:rPr>
            <a:t>Astro</a:t>
          </a:r>
          <a:endParaRPr lang="en-US" dirty="0">
            <a:latin typeface="Arial"/>
            <a:cs typeface="Arial"/>
          </a:endParaRPr>
        </a:p>
      </dgm:t>
    </dgm:pt>
    <dgm:pt modelId="{82285F56-6D9D-324E-BB40-6D0CEEF278A2}" type="parTrans" cxnId="{589E6067-DF7A-E844-9131-8BAFB69718ED}">
      <dgm:prSet/>
      <dgm:spPr/>
      <dgm:t>
        <a:bodyPr/>
        <a:lstStyle/>
        <a:p>
          <a:endParaRPr lang="en-US">
            <a:latin typeface="Arial"/>
            <a:cs typeface="Arial"/>
          </a:endParaRPr>
        </a:p>
      </dgm:t>
    </dgm:pt>
    <dgm:pt modelId="{45934EBB-FA78-7749-B0DB-352378AD6941}" type="sibTrans" cxnId="{589E6067-DF7A-E844-9131-8BAFB69718ED}">
      <dgm:prSet/>
      <dgm:spPr/>
      <dgm:t>
        <a:bodyPr/>
        <a:lstStyle/>
        <a:p>
          <a:endParaRPr lang="en-US">
            <a:latin typeface="Arial"/>
            <a:cs typeface="Arial"/>
          </a:endParaRPr>
        </a:p>
      </dgm:t>
    </dgm:pt>
    <dgm:pt modelId="{6202ECF3-0A85-1043-875E-20914FE0F590}">
      <dgm:prSet phldrT="[Text]"/>
      <dgm:spPr/>
      <dgm:t>
        <a:bodyPr/>
        <a:lstStyle/>
        <a:p>
          <a:pPr algn="ctr"/>
          <a:r>
            <a:rPr lang="en-US" b="1" dirty="0" smtClean="0">
              <a:latin typeface="Arial"/>
              <a:cs typeface="Arial"/>
            </a:rPr>
            <a:t>Wilcox, </a:t>
          </a:r>
          <a:r>
            <a:rPr lang="en-US" b="1" dirty="0" err="1" smtClean="0">
              <a:latin typeface="Arial"/>
              <a:cs typeface="Arial"/>
            </a:rPr>
            <a:t>Darmofal</a:t>
          </a:r>
          <a:r>
            <a:rPr lang="en-US" b="1" dirty="0" smtClean="0">
              <a:latin typeface="Arial"/>
              <a:cs typeface="Arial"/>
            </a:rPr>
            <a:t>, </a:t>
          </a:r>
          <a:r>
            <a:rPr lang="en-US" b="1" dirty="0" err="1" smtClean="0">
              <a:latin typeface="Arial"/>
              <a:cs typeface="Arial"/>
            </a:rPr>
            <a:t>Radovitzky</a:t>
          </a:r>
          <a:r>
            <a:rPr lang="en-US" b="1" dirty="0" smtClean="0">
              <a:latin typeface="Arial"/>
              <a:cs typeface="Arial"/>
            </a:rPr>
            <a:t>, Wang</a:t>
          </a:r>
        </a:p>
        <a:p>
          <a:pPr algn="ctr"/>
          <a:endParaRPr lang="en-US" dirty="0" smtClean="0">
            <a:latin typeface="Arial" charset="0"/>
            <a:ea typeface="ＭＳ Ｐゴシック" charset="0"/>
            <a:cs typeface="Arial" charset="0"/>
          </a:endParaRPr>
        </a:p>
        <a:p>
          <a:pPr algn="ctr"/>
          <a:r>
            <a:rPr lang="en-US" dirty="0" smtClean="0">
              <a:latin typeface="Arial" charset="0"/>
              <a:ea typeface="ＭＳ Ｐゴシック" charset="0"/>
              <a:cs typeface="Arial" charset="0"/>
            </a:rPr>
            <a:t>Transform 16.20 &amp; 16.90 to modular, active learning experiences, and enable self-paced</a:t>
          </a:r>
          <a:br>
            <a:rPr lang="en-US" dirty="0" smtClean="0">
              <a:latin typeface="Arial" charset="0"/>
              <a:ea typeface="ＭＳ Ｐゴシック" charset="0"/>
              <a:cs typeface="Arial" charset="0"/>
            </a:rPr>
          </a:br>
          <a:r>
            <a:rPr lang="en-US" dirty="0" smtClean="0">
              <a:latin typeface="Arial" charset="0"/>
              <a:ea typeface="ＭＳ Ｐゴシック" charset="0"/>
              <a:cs typeface="Arial" charset="0"/>
            </a:rPr>
            <a:t>completion of the courses</a:t>
          </a:r>
          <a:endParaRPr lang="en-US" b="1" dirty="0" smtClean="0">
            <a:latin typeface="Arial"/>
            <a:cs typeface="Arial"/>
          </a:endParaRPr>
        </a:p>
      </dgm:t>
    </dgm:pt>
    <dgm:pt modelId="{9682AA2A-C41B-FF4E-8711-82A93EBAAAC7}" type="parTrans" cxnId="{08C6396E-D940-B746-B40F-E64E00D674A5}">
      <dgm:prSet/>
      <dgm:spPr/>
      <dgm:t>
        <a:bodyPr/>
        <a:lstStyle/>
        <a:p>
          <a:endParaRPr lang="en-US">
            <a:latin typeface="Arial"/>
            <a:cs typeface="Arial"/>
          </a:endParaRPr>
        </a:p>
      </dgm:t>
    </dgm:pt>
    <dgm:pt modelId="{32A7E624-D6C6-0042-B3FA-137ED137004D}" type="sibTrans" cxnId="{08C6396E-D940-B746-B40F-E64E00D674A5}">
      <dgm:prSet/>
      <dgm:spPr/>
      <dgm:t>
        <a:bodyPr/>
        <a:lstStyle/>
        <a:p>
          <a:endParaRPr lang="en-US">
            <a:latin typeface="Arial"/>
            <a:cs typeface="Arial"/>
          </a:endParaRPr>
        </a:p>
      </dgm:t>
    </dgm:pt>
    <dgm:pt modelId="{5CBA3E0C-2963-B943-A848-C24AA0CBBEF7}" type="pres">
      <dgm:prSet presAssocID="{0C5E136D-8E05-DE45-8B8F-4ABBAE4E56CF}" presName="Name0" presStyleCnt="0">
        <dgm:presLayoutVars>
          <dgm:dir/>
        </dgm:presLayoutVars>
      </dgm:prSet>
      <dgm:spPr/>
      <dgm:t>
        <a:bodyPr/>
        <a:lstStyle/>
        <a:p>
          <a:endParaRPr lang="en-US"/>
        </a:p>
      </dgm:t>
    </dgm:pt>
    <dgm:pt modelId="{34FE9090-E078-A746-A6F3-D42587A37CFB}" type="pres">
      <dgm:prSet presAssocID="{13FB7C0B-43E6-DE49-8C6E-D25A51CF222A}" presName="composite" presStyleCnt="0"/>
      <dgm:spPr/>
      <dgm:t>
        <a:bodyPr/>
        <a:lstStyle/>
        <a:p>
          <a:endParaRPr lang="en-US"/>
        </a:p>
      </dgm:t>
    </dgm:pt>
    <dgm:pt modelId="{BA0EBD5B-F95B-BB46-970F-98A973C46BB4}" type="pres">
      <dgm:prSet presAssocID="{13FB7C0B-43E6-DE49-8C6E-D25A51CF222A}" presName="Accent" presStyleLbl="alignAcc1" presStyleIdx="0" presStyleCnt="3"/>
      <dgm:spPr/>
      <dgm:t>
        <a:bodyPr/>
        <a:lstStyle/>
        <a:p>
          <a:endParaRPr lang="en-US"/>
        </a:p>
      </dgm:t>
    </dgm:pt>
    <dgm:pt modelId="{C2F9469A-C1C8-C04F-A3C2-68CB72414342}" type="pres">
      <dgm:prSet presAssocID="{13FB7C0B-43E6-DE49-8C6E-D25A51CF222A}" presName="Image" presStyleLbl="node1" presStyleIdx="0" presStyleCnt="3"/>
      <dgm:spPr>
        <a:solidFill>
          <a:schemeClr val="bg1"/>
        </a:solidFill>
      </dgm:spPr>
      <dgm:t>
        <a:bodyPr/>
        <a:lstStyle/>
        <a:p>
          <a:endParaRPr lang="en-US"/>
        </a:p>
      </dgm:t>
    </dgm:pt>
    <dgm:pt modelId="{463B7488-7761-6F4E-A1B8-2020A82579CE}" type="pres">
      <dgm:prSet presAssocID="{13FB7C0B-43E6-DE49-8C6E-D25A51CF222A}" presName="Child" presStyleLbl="revTx" presStyleIdx="0" presStyleCnt="3" custScaleY="88689">
        <dgm:presLayoutVars>
          <dgm:bulletEnabled val="1"/>
        </dgm:presLayoutVars>
      </dgm:prSet>
      <dgm:spPr/>
      <dgm:t>
        <a:bodyPr/>
        <a:lstStyle/>
        <a:p>
          <a:endParaRPr lang="en-US"/>
        </a:p>
      </dgm:t>
    </dgm:pt>
    <dgm:pt modelId="{EE681FDD-459A-F149-8F01-93D32B202B06}" type="pres">
      <dgm:prSet presAssocID="{13FB7C0B-43E6-DE49-8C6E-D25A51CF222A}" presName="Parent" presStyleLbl="alignNode1" presStyleIdx="0" presStyleCnt="3">
        <dgm:presLayoutVars>
          <dgm:bulletEnabled val="1"/>
        </dgm:presLayoutVars>
      </dgm:prSet>
      <dgm:spPr/>
      <dgm:t>
        <a:bodyPr/>
        <a:lstStyle/>
        <a:p>
          <a:endParaRPr lang="en-US"/>
        </a:p>
      </dgm:t>
    </dgm:pt>
    <dgm:pt modelId="{E549571F-6E84-2E4E-ABCA-8FC43EC8FDA6}" type="pres">
      <dgm:prSet presAssocID="{23638D04-08B2-084B-99E6-46D5DE6CB7AB}" presName="sibTrans" presStyleCnt="0"/>
      <dgm:spPr/>
      <dgm:t>
        <a:bodyPr/>
        <a:lstStyle/>
        <a:p>
          <a:endParaRPr lang="en-US"/>
        </a:p>
      </dgm:t>
    </dgm:pt>
    <dgm:pt modelId="{8A7EA095-958F-894C-89D7-BBD0A07B1BDD}" type="pres">
      <dgm:prSet presAssocID="{8F3E7396-8C35-4A44-B7F9-55898F58E968}" presName="composite" presStyleCnt="0"/>
      <dgm:spPr/>
      <dgm:t>
        <a:bodyPr/>
        <a:lstStyle/>
        <a:p>
          <a:endParaRPr lang="en-US"/>
        </a:p>
      </dgm:t>
    </dgm:pt>
    <dgm:pt modelId="{40E0D2AA-FC0C-B44D-AF10-A509DC21BE94}" type="pres">
      <dgm:prSet presAssocID="{8F3E7396-8C35-4A44-B7F9-55898F58E968}" presName="Accent" presStyleLbl="alignAcc1" presStyleIdx="1" presStyleCnt="3"/>
      <dgm:spPr/>
      <dgm:t>
        <a:bodyPr/>
        <a:lstStyle/>
        <a:p>
          <a:endParaRPr lang="en-US"/>
        </a:p>
      </dgm:t>
    </dgm:pt>
    <dgm:pt modelId="{E53966CD-806A-3346-A7BE-F3EF20EFB8B1}" type="pres">
      <dgm:prSet presAssocID="{8F3E7396-8C35-4A44-B7F9-55898F58E968}" presName="Image" presStyleLbl="node1" presStyleIdx="1" presStyleCnt="3"/>
      <dgm:spPr>
        <a:solidFill>
          <a:schemeClr val="bg1"/>
        </a:solidFill>
      </dgm:spPr>
      <dgm:t>
        <a:bodyPr/>
        <a:lstStyle/>
        <a:p>
          <a:endParaRPr lang="en-US"/>
        </a:p>
      </dgm:t>
    </dgm:pt>
    <dgm:pt modelId="{7359AF74-CBDF-A64F-8E10-A76DB2D5FE84}" type="pres">
      <dgm:prSet presAssocID="{8F3E7396-8C35-4A44-B7F9-55898F58E968}" presName="Child" presStyleLbl="revTx" presStyleIdx="1" presStyleCnt="3" custScaleY="90617" custLinFactNeighborX="677" custLinFactNeighborY="964">
        <dgm:presLayoutVars>
          <dgm:bulletEnabled val="1"/>
        </dgm:presLayoutVars>
      </dgm:prSet>
      <dgm:spPr/>
      <dgm:t>
        <a:bodyPr/>
        <a:lstStyle/>
        <a:p>
          <a:endParaRPr lang="en-US"/>
        </a:p>
      </dgm:t>
    </dgm:pt>
    <dgm:pt modelId="{7646378A-3ABA-BD4C-82F2-10791F843C6E}" type="pres">
      <dgm:prSet presAssocID="{8F3E7396-8C35-4A44-B7F9-55898F58E968}" presName="Parent" presStyleLbl="alignNode1" presStyleIdx="1" presStyleCnt="3">
        <dgm:presLayoutVars>
          <dgm:bulletEnabled val="1"/>
        </dgm:presLayoutVars>
      </dgm:prSet>
      <dgm:spPr/>
      <dgm:t>
        <a:bodyPr/>
        <a:lstStyle/>
        <a:p>
          <a:endParaRPr lang="en-US"/>
        </a:p>
      </dgm:t>
    </dgm:pt>
    <dgm:pt modelId="{8F671D2A-1DD8-9D42-B8F1-50FFE83F464C}" type="pres">
      <dgm:prSet presAssocID="{16EA64D7-A455-8E42-B769-40128472055E}" presName="sibTrans" presStyleCnt="0"/>
      <dgm:spPr/>
      <dgm:t>
        <a:bodyPr/>
        <a:lstStyle/>
        <a:p>
          <a:endParaRPr lang="en-US"/>
        </a:p>
      </dgm:t>
    </dgm:pt>
    <dgm:pt modelId="{4074C756-ED3E-174B-A742-CF7E91D1B19C}" type="pres">
      <dgm:prSet presAssocID="{C1B63AE6-440A-2448-B6D1-B51C49F8747E}" presName="composite" presStyleCnt="0"/>
      <dgm:spPr/>
      <dgm:t>
        <a:bodyPr/>
        <a:lstStyle/>
        <a:p>
          <a:endParaRPr lang="en-US"/>
        </a:p>
      </dgm:t>
    </dgm:pt>
    <dgm:pt modelId="{938EA4B5-6087-9C48-BC05-742583923FAB}" type="pres">
      <dgm:prSet presAssocID="{C1B63AE6-440A-2448-B6D1-B51C49F8747E}" presName="Accent" presStyleLbl="alignAcc1" presStyleIdx="2" presStyleCnt="3"/>
      <dgm:spPr/>
      <dgm:t>
        <a:bodyPr/>
        <a:lstStyle/>
        <a:p>
          <a:endParaRPr lang="en-US"/>
        </a:p>
      </dgm:t>
    </dgm:pt>
    <dgm:pt modelId="{E5B6B8C3-4CFA-5047-B686-BE3317E51629}" type="pres">
      <dgm:prSet presAssocID="{C1B63AE6-440A-2448-B6D1-B51C49F8747E}" presName="Image" presStyleLbl="node1" presStyleIdx="2" presStyleCnt="3" custLinFactNeighborX="-1701" custLinFactNeighborY="-100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8000" b="-8000"/>
          </a:stretch>
        </a:blipFill>
      </dgm:spPr>
      <dgm:t>
        <a:bodyPr/>
        <a:lstStyle/>
        <a:p>
          <a:endParaRPr lang="en-US"/>
        </a:p>
      </dgm:t>
    </dgm:pt>
    <dgm:pt modelId="{C62B0E75-6637-694A-AC9C-403F460F52A5}" type="pres">
      <dgm:prSet presAssocID="{C1B63AE6-440A-2448-B6D1-B51C49F8747E}" presName="Child" presStyleLbl="revTx" presStyleIdx="2" presStyleCnt="3" custScaleY="95219" custLinFactNeighborX="-2158" custLinFactNeighborY="864">
        <dgm:presLayoutVars>
          <dgm:bulletEnabled val="1"/>
        </dgm:presLayoutVars>
      </dgm:prSet>
      <dgm:spPr/>
      <dgm:t>
        <a:bodyPr/>
        <a:lstStyle/>
        <a:p>
          <a:endParaRPr lang="en-US"/>
        </a:p>
      </dgm:t>
    </dgm:pt>
    <dgm:pt modelId="{E3B4C859-A707-9346-90EC-21016B790265}" type="pres">
      <dgm:prSet presAssocID="{C1B63AE6-440A-2448-B6D1-B51C49F8747E}" presName="Parent" presStyleLbl="alignNode1" presStyleIdx="2" presStyleCnt="3">
        <dgm:presLayoutVars>
          <dgm:bulletEnabled val="1"/>
        </dgm:presLayoutVars>
      </dgm:prSet>
      <dgm:spPr/>
      <dgm:t>
        <a:bodyPr/>
        <a:lstStyle/>
        <a:p>
          <a:endParaRPr lang="en-US"/>
        </a:p>
      </dgm:t>
    </dgm:pt>
  </dgm:ptLst>
  <dgm:cxnLst>
    <dgm:cxn modelId="{482641FF-9E77-B24D-AD0A-B4AB657448E9}" srcId="{0C5E136D-8E05-DE45-8B8F-4ABBAE4E56CF}" destId="{13FB7C0B-43E6-DE49-8C6E-D25A51CF222A}" srcOrd="0" destOrd="0" parTransId="{73EB3194-F6AD-7B48-8655-A64E8C05C3AF}" sibTransId="{23638D04-08B2-084B-99E6-46D5DE6CB7AB}"/>
    <dgm:cxn modelId="{C523A386-47A8-4F45-BBD6-E7ADD0F9B48B}" type="presOf" srcId="{6202ECF3-0A85-1043-875E-20914FE0F590}" destId="{C62B0E75-6637-694A-AC9C-403F460F52A5}" srcOrd="0" destOrd="0" presId="urn:microsoft.com/office/officeart/2008/layout/TitlePictureLineup"/>
    <dgm:cxn modelId="{8FAF4928-CF1D-2E4D-8574-C404810F073C}" srcId="{13FB7C0B-43E6-DE49-8C6E-D25A51CF222A}" destId="{1C2D4A83-349F-0341-861A-B63F4E50623C}" srcOrd="0" destOrd="0" parTransId="{93690745-8353-5748-8FD6-565767395CDB}" sibTransId="{D535385D-9431-1F42-A1DC-FE831A1F2202}"/>
    <dgm:cxn modelId="{589E6067-DF7A-E844-9131-8BAFB69718ED}" srcId="{0C5E136D-8E05-DE45-8B8F-4ABBAE4E56CF}" destId="{C1B63AE6-440A-2448-B6D1-B51C49F8747E}" srcOrd="2" destOrd="0" parTransId="{82285F56-6D9D-324E-BB40-6D0CEEF278A2}" sibTransId="{45934EBB-FA78-7749-B0DB-352378AD6941}"/>
    <dgm:cxn modelId="{0D392639-F7AF-D548-AE29-3C9A02E39112}" srcId="{0C5E136D-8E05-DE45-8B8F-4ABBAE4E56CF}" destId="{8F3E7396-8C35-4A44-B7F9-55898F58E968}" srcOrd="1" destOrd="0" parTransId="{9216D0D4-7FB6-A449-BBDC-B69D0AB48D1D}" sibTransId="{16EA64D7-A455-8E42-B769-40128472055E}"/>
    <dgm:cxn modelId="{9232664A-36D3-B84E-93FF-9F610371D221}" type="presOf" srcId="{1C2D4A83-349F-0341-861A-B63F4E50623C}" destId="{463B7488-7761-6F4E-A1B8-2020A82579CE}" srcOrd="0" destOrd="0" presId="urn:microsoft.com/office/officeart/2008/layout/TitlePictureLineup"/>
    <dgm:cxn modelId="{D631F760-9699-4246-A552-9F7F7FC99EF3}" srcId="{8F3E7396-8C35-4A44-B7F9-55898F58E968}" destId="{9CFB7375-06CC-4244-A2DF-0FB7E0BA8B22}" srcOrd="0" destOrd="0" parTransId="{84E96CC2-E00A-7740-994B-AEAE4B76472A}" sibTransId="{3345F813-B17B-0D42-8C98-3DEB2B507571}"/>
    <dgm:cxn modelId="{B934CD46-E95F-F646-9633-D2DAF3942014}" type="presOf" srcId="{C1B63AE6-440A-2448-B6D1-B51C49F8747E}" destId="{E3B4C859-A707-9346-90EC-21016B790265}" srcOrd="0" destOrd="0" presId="urn:microsoft.com/office/officeart/2008/layout/TitlePictureLineup"/>
    <dgm:cxn modelId="{B81302DC-DE48-4B48-A78B-117BEBB17F71}" type="presOf" srcId="{13FB7C0B-43E6-DE49-8C6E-D25A51CF222A}" destId="{EE681FDD-459A-F149-8F01-93D32B202B06}" srcOrd="0" destOrd="0" presId="urn:microsoft.com/office/officeart/2008/layout/TitlePictureLineup"/>
    <dgm:cxn modelId="{08C6396E-D940-B746-B40F-E64E00D674A5}" srcId="{C1B63AE6-440A-2448-B6D1-B51C49F8747E}" destId="{6202ECF3-0A85-1043-875E-20914FE0F590}" srcOrd="0" destOrd="0" parTransId="{9682AA2A-C41B-FF4E-8711-82A93EBAAAC7}" sibTransId="{32A7E624-D6C6-0042-B3FA-137ED137004D}"/>
    <dgm:cxn modelId="{2885EFDA-BB9F-584C-B939-F23D4728C920}" type="presOf" srcId="{9CFB7375-06CC-4244-A2DF-0FB7E0BA8B22}" destId="{7359AF74-CBDF-A64F-8E10-A76DB2D5FE84}" srcOrd="0" destOrd="0" presId="urn:microsoft.com/office/officeart/2008/layout/TitlePictureLineup"/>
    <dgm:cxn modelId="{8ADEEBFB-110B-534C-AAA8-26D2AC28147C}" type="presOf" srcId="{8F3E7396-8C35-4A44-B7F9-55898F58E968}" destId="{7646378A-3ABA-BD4C-82F2-10791F843C6E}" srcOrd="0" destOrd="0" presId="urn:microsoft.com/office/officeart/2008/layout/TitlePictureLineup"/>
    <dgm:cxn modelId="{BC86DC1F-A7DF-0941-810F-E323876FF296}" type="presOf" srcId="{0C5E136D-8E05-DE45-8B8F-4ABBAE4E56CF}" destId="{5CBA3E0C-2963-B943-A848-C24AA0CBBEF7}" srcOrd="0" destOrd="0" presId="urn:microsoft.com/office/officeart/2008/layout/TitlePictureLineup"/>
    <dgm:cxn modelId="{D0B4448F-95E3-F047-92BA-4FDCC0DD8913}" type="presParOf" srcId="{5CBA3E0C-2963-B943-A848-C24AA0CBBEF7}" destId="{34FE9090-E078-A746-A6F3-D42587A37CFB}" srcOrd="0" destOrd="0" presId="urn:microsoft.com/office/officeart/2008/layout/TitlePictureLineup"/>
    <dgm:cxn modelId="{BD149DF1-60BA-8B4D-999F-5F9BE1BD4C06}" type="presParOf" srcId="{34FE9090-E078-A746-A6F3-D42587A37CFB}" destId="{BA0EBD5B-F95B-BB46-970F-98A973C46BB4}" srcOrd="0" destOrd="0" presId="urn:microsoft.com/office/officeart/2008/layout/TitlePictureLineup"/>
    <dgm:cxn modelId="{6D94C07A-4B48-BF47-BE44-842893A3FDCD}" type="presParOf" srcId="{34FE9090-E078-A746-A6F3-D42587A37CFB}" destId="{C2F9469A-C1C8-C04F-A3C2-68CB72414342}" srcOrd="1" destOrd="0" presId="urn:microsoft.com/office/officeart/2008/layout/TitlePictureLineup"/>
    <dgm:cxn modelId="{6ABB821F-5C55-754B-A959-ED612C28DF2F}" type="presParOf" srcId="{34FE9090-E078-A746-A6F3-D42587A37CFB}" destId="{463B7488-7761-6F4E-A1B8-2020A82579CE}" srcOrd="2" destOrd="0" presId="urn:microsoft.com/office/officeart/2008/layout/TitlePictureLineup"/>
    <dgm:cxn modelId="{D83907CB-D0DD-8544-BF84-73155E560192}" type="presParOf" srcId="{34FE9090-E078-A746-A6F3-D42587A37CFB}" destId="{EE681FDD-459A-F149-8F01-93D32B202B06}" srcOrd="3" destOrd="0" presId="urn:microsoft.com/office/officeart/2008/layout/TitlePictureLineup"/>
    <dgm:cxn modelId="{FBDD6BB5-954F-9741-A7F9-939D45EE7E81}" type="presParOf" srcId="{5CBA3E0C-2963-B943-A848-C24AA0CBBEF7}" destId="{E549571F-6E84-2E4E-ABCA-8FC43EC8FDA6}" srcOrd="1" destOrd="0" presId="urn:microsoft.com/office/officeart/2008/layout/TitlePictureLineup"/>
    <dgm:cxn modelId="{F47A2F5E-E0FF-B54B-A4CE-AB1B1E7CAFD4}" type="presParOf" srcId="{5CBA3E0C-2963-B943-A848-C24AA0CBBEF7}" destId="{8A7EA095-958F-894C-89D7-BBD0A07B1BDD}" srcOrd="2" destOrd="0" presId="urn:microsoft.com/office/officeart/2008/layout/TitlePictureLineup"/>
    <dgm:cxn modelId="{1954F052-1073-B747-B83A-BF9075AE88F6}" type="presParOf" srcId="{8A7EA095-958F-894C-89D7-BBD0A07B1BDD}" destId="{40E0D2AA-FC0C-B44D-AF10-A509DC21BE94}" srcOrd="0" destOrd="0" presId="urn:microsoft.com/office/officeart/2008/layout/TitlePictureLineup"/>
    <dgm:cxn modelId="{92A704AD-33DD-EB46-8F6A-C3B560FB20C1}" type="presParOf" srcId="{8A7EA095-958F-894C-89D7-BBD0A07B1BDD}" destId="{E53966CD-806A-3346-A7BE-F3EF20EFB8B1}" srcOrd="1" destOrd="0" presId="urn:microsoft.com/office/officeart/2008/layout/TitlePictureLineup"/>
    <dgm:cxn modelId="{BF641D8D-604D-5240-A597-575C89B86DD6}" type="presParOf" srcId="{8A7EA095-958F-894C-89D7-BBD0A07B1BDD}" destId="{7359AF74-CBDF-A64F-8E10-A76DB2D5FE84}" srcOrd="2" destOrd="0" presId="urn:microsoft.com/office/officeart/2008/layout/TitlePictureLineup"/>
    <dgm:cxn modelId="{C1191497-CE65-8544-8C9A-21F60B38E71B}" type="presParOf" srcId="{8A7EA095-958F-894C-89D7-BBD0A07B1BDD}" destId="{7646378A-3ABA-BD4C-82F2-10791F843C6E}" srcOrd="3" destOrd="0" presId="urn:microsoft.com/office/officeart/2008/layout/TitlePictureLineup"/>
    <dgm:cxn modelId="{8969B182-44D2-1947-93A6-F15978A4D0F9}" type="presParOf" srcId="{5CBA3E0C-2963-B943-A848-C24AA0CBBEF7}" destId="{8F671D2A-1DD8-9D42-B8F1-50FFE83F464C}" srcOrd="3" destOrd="0" presId="urn:microsoft.com/office/officeart/2008/layout/TitlePictureLineup"/>
    <dgm:cxn modelId="{1AF00074-6588-E047-A5F6-11F948A3CC20}" type="presParOf" srcId="{5CBA3E0C-2963-B943-A848-C24AA0CBBEF7}" destId="{4074C756-ED3E-174B-A742-CF7E91D1B19C}" srcOrd="4" destOrd="0" presId="urn:microsoft.com/office/officeart/2008/layout/TitlePictureLineup"/>
    <dgm:cxn modelId="{9CF8859A-0E5B-5143-A0F1-73D05BA1919A}" type="presParOf" srcId="{4074C756-ED3E-174B-A742-CF7E91D1B19C}" destId="{938EA4B5-6087-9C48-BC05-742583923FAB}" srcOrd="0" destOrd="0" presId="urn:microsoft.com/office/officeart/2008/layout/TitlePictureLineup"/>
    <dgm:cxn modelId="{604B0808-7B0B-0A4A-A2F1-5F25A1D936CC}" type="presParOf" srcId="{4074C756-ED3E-174B-A742-CF7E91D1B19C}" destId="{E5B6B8C3-4CFA-5047-B686-BE3317E51629}" srcOrd="1" destOrd="0" presId="urn:microsoft.com/office/officeart/2008/layout/TitlePictureLineup"/>
    <dgm:cxn modelId="{774E86B9-A41B-8943-8312-F448B3C04E9A}" type="presParOf" srcId="{4074C756-ED3E-174B-A742-CF7E91D1B19C}" destId="{C62B0E75-6637-694A-AC9C-403F460F52A5}" srcOrd="2" destOrd="0" presId="urn:microsoft.com/office/officeart/2008/layout/TitlePictureLineup"/>
    <dgm:cxn modelId="{5F543F66-37CB-804D-A002-B877ED3D1D49}" type="presParOf" srcId="{4074C756-ED3E-174B-A742-CF7E91D1B19C}" destId="{E3B4C859-A707-9346-90EC-21016B790265}"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EBD5B-F95B-BB46-970F-98A973C46BB4}">
      <dsp:nvSpPr>
        <dsp:cNvPr id="0" name=""/>
        <dsp:cNvSpPr/>
      </dsp:nvSpPr>
      <dsp:spPr>
        <a:xfrm>
          <a:off x="152876" y="502394"/>
          <a:ext cx="0" cy="4521551"/>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9469A-C1C8-C04F-A3C2-68CB72414342}">
      <dsp:nvSpPr>
        <dsp:cNvPr id="0" name=""/>
        <dsp:cNvSpPr/>
      </dsp:nvSpPr>
      <dsp:spPr>
        <a:xfrm>
          <a:off x="278474" y="653112"/>
          <a:ext cx="2378084" cy="2034698"/>
        </a:xfrm>
        <a:prstGeom prst="rect">
          <a:avLst/>
        </a:prstGeom>
        <a:solidFill>
          <a:schemeClr val="bg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63B7488-7761-6F4E-A1B8-2020A82579CE}">
      <dsp:nvSpPr>
        <dsp:cNvPr id="0" name=""/>
        <dsp:cNvSpPr/>
      </dsp:nvSpPr>
      <dsp:spPr>
        <a:xfrm>
          <a:off x="278474" y="2819931"/>
          <a:ext cx="2378084" cy="207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ctr" defTabSz="666750">
            <a:lnSpc>
              <a:spcPct val="90000"/>
            </a:lnSpc>
            <a:spcBef>
              <a:spcPct val="0"/>
            </a:spcBef>
            <a:spcAft>
              <a:spcPct val="35000"/>
            </a:spcAft>
          </a:pPr>
          <a:r>
            <a:rPr lang="en-US" sz="1500" b="1" kern="1200" dirty="0" smtClean="0">
              <a:latin typeface="Arial"/>
              <a:cs typeface="Arial"/>
            </a:rPr>
            <a:t>John </a:t>
          </a:r>
          <a:r>
            <a:rPr lang="en-US" sz="1500" b="1" kern="1200" dirty="0" err="1" smtClean="0">
              <a:latin typeface="Arial"/>
              <a:cs typeface="Arial"/>
            </a:rPr>
            <a:t>Essigmann</a:t>
          </a:r>
          <a:r>
            <a:rPr lang="en-US" sz="1500" b="1" kern="1200" dirty="0" smtClean="0">
              <a:latin typeface="Arial"/>
              <a:cs typeface="Arial"/>
            </a:rPr>
            <a:t/>
          </a:r>
          <a:br>
            <a:rPr lang="en-US" sz="1500" b="1" kern="1200" dirty="0" smtClean="0">
              <a:latin typeface="Arial"/>
              <a:cs typeface="Arial"/>
            </a:rPr>
          </a:br>
          <a:endParaRPr lang="en-US" sz="1500" b="1" kern="1200" dirty="0" smtClean="0">
            <a:latin typeface="Arial"/>
            <a:cs typeface="Arial"/>
          </a:endParaRPr>
        </a:p>
        <a:p>
          <a:pPr lvl="0" algn="ctr" defTabSz="666750">
            <a:lnSpc>
              <a:spcPct val="90000"/>
            </a:lnSpc>
            <a:spcBef>
              <a:spcPct val="0"/>
            </a:spcBef>
            <a:spcAft>
              <a:spcPct val="35000"/>
            </a:spcAft>
          </a:pPr>
          <a:endParaRPr lang="en-US" sz="1500" kern="1200" dirty="0" smtClean="0">
            <a:latin typeface="Arial"/>
            <a:cs typeface="Arial"/>
          </a:endParaRPr>
        </a:p>
        <a:p>
          <a:pPr lvl="0" algn="ctr" defTabSz="666750">
            <a:lnSpc>
              <a:spcPct val="90000"/>
            </a:lnSpc>
            <a:spcBef>
              <a:spcPct val="0"/>
            </a:spcBef>
            <a:spcAft>
              <a:spcPct val="35000"/>
            </a:spcAft>
          </a:pPr>
          <a:r>
            <a:rPr lang="en-US" sz="1500" kern="1200" dirty="0" smtClean="0">
              <a:latin typeface="Arial"/>
              <a:cs typeface="Arial"/>
            </a:rPr>
            <a:t>Bridge challenging concepts between courses with similar concepts </a:t>
          </a:r>
          <a:endParaRPr lang="en-US" sz="1500" kern="1200" dirty="0">
            <a:latin typeface="Arial"/>
            <a:cs typeface="Arial"/>
          </a:endParaRPr>
        </a:p>
      </dsp:txBody>
      <dsp:txXfrm>
        <a:off x="278474" y="2819931"/>
        <a:ext cx="2378084" cy="2071894"/>
      </dsp:txXfrm>
    </dsp:sp>
    <dsp:sp modelId="{EE681FDD-459A-F149-8F01-93D32B202B06}">
      <dsp:nvSpPr>
        <dsp:cNvPr id="0" name=""/>
        <dsp:cNvSpPr/>
      </dsp:nvSpPr>
      <dsp:spPr>
        <a:xfrm>
          <a:off x="152876" y="0"/>
          <a:ext cx="2511973" cy="50239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Chemistry</a:t>
          </a:r>
          <a:endParaRPr lang="en-US" sz="2600" kern="1200" dirty="0">
            <a:latin typeface="Arial"/>
            <a:cs typeface="Arial"/>
          </a:endParaRPr>
        </a:p>
      </dsp:txBody>
      <dsp:txXfrm>
        <a:off x="152876" y="0"/>
        <a:ext cx="2511973" cy="502394"/>
      </dsp:txXfrm>
    </dsp:sp>
    <dsp:sp modelId="{40E0D2AA-FC0C-B44D-AF10-A509DC21BE94}">
      <dsp:nvSpPr>
        <dsp:cNvPr id="0" name=""/>
        <dsp:cNvSpPr/>
      </dsp:nvSpPr>
      <dsp:spPr>
        <a:xfrm>
          <a:off x="3100497" y="502394"/>
          <a:ext cx="0" cy="4521551"/>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3966CD-806A-3346-A7BE-F3EF20EFB8B1}">
      <dsp:nvSpPr>
        <dsp:cNvPr id="0" name=""/>
        <dsp:cNvSpPr/>
      </dsp:nvSpPr>
      <dsp:spPr>
        <a:xfrm>
          <a:off x="3226096" y="653112"/>
          <a:ext cx="2378084" cy="2034698"/>
        </a:xfrm>
        <a:prstGeom prst="rect">
          <a:avLst/>
        </a:prstGeom>
        <a:solidFill>
          <a:schemeClr val="bg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359AF74-CBDF-A64F-8E10-A76DB2D5FE84}">
      <dsp:nvSpPr>
        <dsp:cNvPr id="0" name=""/>
        <dsp:cNvSpPr/>
      </dsp:nvSpPr>
      <dsp:spPr>
        <a:xfrm>
          <a:off x="3242195" y="2819931"/>
          <a:ext cx="2378084" cy="2116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ctr" defTabSz="666750">
            <a:lnSpc>
              <a:spcPct val="90000"/>
            </a:lnSpc>
            <a:spcBef>
              <a:spcPct val="0"/>
            </a:spcBef>
            <a:spcAft>
              <a:spcPct val="35000"/>
            </a:spcAft>
          </a:pPr>
          <a:r>
            <a:rPr lang="en-US" sz="1500" b="1" kern="1200" dirty="0" smtClean="0">
              <a:latin typeface="Arial"/>
              <a:cs typeface="Arial"/>
            </a:rPr>
            <a:t>Ken </a:t>
          </a:r>
          <a:r>
            <a:rPr lang="en-US" sz="1500" b="1" kern="1200" dirty="0" err="1" smtClean="0">
              <a:latin typeface="Arial"/>
              <a:cs typeface="Arial"/>
            </a:rPr>
            <a:t>Kamrin</a:t>
          </a:r>
          <a:r>
            <a:rPr lang="en-US" sz="1500" b="1" kern="1200" dirty="0" smtClean="0">
              <a:latin typeface="Arial"/>
              <a:cs typeface="Arial"/>
            </a:rPr>
            <a:t> &amp; </a:t>
          </a:r>
          <a:br>
            <a:rPr lang="en-US" sz="1500" b="1" kern="1200" dirty="0" smtClean="0">
              <a:latin typeface="Arial"/>
              <a:cs typeface="Arial"/>
            </a:rPr>
          </a:br>
          <a:r>
            <a:rPr lang="en-US" sz="1500" b="1" kern="1200" dirty="0" smtClean="0">
              <a:latin typeface="Arial"/>
              <a:cs typeface="Arial"/>
            </a:rPr>
            <a:t>Pedro Reis</a:t>
          </a:r>
        </a:p>
        <a:p>
          <a:pPr lvl="0" algn="ctr" defTabSz="666750">
            <a:lnSpc>
              <a:spcPct val="90000"/>
            </a:lnSpc>
            <a:spcBef>
              <a:spcPct val="0"/>
            </a:spcBef>
            <a:spcAft>
              <a:spcPct val="35000"/>
            </a:spcAft>
          </a:pPr>
          <a:endParaRPr lang="en-US" sz="1500" kern="1200" dirty="0" smtClean="0">
            <a:latin typeface="Arial"/>
            <a:cs typeface="Arial"/>
          </a:endParaRPr>
        </a:p>
        <a:p>
          <a:pPr lvl="0" algn="ctr" defTabSz="666750">
            <a:lnSpc>
              <a:spcPct val="90000"/>
            </a:lnSpc>
            <a:spcBef>
              <a:spcPct val="0"/>
            </a:spcBef>
            <a:spcAft>
              <a:spcPct val="35000"/>
            </a:spcAft>
          </a:pPr>
          <a:r>
            <a:rPr lang="en-US" sz="1500" kern="1200" dirty="0" smtClean="0">
              <a:latin typeface="Arial"/>
              <a:cs typeface="Arial"/>
            </a:rPr>
            <a:t>Modularize mechanics and materials into discrete learning experiences</a:t>
          </a:r>
          <a:endParaRPr lang="en-US" sz="1500" kern="1200" dirty="0">
            <a:latin typeface="Arial"/>
            <a:cs typeface="Arial"/>
          </a:endParaRPr>
        </a:p>
      </dsp:txBody>
      <dsp:txXfrm>
        <a:off x="3242195" y="2819931"/>
        <a:ext cx="2378084" cy="2116935"/>
      </dsp:txXfrm>
    </dsp:sp>
    <dsp:sp modelId="{7646378A-3ABA-BD4C-82F2-10791F843C6E}">
      <dsp:nvSpPr>
        <dsp:cNvPr id="0" name=""/>
        <dsp:cNvSpPr/>
      </dsp:nvSpPr>
      <dsp:spPr>
        <a:xfrm>
          <a:off x="3100497" y="0"/>
          <a:ext cx="2511973" cy="50239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err="1" smtClean="0">
              <a:latin typeface="Arial"/>
              <a:cs typeface="Arial"/>
            </a:rPr>
            <a:t>MechE</a:t>
          </a:r>
          <a:endParaRPr lang="en-US" sz="2600" kern="1200" dirty="0">
            <a:latin typeface="Arial"/>
            <a:cs typeface="Arial"/>
          </a:endParaRPr>
        </a:p>
      </dsp:txBody>
      <dsp:txXfrm>
        <a:off x="3100497" y="0"/>
        <a:ext cx="2511973" cy="502394"/>
      </dsp:txXfrm>
    </dsp:sp>
    <dsp:sp modelId="{938EA4B5-6087-9C48-BC05-742583923FAB}">
      <dsp:nvSpPr>
        <dsp:cNvPr id="0" name=""/>
        <dsp:cNvSpPr/>
      </dsp:nvSpPr>
      <dsp:spPr>
        <a:xfrm>
          <a:off x="6048118" y="502394"/>
          <a:ext cx="0" cy="4521551"/>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B6B8C3-4CFA-5047-B686-BE3317E51629}">
      <dsp:nvSpPr>
        <dsp:cNvPr id="0" name=""/>
        <dsp:cNvSpPr/>
      </dsp:nvSpPr>
      <dsp:spPr>
        <a:xfrm>
          <a:off x="6133266" y="632684"/>
          <a:ext cx="2378084" cy="2034698"/>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8000" b="-8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62B0E75-6637-694A-AC9C-403F460F52A5}">
      <dsp:nvSpPr>
        <dsp:cNvPr id="0" name=""/>
        <dsp:cNvSpPr/>
      </dsp:nvSpPr>
      <dsp:spPr>
        <a:xfrm>
          <a:off x="6122398" y="2763840"/>
          <a:ext cx="2378084" cy="222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ctr" defTabSz="666750">
            <a:lnSpc>
              <a:spcPct val="90000"/>
            </a:lnSpc>
            <a:spcBef>
              <a:spcPct val="0"/>
            </a:spcBef>
            <a:spcAft>
              <a:spcPct val="35000"/>
            </a:spcAft>
          </a:pPr>
          <a:r>
            <a:rPr lang="en-US" sz="1500" b="1" kern="1200" dirty="0" smtClean="0">
              <a:latin typeface="Arial"/>
              <a:cs typeface="Arial"/>
            </a:rPr>
            <a:t>Wilcox, </a:t>
          </a:r>
          <a:r>
            <a:rPr lang="en-US" sz="1500" b="1" kern="1200" dirty="0" err="1" smtClean="0">
              <a:latin typeface="Arial"/>
              <a:cs typeface="Arial"/>
            </a:rPr>
            <a:t>Darmofal</a:t>
          </a:r>
          <a:r>
            <a:rPr lang="en-US" sz="1500" b="1" kern="1200" dirty="0" smtClean="0">
              <a:latin typeface="Arial"/>
              <a:cs typeface="Arial"/>
            </a:rPr>
            <a:t>, </a:t>
          </a:r>
          <a:r>
            <a:rPr lang="en-US" sz="1500" b="1" kern="1200" dirty="0" err="1" smtClean="0">
              <a:latin typeface="Arial"/>
              <a:cs typeface="Arial"/>
            </a:rPr>
            <a:t>Radovitzky</a:t>
          </a:r>
          <a:r>
            <a:rPr lang="en-US" sz="1500" b="1" kern="1200" dirty="0" smtClean="0">
              <a:latin typeface="Arial"/>
              <a:cs typeface="Arial"/>
            </a:rPr>
            <a:t>, Wang</a:t>
          </a:r>
        </a:p>
        <a:p>
          <a:pPr lvl="0" algn="ctr" defTabSz="666750">
            <a:lnSpc>
              <a:spcPct val="90000"/>
            </a:lnSpc>
            <a:spcBef>
              <a:spcPct val="0"/>
            </a:spcBef>
            <a:spcAft>
              <a:spcPct val="35000"/>
            </a:spcAft>
          </a:pPr>
          <a:endParaRPr lang="en-US" sz="1500" kern="1200" dirty="0" smtClean="0">
            <a:latin typeface="Arial" charset="0"/>
            <a:ea typeface="ＭＳ Ｐゴシック" charset="0"/>
            <a:cs typeface="Arial" charset="0"/>
          </a:endParaRPr>
        </a:p>
        <a:p>
          <a:pPr lvl="0" algn="ctr" defTabSz="666750">
            <a:lnSpc>
              <a:spcPct val="90000"/>
            </a:lnSpc>
            <a:spcBef>
              <a:spcPct val="0"/>
            </a:spcBef>
            <a:spcAft>
              <a:spcPct val="35000"/>
            </a:spcAft>
          </a:pPr>
          <a:r>
            <a:rPr lang="en-US" sz="1500" kern="1200" dirty="0" smtClean="0">
              <a:latin typeface="Arial" charset="0"/>
              <a:ea typeface="ＭＳ Ｐゴシック" charset="0"/>
              <a:cs typeface="Arial" charset="0"/>
            </a:rPr>
            <a:t>Transform 16.20 &amp; 16.90 to modular, active learning experiences, and enable self-paced</a:t>
          </a:r>
          <a:br>
            <a:rPr lang="en-US" sz="1500" kern="1200" dirty="0" smtClean="0">
              <a:latin typeface="Arial" charset="0"/>
              <a:ea typeface="ＭＳ Ｐゴシック" charset="0"/>
              <a:cs typeface="Arial" charset="0"/>
            </a:rPr>
          </a:br>
          <a:r>
            <a:rPr lang="en-US" sz="1500" kern="1200" dirty="0" smtClean="0">
              <a:latin typeface="Arial" charset="0"/>
              <a:ea typeface="ＭＳ Ｐゴシック" charset="0"/>
              <a:cs typeface="Arial" charset="0"/>
            </a:rPr>
            <a:t>completion of the courses</a:t>
          </a:r>
          <a:endParaRPr lang="en-US" sz="1500" b="1" kern="1200" dirty="0" smtClean="0">
            <a:latin typeface="Arial"/>
            <a:cs typeface="Arial"/>
          </a:endParaRPr>
        </a:p>
      </dsp:txBody>
      <dsp:txXfrm>
        <a:off x="6122398" y="2763840"/>
        <a:ext cx="2378084" cy="2224444"/>
      </dsp:txXfrm>
    </dsp:sp>
    <dsp:sp modelId="{E3B4C859-A707-9346-90EC-21016B790265}">
      <dsp:nvSpPr>
        <dsp:cNvPr id="0" name=""/>
        <dsp:cNvSpPr/>
      </dsp:nvSpPr>
      <dsp:spPr>
        <a:xfrm>
          <a:off x="6048118" y="0"/>
          <a:ext cx="2511973" cy="50239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latin typeface="Arial"/>
              <a:cs typeface="Arial"/>
            </a:rPr>
            <a:t>Aero-</a:t>
          </a:r>
          <a:r>
            <a:rPr lang="en-US" sz="2600" kern="1200" dirty="0" err="1" smtClean="0">
              <a:latin typeface="Arial"/>
              <a:cs typeface="Arial"/>
            </a:rPr>
            <a:t>Astro</a:t>
          </a:r>
          <a:endParaRPr lang="en-US" sz="2600" kern="1200" dirty="0">
            <a:latin typeface="Arial"/>
            <a:cs typeface="Arial"/>
          </a:endParaRPr>
        </a:p>
      </dsp:txBody>
      <dsp:txXfrm>
        <a:off x="6048118" y="0"/>
        <a:ext cx="2511973" cy="502394"/>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 Id="rId2" Type="http://schemas.openxmlformats.org/officeDocument/2006/relationships/image" Target="../media/image52.emf"/><Relationship Id="rId3"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320791-9017-E54E-9349-0A62936E4F71}" type="datetimeFigureOut">
              <a:rPr lang="en-US" smtClean="0"/>
              <a:t>8/19/14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029D51-8B1D-9943-BA4D-EC4DE0AD1F8F}" type="slidenum">
              <a:rPr lang="en-US" smtClean="0"/>
              <a:t>‹#›</a:t>
            </a:fld>
            <a:endParaRPr lang="en-US"/>
          </a:p>
        </p:txBody>
      </p:sp>
    </p:spTree>
    <p:extLst>
      <p:ext uri="{BB962C8B-B14F-4D97-AF65-F5344CB8AC3E}">
        <p14:creationId xmlns:p14="http://schemas.microsoft.com/office/powerpoint/2010/main" val="2397529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F301C5-86E6-024B-9A92-E72B251A6D27}" type="datetimeFigureOut">
              <a:rPr lang="en-US" smtClean="0"/>
              <a:t>8/19/14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1F74E1-D20A-E748-8A8C-F7A05FEE0211}" type="slidenum">
              <a:rPr lang="en-US" smtClean="0"/>
              <a:t>‹#›</a:t>
            </a:fld>
            <a:endParaRPr lang="en-US"/>
          </a:p>
        </p:txBody>
      </p:sp>
    </p:spTree>
    <p:extLst>
      <p:ext uri="{BB962C8B-B14F-4D97-AF65-F5344CB8AC3E}">
        <p14:creationId xmlns:p14="http://schemas.microsoft.com/office/powerpoint/2010/main" val="16491222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oki-dev.mit.edu/crosslinks-demo/"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42BB07-9221-2243-AC66-00993FAD350B}" type="slidenum">
              <a:rPr lang="en-US" sz="1200"/>
              <a:pPr eaLnBrk="1" hangingPunct="1"/>
              <a:t>1</a:t>
            </a:fld>
            <a:endParaRPr lang="en-US" sz="1200"/>
          </a:p>
        </p:txBody>
      </p:sp>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solidFill>
                  <a:srgbClr val="000000"/>
                </a:solidFill>
              </a:rPr>
              <a:t>Unless otherwise specified this work is licensed under a Creative Commons Attribution 3.0 United States License.</a:t>
            </a:r>
          </a:p>
        </p:txBody>
      </p:sp>
      <p:sp>
        <p:nvSpPr>
          <p:cNvPr id="215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EC70D03-F231-C941-81C0-EB7CC0484FEE}" type="slidenum">
              <a:rPr lang="en-US" sz="1200">
                <a:latin typeface="Calibri" charset="0"/>
              </a:rPr>
              <a:pPr algn="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Through Interactive Exercises t that are embedded along with the lectures we can quickly/timely </a:t>
            </a:r>
            <a:r>
              <a:rPr lang="en-US" sz="1800" dirty="0" err="1" smtClean="0"/>
              <a:t>fashio</a:t>
            </a:r>
            <a:r>
              <a:rPr lang="en-US" sz="1800" dirty="0" smtClean="0"/>
              <a:t> get a sense of how learning is  </a:t>
            </a:r>
            <a:r>
              <a:rPr lang="en-US" sz="1800" dirty="0" err="1" smtClean="0"/>
              <a:t>proressing</a:t>
            </a:r>
            <a:r>
              <a:rPr lang="en-US" sz="1800" dirty="0" smtClean="0"/>
              <a:t> – test the  understanding and give feedback, take corrective action</a:t>
            </a:r>
          </a:p>
          <a:p>
            <a:endParaRPr lang="en-US" sz="1800" dirty="0"/>
          </a:p>
          <a:p>
            <a:r>
              <a:rPr lang="en-US" sz="1800" dirty="0" smtClean="0"/>
              <a:t>Mind you </a:t>
            </a:r>
            <a:r>
              <a:rPr lang="en-US" sz="1800" dirty="0" err="1" smtClean="0"/>
              <a:t>tese</a:t>
            </a:r>
            <a:r>
              <a:rPr lang="en-US" sz="1800" dirty="0" smtClean="0"/>
              <a:t> are auto graded – one of the aspects of MOOCS is tat several of these standard functions are automated – scale and immediacy 9Just-in-tme ness)</a:t>
            </a:r>
          </a:p>
          <a:p>
            <a:endParaRPr lang="en-US" sz="1800" dirty="0"/>
          </a:p>
          <a:p>
            <a:r>
              <a:rPr lang="en-US" sz="1800" dirty="0" smtClean="0"/>
              <a:t>These are for subjects ranging from Chemistry  -- </a:t>
            </a:r>
            <a:r>
              <a:rPr lang="en-US" sz="1800" dirty="0" err="1" smtClean="0"/>
              <a:t>Programmin</a:t>
            </a:r>
            <a:endParaRPr lang="en-US" sz="1800"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D669C15-8223-FB46-A112-8E366751D1CD}" type="slidenum">
              <a:rPr lang="en-US" smtClean="0"/>
              <a:pPr>
                <a:defRPr/>
              </a:pPr>
              <a:t>14</a:t>
            </a:fld>
            <a:endParaRPr lang="en-US"/>
          </a:p>
        </p:txBody>
      </p:sp>
    </p:spTree>
    <p:extLst>
      <p:ext uri="{BB962C8B-B14F-4D97-AF65-F5344CB8AC3E}">
        <p14:creationId xmlns:p14="http://schemas.microsoft.com/office/powerpoint/2010/main" val="358751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The other aspect is that you can include Lab-like </a:t>
            </a:r>
            <a:r>
              <a:rPr lang="en-US" sz="1800" dirty="0" err="1" smtClean="0"/>
              <a:t>exrecises</a:t>
            </a:r>
            <a:r>
              <a:rPr lang="en-US" sz="1800" dirty="0" smtClean="0"/>
              <a:t> – </a:t>
            </a:r>
            <a:r>
              <a:rPr lang="en-US" sz="1800" dirty="0" err="1" smtClean="0"/>
              <a:t>sanbox</a:t>
            </a:r>
            <a:r>
              <a:rPr lang="en-US" sz="1800" dirty="0" smtClean="0"/>
              <a:t>  - </a:t>
            </a:r>
            <a:r>
              <a:rPr lang="en-US" sz="1800" dirty="0" err="1" smtClean="0"/>
              <a:t>folearners</a:t>
            </a:r>
            <a:r>
              <a:rPr lang="en-US" sz="1800" dirty="0" smtClean="0"/>
              <a:t> to apply </a:t>
            </a:r>
            <a:r>
              <a:rPr lang="en-US" sz="1800" dirty="0" err="1" smtClean="0"/>
              <a:t>aconcepts</a:t>
            </a:r>
            <a:r>
              <a:rPr lang="en-US" sz="1800" dirty="0" smtClean="0"/>
              <a:t> – that they have </a:t>
            </a:r>
            <a:r>
              <a:rPr lang="en-US" sz="1800" dirty="0" err="1" smtClean="0"/>
              <a:t>learny</a:t>
            </a:r>
            <a:r>
              <a:rPr lang="en-US" sz="1800" dirty="0" smtClean="0"/>
              <a:t>…in virtual </a:t>
            </a:r>
            <a:r>
              <a:rPr lang="en-US" sz="1800" dirty="0" err="1" smtClean="0"/>
              <a:t>gme</a:t>
            </a:r>
            <a:r>
              <a:rPr lang="en-US" sz="1800" dirty="0" smtClean="0"/>
              <a:t> like labs – such as this one for a circuits </a:t>
            </a:r>
            <a:r>
              <a:rPr lang="en-US" sz="1800" dirty="0" err="1" smtClean="0"/>
              <a:t>coutrse</a:t>
            </a:r>
            <a:r>
              <a:rPr lang="en-US" sz="1800" dirty="0" smtClean="0"/>
              <a:t> or</a:t>
            </a:r>
            <a:endParaRPr lang="en-US" sz="1800" dirty="0"/>
          </a:p>
        </p:txBody>
      </p:sp>
      <p:sp>
        <p:nvSpPr>
          <p:cNvPr id="4" name="Slide Number Placeholder 3"/>
          <p:cNvSpPr>
            <a:spLocks noGrp="1"/>
          </p:cNvSpPr>
          <p:nvPr>
            <p:ph type="sldNum" sz="quarter" idx="10"/>
          </p:nvPr>
        </p:nvSpPr>
        <p:spPr/>
        <p:txBody>
          <a:bodyPr/>
          <a:lstStyle/>
          <a:p>
            <a:pPr>
              <a:defRPr/>
            </a:pPr>
            <a:fld id="{8D669C15-8223-FB46-A112-8E366751D1CD}" type="slidenum">
              <a:rPr lang="en-US" smtClean="0"/>
              <a:pPr>
                <a:defRPr/>
              </a:pPr>
              <a:t>15</a:t>
            </a:fld>
            <a:endParaRPr lang="en-US"/>
          </a:p>
        </p:txBody>
      </p:sp>
    </p:spTree>
    <p:extLst>
      <p:ext uri="{BB962C8B-B14F-4D97-AF65-F5344CB8AC3E}">
        <p14:creationId xmlns:p14="http://schemas.microsoft.com/office/powerpoint/2010/main" val="1112237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i="1" dirty="0" err="1">
                <a:solidFill>
                  <a:srgbClr val="595959"/>
                </a:solidFill>
                <a:latin typeface="Arial" charset="0"/>
                <a:ea typeface="ＭＳ Ｐゴシック" charset="0"/>
                <a:cs typeface="ＭＳ Ｐゴシック" charset="0"/>
              </a:rPr>
              <a:t>Interacti</a:t>
            </a:r>
            <a:r>
              <a:rPr lang="en-US" sz="1600" i="1" dirty="0">
                <a:solidFill>
                  <a:srgbClr val="595959"/>
                </a:solidFill>
                <a:latin typeface="Arial" charset="0"/>
                <a:ea typeface="ＭＳ Ｐゴシック" charset="0"/>
                <a:cs typeface="ＭＳ Ｐゴシック" charset="0"/>
              </a:rPr>
              <a:t>=</a:t>
            </a:r>
            <a:r>
              <a:rPr lang="en-US" sz="1600" i="1" dirty="0" err="1">
                <a:solidFill>
                  <a:srgbClr val="595959"/>
                </a:solidFill>
                <a:latin typeface="Arial" charset="0"/>
                <a:ea typeface="ＭＳ Ｐゴシック" charset="0"/>
                <a:cs typeface="ＭＳ Ｐゴシック" charset="0"/>
              </a:rPr>
              <a:t>ve</a:t>
            </a:r>
            <a:r>
              <a:rPr lang="en-US" sz="1600" i="1" dirty="0">
                <a:solidFill>
                  <a:srgbClr val="595959"/>
                </a:solidFill>
                <a:latin typeface="Arial" charset="0"/>
                <a:ea typeface="ＭＳ Ｐゴシック" charset="0"/>
                <a:cs typeface="ＭＳ Ｐゴシック" charset="0"/>
              </a:rPr>
              <a:t> Exercises for Circuits </a:t>
            </a:r>
            <a:r>
              <a:rPr lang="en-US" sz="1600" i="1" dirty="0" err="1">
                <a:solidFill>
                  <a:srgbClr val="595959"/>
                </a:solidFill>
                <a:latin typeface="Arial" charset="0"/>
                <a:ea typeface="ＭＳ Ｐゴシック" charset="0"/>
                <a:cs typeface="ＭＳ Ｐゴシック" charset="0"/>
              </a:rPr>
              <a:t>courss</a:t>
            </a:r>
            <a:endParaRPr lang="en-US" sz="1600" i="1" dirty="0">
              <a:solidFill>
                <a:srgbClr val="595959"/>
              </a:solidFill>
              <a:latin typeface="Arial" charset="0"/>
              <a:ea typeface="ＭＳ Ｐゴシック" charset="0"/>
              <a:cs typeface="ＭＳ Ｐゴシック" charset="0"/>
            </a:endParaRPr>
          </a:p>
          <a:p>
            <a:endParaRPr lang="en-US" sz="1600" i="1" dirty="0">
              <a:solidFill>
                <a:srgbClr val="595959"/>
              </a:solidFill>
              <a:latin typeface="Arial" charset="0"/>
              <a:ea typeface="ＭＳ Ｐゴシック" charset="0"/>
              <a:cs typeface="ＭＳ Ｐゴシック" charset="0"/>
            </a:endParaRPr>
          </a:p>
          <a:p>
            <a:r>
              <a:rPr lang="en-US" sz="1600" i="1" dirty="0" err="1">
                <a:solidFill>
                  <a:srgbClr val="595959"/>
                </a:solidFill>
                <a:latin typeface="Arial" charset="0"/>
                <a:ea typeface="ＭＳ Ｐゴシック" charset="0"/>
                <a:cs typeface="ＭＳ Ｐゴシック" charset="0"/>
              </a:rPr>
              <a:t>Bottoe</a:t>
            </a:r>
            <a:r>
              <a:rPr lang="en-US" sz="1600" i="1" dirty="0">
                <a:solidFill>
                  <a:srgbClr val="595959"/>
                </a:solidFill>
                <a:latin typeface="Arial" charset="0"/>
                <a:ea typeface="ＭＳ Ｐゴシック" charset="0"/>
                <a:cs typeface="ＭＳ Ｐゴシック" charset="0"/>
              </a:rPr>
              <a:t> Line is that </a:t>
            </a:r>
          </a:p>
          <a:p>
            <a:r>
              <a:rPr lang="en-US" sz="1600" i="1" dirty="0">
                <a:solidFill>
                  <a:srgbClr val="595959"/>
                </a:solidFill>
                <a:latin typeface="Arial" charset="0"/>
                <a:ea typeface="ＭＳ Ｐゴシック" charset="0"/>
                <a:cs typeface="ＭＳ Ｐゴシック" charset="0"/>
              </a:rPr>
              <a:t>Rapid </a:t>
            </a:r>
            <a:r>
              <a:rPr lang="en-US" sz="1600" i="1" dirty="0" err="1">
                <a:solidFill>
                  <a:srgbClr val="595959"/>
                </a:solidFill>
                <a:latin typeface="Arial" charset="0"/>
                <a:ea typeface="ＭＳ Ｐゴシック" charset="0"/>
                <a:cs typeface="ＭＳ Ｐゴシック" charset="0"/>
              </a:rPr>
              <a:t>feedbac</a:t>
            </a:r>
            <a:r>
              <a:rPr lang="en-US" sz="1600" i="1" dirty="0">
                <a:solidFill>
                  <a:srgbClr val="595959"/>
                </a:solidFill>
                <a:latin typeface="Arial" charset="0"/>
                <a:ea typeface="ＭＳ Ｐゴシック" charset="0"/>
                <a:cs typeface="ＭＳ Ｐゴシック" charset="0"/>
              </a:rPr>
              <a:t> has a significant positive effect on performance …</a:t>
            </a:r>
            <a:r>
              <a:rPr lang="en-US" sz="1600" i="1" dirty="0" err="1">
                <a:solidFill>
                  <a:srgbClr val="595959"/>
                </a:solidFill>
                <a:latin typeface="Arial" charset="0"/>
                <a:ea typeface="ＭＳ Ｐゴシック" charset="0"/>
                <a:cs typeface="ＭＳ Ｐゴシック" charset="0"/>
              </a:rPr>
              <a:t>engagment</a:t>
            </a:r>
            <a:endParaRPr lang="en-US" sz="1600" i="1" dirty="0">
              <a:solidFill>
                <a:srgbClr val="595959"/>
              </a:solidFill>
              <a:latin typeface="Arial" charset="0"/>
              <a:ea typeface="ＭＳ Ｐゴシック" charset="0"/>
              <a:cs typeface="ＭＳ Ｐゴシック" charset="0"/>
            </a:endParaRPr>
          </a:p>
          <a:p>
            <a:endParaRPr lang="en-US" sz="1600" i="1" dirty="0">
              <a:solidFill>
                <a:srgbClr val="595959"/>
              </a:solidFill>
              <a:latin typeface="Arial" charset="0"/>
              <a:ea typeface="ＭＳ Ｐゴシック" charset="0"/>
              <a:cs typeface="ＭＳ Ｐゴシック" charset="0"/>
            </a:endParaRPr>
          </a:p>
          <a:p>
            <a:r>
              <a:rPr lang="en-US" sz="1600" i="1" dirty="0">
                <a:solidFill>
                  <a:srgbClr val="595959"/>
                </a:solidFill>
                <a:latin typeface="Arial" charset="0"/>
                <a:ea typeface="ＭＳ Ｐゴシック" charset="0"/>
                <a:cs typeface="ＭＳ Ｐゴシック" charset="0"/>
              </a:rPr>
              <a:t>Bottom </a:t>
            </a:r>
            <a:r>
              <a:rPr lang="en-US" sz="1600" i="1" dirty="0" err="1">
                <a:solidFill>
                  <a:srgbClr val="595959"/>
                </a:solidFill>
                <a:latin typeface="Arial" charset="0"/>
                <a:ea typeface="ＭＳ Ｐゴシック" charset="0"/>
                <a:cs typeface="ＭＳ Ｐゴシック" charset="0"/>
              </a:rPr>
              <a:t>LineRapid</a:t>
            </a:r>
            <a:r>
              <a:rPr lang="en-US" sz="1600" i="1" dirty="0">
                <a:solidFill>
                  <a:srgbClr val="595959"/>
                </a:solidFill>
                <a:latin typeface="Arial" charset="0"/>
                <a:ea typeface="ＭＳ Ｐゴシック" charset="0"/>
                <a:cs typeface="ＭＳ Ｐゴシック" charset="0"/>
              </a:rPr>
              <a:t> feedback has a significant and positive effect on student performance when compared to no rapid feedback.</a:t>
            </a:r>
          </a:p>
          <a:p>
            <a:r>
              <a:rPr lang="en-US" sz="1600" dirty="0">
                <a:latin typeface="Arial" charset="0"/>
                <a:ea typeface="ＭＳ Ｐゴシック" charset="0"/>
                <a:cs typeface="ＭＳ Ｐゴシック" charset="0"/>
              </a:rPr>
              <a:t>	       </a:t>
            </a:r>
            <a:r>
              <a:rPr lang="en-US" sz="1600" dirty="0">
                <a:solidFill>
                  <a:srgbClr val="A5245D"/>
                </a:solidFill>
                <a:latin typeface="Arial" charset="0"/>
                <a:ea typeface="ＭＳ Ｐゴシック" charset="0"/>
                <a:cs typeface="ＭＳ Ｐゴシック" charset="0"/>
              </a:rPr>
              <a:t>–</a:t>
            </a:r>
            <a:r>
              <a:rPr lang="en-US" sz="1600" dirty="0">
                <a:latin typeface="Arial" charset="0"/>
                <a:ea typeface="ＭＳ Ｐゴシック" charset="0"/>
                <a:cs typeface="ＭＳ Ｐゴシック" charset="0"/>
              </a:rPr>
              <a:t> </a:t>
            </a:r>
            <a:r>
              <a:rPr lang="en-US" sz="1600" dirty="0">
                <a:solidFill>
                  <a:srgbClr val="7F7F7F"/>
                </a:solidFill>
                <a:latin typeface="Arial" charset="0"/>
                <a:ea typeface="ＭＳ Ｐゴシック" charset="0"/>
                <a:cs typeface="ＭＳ Ｐゴシック" charset="0"/>
              </a:rPr>
              <a:t>Chen, </a:t>
            </a:r>
            <a:r>
              <a:rPr lang="en-US" sz="1600" dirty="0" err="1">
                <a:solidFill>
                  <a:srgbClr val="7F7F7F"/>
                </a:solidFill>
                <a:latin typeface="Arial" charset="0"/>
                <a:ea typeface="ＭＳ Ｐゴシック" charset="0"/>
                <a:cs typeface="ＭＳ Ｐゴシック" charset="0"/>
              </a:rPr>
              <a:t>Whittinghill</a:t>
            </a:r>
            <a:r>
              <a:rPr lang="en-US" sz="1600" dirty="0">
                <a:solidFill>
                  <a:srgbClr val="7F7F7F"/>
                </a:solidFill>
                <a:latin typeface="Arial" charset="0"/>
                <a:ea typeface="ＭＳ Ｐゴシック" charset="0"/>
                <a:cs typeface="ＭＳ Ｐゴシック" charset="0"/>
              </a:rPr>
              <a:t>, </a:t>
            </a:r>
            <a:r>
              <a:rPr lang="en-US" sz="1600" dirty="0" err="1">
                <a:solidFill>
                  <a:srgbClr val="7F7F7F"/>
                </a:solidFill>
                <a:latin typeface="Arial" charset="0"/>
                <a:ea typeface="ＭＳ Ｐゴシック" charset="0"/>
                <a:cs typeface="ＭＳ Ｐゴシック" charset="0"/>
              </a:rPr>
              <a:t>Kadlowec</a:t>
            </a:r>
            <a:r>
              <a:rPr lang="en-US" sz="1600" dirty="0">
                <a:solidFill>
                  <a:srgbClr val="7F7F7F"/>
                </a:solidFill>
                <a:latin typeface="Arial" charset="0"/>
                <a:ea typeface="ＭＳ Ｐゴシック" charset="0"/>
                <a:cs typeface="ＭＳ Ｐゴシック" charset="0"/>
              </a:rPr>
              <a:t> </a:t>
            </a:r>
            <a:endParaRPr lang="en-US" sz="1600" dirty="0">
              <a:latin typeface="Arial" charset="0"/>
              <a:ea typeface="ＭＳ Ｐゴシック" charset="0"/>
              <a:cs typeface="ＭＳ Ｐゴシック"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4B5044-63D1-0641-8864-66751BF4246C}" type="slidenum">
              <a:rPr lang="en-US" sz="1200"/>
              <a:pPr/>
              <a:t>16</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289FC91-5994-5748-AB77-8FED91B896B3}" type="slidenum">
              <a:rPr lang="en-US"/>
              <a:pPr/>
              <a:t>17</a:t>
            </a:fld>
            <a:endParaRPr lang="en-US"/>
          </a:p>
        </p:txBody>
      </p:sp>
      <p:sp>
        <p:nvSpPr>
          <p:cNvPr id="501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3177" tIns="46589" rIns="93177" bIns="46589" anchor="b">
            <a:prstTxWarp prst="textNoShape">
              <a:avLst/>
            </a:prstTxWarp>
          </a:bodyPr>
          <a:lstStyle/>
          <a:p>
            <a:pPr algn="r" defTabSz="931863" eaLnBrk="1" hangingPunct="1"/>
            <a:fld id="{0B431E32-77E7-644A-A371-066F95CE685F}" type="slidenum">
              <a:rPr lang="en-US" sz="1200">
                <a:latin typeface="Arial" charset="0"/>
              </a:rPr>
              <a:pPr algn="r" defTabSz="931863" eaLnBrk="1" hangingPunct="1"/>
              <a:t>17</a:t>
            </a:fld>
            <a:endParaRPr lang="en-US" sz="1200">
              <a:latin typeface="Arial" charset="0"/>
            </a:endParaRPr>
          </a:p>
        </p:txBody>
      </p:sp>
      <p:sp>
        <p:nvSpPr>
          <p:cNvPr id="50180" name="Rectangle 2"/>
          <p:cNvSpPr>
            <a:spLocks noGrp="1" noRot="1" noChangeAspect="1" noChangeArrowheads="1" noTextEdit="1"/>
          </p:cNvSpPr>
          <p:nvPr>
            <p:ph type="sldImg"/>
          </p:nvPr>
        </p:nvSpPr>
        <p:spPr>
          <a:solidFill>
            <a:srgbClr val="FFFFFF"/>
          </a:solidFill>
          <a:ln/>
        </p:spPr>
      </p:sp>
      <p:sp>
        <p:nvSpPr>
          <p:cNvPr id="50181" name="Rectangle 3"/>
          <p:cNvSpPr>
            <a:spLocks noGrp="1" noChangeArrowheads="1"/>
          </p:cNvSpPr>
          <p:nvPr>
            <p:ph type="body" idx="1"/>
          </p:nvPr>
        </p:nvSpPr>
        <p:spPr>
          <a:xfrm>
            <a:off x="685800" y="4343400"/>
            <a:ext cx="5486400" cy="4114800"/>
          </a:xfrm>
          <a:noFill/>
          <a:ln>
            <a:solidFill>
              <a:srgbClr val="000000"/>
            </a:solidFill>
          </a:ln>
        </p:spPr>
        <p:txBody>
          <a:bodyPr lIns="93177" tIns="46589" rIns="93177" bIns="46589"/>
          <a:lstStyle/>
          <a:p>
            <a:pPr eaLnBrk="1" hangingPunct="1"/>
            <a:r>
              <a:rPr lang="en-US">
                <a:latin typeface="Arial" charset="0"/>
                <a:ea typeface="ＭＳ Ｐゴシック" charset="-128"/>
                <a:cs typeface="ＭＳ Ｐゴシック" charset="-128"/>
              </a:rPr>
              <a:t>European schoolnet – 19 countries</a:t>
            </a:r>
          </a:p>
          <a:p>
            <a:pPr eaLnBrk="1" hangingPunct="1"/>
            <a:r>
              <a:rPr lang="en-US">
                <a:latin typeface="Arial" charset="0"/>
                <a:ea typeface="ＭＳ Ｐゴシック" charset="-128"/>
                <a:cs typeface="ＭＳ Ｐゴシック" charset="-128"/>
              </a:rPr>
              <a:t>Col – virutal university of the small states</a:t>
            </a:r>
          </a:p>
          <a:p>
            <a:pPr eaLnBrk="1" hangingPunct="1"/>
            <a:r>
              <a:rPr lang="en-US">
                <a:latin typeface="Arial" charset="0"/>
                <a:ea typeface="ＭＳ Ｐゴシック" charset="-128"/>
                <a:cs typeface="ＭＳ Ｐゴシック" charset="-128"/>
              </a:rPr>
              <a:t>Wgbh – teachers domain</a:t>
            </a:r>
          </a:p>
          <a:p>
            <a:pPr eaLnBrk="1" hangingPunct="1"/>
            <a:r>
              <a:rPr lang="en-US">
                <a:latin typeface="Arial" charset="0"/>
                <a:ea typeface="ＭＳ Ｐゴシック" charset="-128"/>
                <a:cs typeface="ＭＳ Ｐゴシック" charset="-128"/>
              </a:rPr>
              <a:t>Teacher ed in sub saharan africa – portal literacy, numeracy, life skills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DAD17AF7-43E5-A941-B4F9-D65CE5218E6B}" type="slidenum">
              <a:rPr lang="en-US"/>
              <a:pPr/>
              <a:t>18</a:t>
            </a:fld>
            <a:endParaRPr lang="en-US"/>
          </a:p>
        </p:txBody>
      </p:sp>
      <p:sp>
        <p:nvSpPr>
          <p:cNvPr id="60419" name="Rectangle 1026"/>
          <p:cNvSpPr>
            <a:spLocks noGrp="1" noRot="1" noChangeAspect="1" noChangeArrowheads="1" noTextEdit="1"/>
          </p:cNvSpPr>
          <p:nvPr>
            <p:ph type="sldImg"/>
          </p:nvPr>
        </p:nvSpPr>
        <p:spPr>
          <a:ln/>
        </p:spPr>
      </p:sp>
      <p:sp>
        <p:nvSpPr>
          <p:cNvPr id="60420"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7EF3951-EB58-354C-B9A9-8C57B59BAE3A}" type="slidenum">
              <a:rPr lang="he-IL" sz="1100">
                <a:cs typeface="Arial" charset="0"/>
              </a:rPr>
              <a:pPr algn="r" eaLnBrk="1" hangingPunct="1"/>
              <a:t>19</a:t>
            </a:fld>
            <a:endParaRPr lang="en-US" sz="1100">
              <a:cs typeface="Arial" charset="0"/>
            </a:endParaRPr>
          </a:p>
        </p:txBody>
      </p:sp>
      <p:sp>
        <p:nvSpPr>
          <p:cNvPr id="29698" name="Rectangle 2"/>
          <p:cNvSpPr>
            <a:spLocks noGrp="1" noRot="1" noChangeAspect="1" noChangeArrowheads="1" noTextEdit="1"/>
          </p:cNvSpPr>
          <p:nvPr>
            <p:ph type="sldImg"/>
          </p:nvPr>
        </p:nvSpPr>
        <p:spPr>
          <a:xfrm>
            <a:off x="1144588" y="684213"/>
            <a:ext cx="4572000" cy="3429000"/>
          </a:xfrm>
          <a:solidFill>
            <a:srgbClr val="FFFFFF"/>
          </a:solidFill>
          <a:ln/>
        </p:spPr>
      </p:sp>
      <p:sp>
        <p:nvSpPr>
          <p:cNvPr id="29699" name="Rectangle 3"/>
          <p:cNvSpPr>
            <a:spLocks noGrp="1" noChangeArrowheads="1"/>
          </p:cNvSpPr>
          <p:nvPr>
            <p:ph type="body" idx="1"/>
          </p:nvPr>
        </p:nvSpPr>
        <p:spPr>
          <a:xfrm>
            <a:off x="685800" y="4343400"/>
            <a:ext cx="5486400" cy="4116388"/>
          </a:xfrm>
          <a:noFill/>
          <a:ln>
            <a:solidFill>
              <a:srgbClr val="000000"/>
            </a:solidFill>
          </a:ln>
          <a:extLst>
            <a:ext uri="{909E8E84-426E-40dd-AFC4-6F175D3DCCD1}">
              <a14:hiddenFill xmlns:a14="http://schemas.microsoft.com/office/drawing/2010/main">
                <a:solidFill>
                  <a:srgbClr val="FFFFFF"/>
                </a:solidFill>
              </a14:hiddenFill>
            </a:ext>
          </a:extLst>
        </p:spPr>
        <p:txBody>
          <a:bodyPr lIns="91424" tIns="45713" rIns="91424" bIns="45713"/>
          <a:lstStyle/>
          <a:p>
            <a:pPr>
              <a:lnSpc>
                <a:spcPct val="150000"/>
              </a:lnSpc>
              <a:buFontTx/>
              <a:buChar char="•"/>
            </a:pPr>
            <a:r>
              <a:rPr lang="en-US">
                <a:latin typeface="ScalaSans" charset="0"/>
                <a:ea typeface="ＭＳ Ｐゴシック" charset="0"/>
                <a:cs typeface="ＭＳ Ｐゴシック" charset="0"/>
              </a:rPr>
              <a:t>Real laboratory accessed through the Internet</a:t>
            </a:r>
          </a:p>
          <a:p>
            <a:pPr>
              <a:lnSpc>
                <a:spcPct val="150000"/>
              </a:lnSpc>
              <a:buFontTx/>
              <a:buChar char="•"/>
            </a:pPr>
            <a:r>
              <a:rPr lang="en-US">
                <a:latin typeface="ScalaSans" charset="0"/>
                <a:ea typeface="ＭＳ Ｐゴシック" charset="0"/>
                <a:cs typeface="ＭＳ Ｐゴシック" charset="0"/>
              </a:rPr>
              <a:t> From anywhere at any time</a:t>
            </a:r>
          </a:p>
          <a:p>
            <a:pPr>
              <a:lnSpc>
                <a:spcPct val="150000"/>
              </a:lnSpc>
              <a:buFontTx/>
              <a:buChar char="•"/>
            </a:pPr>
            <a:r>
              <a:rPr lang="en-US">
                <a:latin typeface="ScalaSans" charset="0"/>
                <a:ea typeface="ＭＳ Ｐゴシック" charset="0"/>
                <a:cs typeface="ＭＳ Ｐゴシック" charset="0"/>
              </a:rPr>
              <a:t> Not a </a:t>
            </a:r>
            <a:r>
              <a:rPr lang="ja-JP" altLang="en-US">
                <a:latin typeface="ScalaSans" charset="0"/>
                <a:ea typeface="ＭＳ Ｐゴシック" charset="0"/>
                <a:cs typeface="ＭＳ Ｐゴシック" charset="0"/>
              </a:rPr>
              <a:t>“</a:t>
            </a:r>
            <a:r>
              <a:rPr lang="en-US" altLang="ja-JP">
                <a:latin typeface="ScalaSans" charset="0"/>
                <a:ea typeface="ＭＳ Ｐゴシック" charset="0"/>
                <a:cs typeface="ＭＳ Ｐゴシック" charset="0"/>
              </a:rPr>
              <a:t>virtual laboratory</a:t>
            </a:r>
            <a:r>
              <a:rPr lang="ja-JP" altLang="en-US">
                <a:latin typeface="ScalaSans" charset="0"/>
                <a:ea typeface="ＭＳ Ｐゴシック" charset="0"/>
                <a:cs typeface="ＭＳ Ｐゴシック" charset="0"/>
              </a:rPr>
              <a:t>”</a:t>
            </a:r>
            <a:r>
              <a:rPr lang="en-US" altLang="ja-JP">
                <a:latin typeface="ScalaSans" charset="0"/>
                <a:ea typeface="ＭＳ Ｐゴシック" charset="0"/>
                <a:cs typeface="ＭＳ Ｐゴシック" charset="0"/>
              </a:rPr>
              <a:t> (simulations)</a:t>
            </a:r>
          </a:p>
          <a:p>
            <a:endParaRPr lang="en-US">
              <a:latin typeface="ScalaSan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fld id="{314EEDC8-6BED-5847-A8DC-A621FEEB7F74}" type="slidenum">
              <a:rPr lang="en-US" sz="1200"/>
              <a:pPr/>
              <a:t>20</a:t>
            </a:fld>
            <a:endParaRPr lang="en-US" sz="1200"/>
          </a:p>
        </p:txBody>
      </p:sp>
      <p:sp>
        <p:nvSpPr>
          <p:cNvPr id="46082" name="Rectangle 2"/>
          <p:cNvSpPr>
            <a:spLocks noGrp="1" noRot="1" noChangeAspect="1" noChangeArrowheads="1" noTextEdit="1"/>
          </p:cNvSpPr>
          <p:nvPr>
            <p:ph type="sldImg"/>
          </p:nvPr>
        </p:nvSpPr>
        <p:spPr>
          <a:xfrm>
            <a:off x="1144588" y="684213"/>
            <a:ext cx="4572000" cy="3429000"/>
          </a:xfrm>
          <a:solidFill>
            <a:srgbClr val="FFFFFF"/>
          </a:solidFill>
          <a:ln/>
        </p:spPr>
      </p:sp>
      <p:sp>
        <p:nvSpPr>
          <p:cNvPr id="46083" name="Rectangle 3"/>
          <p:cNvSpPr>
            <a:spLocks noGrp="1" noChangeArrowheads="1"/>
          </p:cNvSpPr>
          <p:nvPr>
            <p:ph type="body" idx="1"/>
          </p:nvPr>
        </p:nvSpPr>
        <p:spPr>
          <a:xfrm>
            <a:off x="685800" y="4343400"/>
            <a:ext cx="5486400" cy="4116388"/>
          </a:xfrm>
          <a:solidFill>
            <a:srgbClr val="FFFFFF"/>
          </a:solidFill>
          <a:ln>
            <a:solidFill>
              <a:srgbClr val="000000"/>
            </a:solidFill>
          </a:ln>
        </p:spPr>
        <p:txBody>
          <a:bodyPr lIns="86486" tIns="43242" rIns="86486" bIns="43242"/>
          <a:lstStyle/>
          <a:p>
            <a:pPr eaLnBrk="1" hangingPunct="1">
              <a:buSzPct val="80000"/>
            </a:pPr>
            <a:r>
              <a:rPr lang="en-US" sz="1000">
                <a:latin typeface="Arial" charset="0"/>
                <a:ea typeface="ＭＳ Ｐゴシック" charset="0"/>
                <a:cs typeface="ＭＳ Ｐゴシック" charset="0"/>
              </a:rPr>
              <a:t>Students will perform a broad range of educationally meaningful experiments online in real time.</a:t>
            </a:r>
          </a:p>
          <a:p>
            <a:pPr eaLnBrk="1" hangingPunct="1">
              <a:buSzPct val="80000"/>
            </a:pPr>
            <a:endParaRPr lang="en-US" sz="1000">
              <a:latin typeface="Arial" charset="0"/>
              <a:ea typeface="ＭＳ Ｐゴシック" charset="0"/>
              <a:cs typeface="ＭＳ Ｐゴシック" charset="0"/>
            </a:endParaRPr>
          </a:p>
          <a:p>
            <a:pPr eaLnBrk="1" hangingPunct="1">
              <a:buSzPct val="80000"/>
            </a:pPr>
            <a:r>
              <a:rPr lang="en-US" sz="1000">
                <a:latin typeface="Arial" charset="0"/>
                <a:ea typeface="ＭＳ Ｐゴシック" charset="0"/>
                <a:cs typeface="ＭＳ Ｐゴシック" charset="0"/>
              </a:rPr>
              <a:t>Online laboratories will be embedded inside rich educational platforms that include visualization tools, simulations, data processing, collaboration, etc.</a:t>
            </a:r>
          </a:p>
          <a:p>
            <a:pPr eaLnBrk="1" hangingPunct="1">
              <a:buSzPct val="80000"/>
            </a:pPr>
            <a:endParaRPr lang="en-US" sz="1000">
              <a:latin typeface="Arial" charset="0"/>
              <a:ea typeface="ＭＳ Ｐゴシック" charset="0"/>
              <a:cs typeface="ＭＳ Ｐゴシック" charset="0"/>
            </a:endParaRPr>
          </a:p>
          <a:p>
            <a:pPr eaLnBrk="1" hangingPunct="1">
              <a:buSzPct val="80000"/>
            </a:pPr>
            <a:r>
              <a:rPr lang="en-US" sz="1000">
                <a:latin typeface="Arial" charset="0"/>
                <a:ea typeface="ＭＳ Ｐゴシック" charset="0"/>
                <a:cs typeface="ＭＳ Ｐゴシック" charset="0"/>
              </a:rPr>
              <a:t>Online laboratories and their educational content will be broadly shared across many institutions all over the world.</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ScalaSans" charset="0"/>
                <a:ea typeface="ＭＳ Ｐゴシック" charset="0"/>
                <a:cs typeface="ＭＳ Ｐゴシック" charset="0"/>
              </a:rPr>
              <a:t>NSF-funded project (CI-TEAM) just started with Northwestern University to explore use of iLabs in Chicago public secondary schools, other leadership schools (e.g., IMSA, QAMST/Au), and museum settings</a:t>
            </a:r>
          </a:p>
          <a:p>
            <a:pPr>
              <a:lnSpc>
                <a:spcPct val="150000"/>
              </a:lnSpc>
              <a:buFontTx/>
              <a:buChar char="•"/>
            </a:pPr>
            <a:r>
              <a:rPr lang="en-US">
                <a:latin typeface="ScalaSans" charset="0"/>
                <a:ea typeface="ＭＳ Ｐゴシック" charset="0"/>
                <a:cs typeface="ＭＳ Ｐゴシック" charset="0"/>
              </a:rPr>
              <a:t>Real laboratory accessed through the Internet</a:t>
            </a:r>
          </a:p>
          <a:p>
            <a:pPr>
              <a:lnSpc>
                <a:spcPct val="150000"/>
              </a:lnSpc>
              <a:buFontTx/>
              <a:buChar char="•"/>
            </a:pPr>
            <a:r>
              <a:rPr lang="en-US">
                <a:latin typeface="ScalaSans" charset="0"/>
                <a:ea typeface="ＭＳ Ｐゴシック" charset="0"/>
                <a:cs typeface="ＭＳ Ｐゴシック" charset="0"/>
              </a:rPr>
              <a:t> From anywhere at any time</a:t>
            </a:r>
          </a:p>
          <a:p>
            <a:pPr>
              <a:lnSpc>
                <a:spcPct val="150000"/>
              </a:lnSpc>
              <a:buFontTx/>
              <a:buChar char="•"/>
            </a:pPr>
            <a:r>
              <a:rPr lang="en-US">
                <a:latin typeface="ScalaSans" charset="0"/>
                <a:ea typeface="ＭＳ Ｐゴシック" charset="0"/>
                <a:cs typeface="ＭＳ Ｐゴシック" charset="0"/>
              </a:rPr>
              <a:t> Not a </a:t>
            </a:r>
            <a:r>
              <a:rPr lang="ja-JP" altLang="en-US">
                <a:latin typeface="ScalaSans" charset="0"/>
                <a:ea typeface="ＭＳ Ｐゴシック" charset="0"/>
                <a:cs typeface="ＭＳ Ｐゴシック" charset="0"/>
              </a:rPr>
              <a:t>“</a:t>
            </a:r>
            <a:r>
              <a:rPr lang="en-US" altLang="ja-JP">
                <a:latin typeface="ScalaSans" charset="0"/>
                <a:ea typeface="ＭＳ Ｐゴシック" charset="0"/>
                <a:cs typeface="ＭＳ Ｐゴシック" charset="0"/>
              </a:rPr>
              <a:t>virtual laboratory</a:t>
            </a:r>
            <a:r>
              <a:rPr lang="ja-JP" altLang="en-US">
                <a:latin typeface="ScalaSans" charset="0"/>
                <a:ea typeface="ＭＳ Ｐゴシック" charset="0"/>
                <a:cs typeface="ＭＳ Ｐゴシック" charset="0"/>
              </a:rPr>
              <a:t>”</a:t>
            </a:r>
            <a:r>
              <a:rPr lang="en-US" altLang="ja-JP">
                <a:latin typeface="ScalaSans" charset="0"/>
                <a:ea typeface="ＭＳ Ｐゴシック" charset="0"/>
                <a:cs typeface="ＭＳ Ｐゴシック" charset="0"/>
              </a:rPr>
              <a:t> (simulations)</a:t>
            </a:r>
          </a:p>
          <a:p>
            <a:endParaRPr lang="en-US">
              <a:latin typeface="ScalaSan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pPr>
              <a:spcBef>
                <a:spcPct val="0"/>
              </a:spcBef>
            </a:pPr>
            <a:r>
              <a:rPr lang="en-US" dirty="0">
                <a:latin typeface="Times" pitchFamily="-110" charset="0"/>
                <a:ea typeface="ＭＳ Ｐゴシック" pitchFamily="-110" charset="-128"/>
                <a:cs typeface="ＭＳ Ｐゴシック" pitchFamily="-110" charset="-128"/>
              </a:rPr>
              <a:t>http://</a:t>
            </a:r>
            <a:r>
              <a:rPr lang="en-US" dirty="0" err="1">
                <a:latin typeface="Times" pitchFamily="-110" charset="0"/>
                <a:ea typeface="ＭＳ Ｐゴシック" pitchFamily="-110" charset="-128"/>
                <a:cs typeface="ＭＳ Ｐゴシック" pitchFamily="-110" charset="-128"/>
              </a:rPr>
              <a:t>www.myoops.org</a:t>
            </a:r>
            <a:r>
              <a:rPr lang="en-US" dirty="0">
                <a:latin typeface="Times" pitchFamily="-110" charset="0"/>
                <a:ea typeface="ＭＳ Ｐゴシック" pitchFamily="-110" charset="-128"/>
                <a:cs typeface="ＭＳ Ｐゴシック" pitchFamily="-110" charset="-128"/>
              </a:rPr>
              <a:t>/</a:t>
            </a:r>
            <a:r>
              <a:rPr lang="en-US" dirty="0" err="1">
                <a:latin typeface="Times" pitchFamily="-110" charset="0"/>
                <a:ea typeface="ＭＳ Ｐゴシック" pitchFamily="-110" charset="-128"/>
                <a:cs typeface="ＭＳ Ｐゴシック" pitchFamily="-110" charset="-128"/>
              </a:rPr>
              <a:t>twocw</a:t>
            </a:r>
            <a:r>
              <a:rPr lang="en-US" dirty="0">
                <a:latin typeface="Times" pitchFamily="-110" charset="0"/>
                <a:ea typeface="ＭＳ Ｐゴシック" pitchFamily="-110" charset="-128"/>
                <a:cs typeface="ＭＳ Ｐゴシック" pitchFamily="-110" charset="-128"/>
              </a:rPr>
              <a:t>/</a:t>
            </a:r>
            <a:r>
              <a:rPr lang="en-US" dirty="0" err="1">
                <a:latin typeface="Times" pitchFamily="-110" charset="0"/>
                <a:ea typeface="ＭＳ Ｐゴシック" pitchFamily="-110" charset="-128"/>
                <a:cs typeface="ＭＳ Ｐゴシック" pitchFamily="-110" charset="-128"/>
              </a:rPr>
              <a:t>mit</a:t>
            </a:r>
            <a:r>
              <a:rPr lang="en-US" dirty="0">
                <a:latin typeface="Times" pitchFamily="-110" charset="0"/>
                <a:ea typeface="ＭＳ Ｐゴシック" pitchFamily="-110" charset="-128"/>
                <a:cs typeface="ＭＳ Ｐゴシック" pitchFamily="-110" charset="-128"/>
              </a:rPr>
              <a:t>/NR/</a:t>
            </a:r>
            <a:r>
              <a:rPr lang="en-US" dirty="0" err="1">
                <a:latin typeface="Times" pitchFamily="-110" charset="0"/>
                <a:ea typeface="ＭＳ Ｐゴシック" pitchFamily="-110" charset="-128"/>
                <a:cs typeface="ＭＳ Ｐゴシック" pitchFamily="-110" charset="-128"/>
              </a:rPr>
              <a:t>rdonlyres</a:t>
            </a:r>
            <a:r>
              <a:rPr lang="en-US" dirty="0">
                <a:latin typeface="Times" pitchFamily="-110" charset="0"/>
                <a:ea typeface="ＭＳ Ｐゴシック" pitchFamily="-110" charset="-128"/>
                <a:cs typeface="ＭＳ Ｐゴシック" pitchFamily="-110" charset="-128"/>
              </a:rPr>
              <a:t>/Physics/8-03Fall-2004/911B954A-1B85-45B0-9C2A-B1B3CB68A576/0/</a:t>
            </a:r>
            <a:r>
              <a:rPr lang="en-US" dirty="0" err="1" smtClean="0">
                <a:latin typeface="Times" pitchFamily="-110" charset="0"/>
                <a:ea typeface="ＭＳ Ｐゴシック" pitchFamily="-110" charset="-128"/>
                <a:cs typeface="ＭＳ Ｐゴシック" pitchFamily="-110" charset="-128"/>
              </a:rPr>
              <a:t>lewin_pendulum.jpg</a:t>
            </a:r>
            <a:endParaRPr lang="en-US" dirty="0" smtClean="0">
              <a:latin typeface="Times" pitchFamily="-110" charset="0"/>
              <a:ea typeface="ＭＳ Ｐゴシック" pitchFamily="-110" charset="-128"/>
              <a:cs typeface="ＭＳ Ｐゴシック" pitchFamily="-110" charset="-128"/>
            </a:endParaRPr>
          </a:p>
          <a:p>
            <a:pPr>
              <a:spcBef>
                <a:spcPct val="0"/>
              </a:spcBef>
            </a:pPr>
            <a:r>
              <a:rPr lang="en-US" sz="1200" b="1" dirty="0" smtClean="0">
                <a:latin typeface="Palatino"/>
              </a:rPr>
              <a:t>A free online repository of “interactive” video lessons for high school math and science classes.</a:t>
            </a:r>
            <a:r>
              <a:rPr lang="en-US" sz="1200" b="1" dirty="0" smtClean="0"/>
              <a:t/>
            </a:r>
            <a:br>
              <a:rPr lang="en-US" sz="1200" b="1" dirty="0" smtClean="0"/>
            </a:br>
            <a:endParaRPr lang="en-US" dirty="0">
              <a:latin typeface="Times"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p:spPr>
        <p:txBody>
          <a:bodyPr/>
          <a:lstStyle/>
          <a:p>
            <a:r>
              <a:rPr lang="en-US" smtClean="0">
                <a:latin typeface="Times" charset="0"/>
                <a:ea typeface="ＭＳ Ｐゴシック" charset="-128"/>
                <a:cs typeface="ＭＳ Ｐゴシック" charset="-128"/>
              </a:rPr>
              <a:t>http://www.vivid.ro/images/88/congestion.jpg  </a:t>
            </a:r>
          </a:p>
          <a:p>
            <a:r>
              <a:rPr lang="en-US" smtClean="0">
                <a:latin typeface="Times" charset="0"/>
                <a:ea typeface="ＭＳ Ｐゴシック" charset="-128"/>
                <a:cs typeface="ＭＳ Ｐゴシック" charset="-128"/>
              </a:rPr>
              <a:t>http://water1st.org/waterlog/wp-content/uploads/photos/bangladesh_4.jpg </a:t>
            </a:r>
          </a:p>
          <a:p>
            <a:r>
              <a:rPr lang="en-US" smtClean="0">
                <a:latin typeface="Times" charset="0"/>
                <a:ea typeface="ＭＳ Ｐゴシック" charset="-128"/>
                <a:cs typeface="ＭＳ Ｐゴシック" charset="-128"/>
              </a:rPr>
              <a:t>http://www.buzzybloggers.com/wp-content/uploads/2010/01/haiti-earthquake-2.jpg </a:t>
            </a:r>
          </a:p>
        </p:txBody>
      </p:sp>
      <p:sp>
        <p:nvSpPr>
          <p:cNvPr id="44036" name="Slide Number Placeholder 3"/>
          <p:cNvSpPr>
            <a:spLocks noGrp="1"/>
          </p:cNvSpPr>
          <p:nvPr>
            <p:ph type="sldNum" sz="quarter" idx="5"/>
          </p:nvPr>
        </p:nvSpPr>
        <p:spPr>
          <a:noFill/>
        </p:spPr>
        <p:txBody>
          <a:bodyPr/>
          <a:lstStyle/>
          <a:p>
            <a:fld id="{AEFCD532-EA0A-574C-B030-EF10B42AF3EB}" type="slidenum">
              <a:rPr lang="en-US" smtClean="0"/>
              <a:pPr/>
              <a:t>27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BF0A3042-EA14-D545-85F2-CB935C7C693F}" type="slidenum">
              <a:rPr lang="en-US"/>
              <a:pPr/>
              <a:t>3</a:t>
            </a:fld>
            <a:endParaRPr lang="en-US" dirty="0"/>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128"/>
              </a:rPr>
              <a:t>The symposium </a:t>
            </a:r>
            <a:r>
              <a:rPr lang="en-US" b="1" dirty="0">
                <a:latin typeface="Calibri" charset="0"/>
                <a:ea typeface="ＭＳ Ｐゴシック" charset="-128"/>
              </a:rPr>
              <a:t>is built on 2 significant influences</a:t>
            </a:r>
            <a:r>
              <a:rPr lang="en-US" dirty="0">
                <a:latin typeface="Calibri" charset="0"/>
                <a:ea typeface="ＭＳ Ｐゴシック" charset="-128"/>
              </a:rPr>
              <a:t> on education </a:t>
            </a:r>
          </a:p>
          <a:p>
            <a:r>
              <a:rPr lang="en-US" b="1" dirty="0">
                <a:latin typeface="Calibri" charset="0"/>
                <a:ea typeface="ＭＳ Ｐゴシック" charset="-128"/>
              </a:rPr>
              <a:t>Open </a:t>
            </a:r>
            <a:r>
              <a:rPr lang="en-US" dirty="0">
                <a:latin typeface="Calibri" charset="0"/>
                <a:ea typeface="ＭＳ Ｐゴシック" charset="-128"/>
              </a:rPr>
              <a:t>……… and  Technology) and is directed toward their implications for advancing STEM Education. </a:t>
            </a:r>
            <a:r>
              <a:rPr lang="en-US" dirty="0" err="1">
                <a:latin typeface="Calibri" charset="0"/>
                <a:ea typeface="ＭＳ Ｐゴシック" charset="-128"/>
              </a:rPr>
              <a:t>Te</a:t>
            </a:r>
            <a:endParaRPr lang="en-US" dirty="0">
              <a:latin typeface="Calibri" charset="0"/>
              <a:ea typeface="ＭＳ Ｐゴシック" charset="-128"/>
            </a:endParaRPr>
          </a:p>
          <a:p>
            <a:r>
              <a:rPr lang="en-US" dirty="0">
                <a:latin typeface="Calibri" charset="0"/>
                <a:ea typeface="ＭＳ Ｐゴシック" charset="-128"/>
              </a:rPr>
              <a:t>The evidence of these significant influences is clear and I will certainly give you a few substantiating </a:t>
            </a:r>
            <a:r>
              <a:rPr lang="en-US" dirty="0" smtClean="0">
                <a:latin typeface="Calibri" charset="0"/>
                <a:ea typeface="ＭＳ Ｐゴシック" charset="-128"/>
              </a:rPr>
              <a:t>indicators</a:t>
            </a:r>
          </a:p>
          <a:p>
            <a:r>
              <a:rPr lang="en-US" b="1" dirty="0" smtClean="0"/>
              <a:t>expandable, on-demand services and tools that are served to the user via the Internet from a specialized data center and do not live on a user’s device. Cloud computing resources support collaboration, file storage, virtualization, </a:t>
            </a:r>
            <a:endParaRPr lang="en-US" dirty="0">
              <a:latin typeface="Calibri" charset="0"/>
              <a:ea typeface="ＭＳ Ｐゴシック" charset="-128"/>
            </a:endParaRPr>
          </a:p>
          <a:p>
            <a:r>
              <a:rPr lang="en-US" dirty="0">
                <a:latin typeface="Calibri" charset="0"/>
                <a:ea typeface="ＭＳ Ｐゴシック" charset="-128"/>
              </a:rPr>
              <a:t> </a:t>
            </a:r>
          </a:p>
          <a:p>
            <a:r>
              <a:rPr lang="en-US" dirty="0">
                <a:latin typeface="Calibri" charset="0"/>
                <a:ea typeface="ＭＳ Ｐゴシック" charset="-128"/>
              </a:rPr>
              <a:t>Right at the outset I would ask you to adopt a generous definition of these terms Open,</a:t>
            </a:r>
          </a:p>
          <a:p>
            <a:r>
              <a:rPr lang="en-US" dirty="0">
                <a:latin typeface="Calibri" charset="0"/>
                <a:ea typeface="ＭＳ Ｐゴシック" charset="-128"/>
              </a:rPr>
              <a:t> </a:t>
            </a:r>
          </a:p>
          <a:p>
            <a:r>
              <a:rPr lang="en-US" dirty="0">
                <a:latin typeface="Calibri" charset="0"/>
                <a:ea typeface="ＭＳ Ｐゴシック" charset="-128"/>
              </a:rPr>
              <a:t>Open </a:t>
            </a:r>
            <a:r>
              <a:rPr lang="en-US" dirty="0" err="1">
                <a:latin typeface="Calibri" charset="0"/>
                <a:ea typeface="ＭＳ Ｐゴシック" charset="-128"/>
              </a:rPr>
              <a:t>frinstance</a:t>
            </a:r>
            <a:r>
              <a:rPr lang="en-US" dirty="0">
                <a:latin typeface="Calibri" charset="0"/>
                <a:ea typeface="ＭＳ Ｐゴシック" charset="-128"/>
              </a:rPr>
              <a:t>  - to include Content, Tools, legal enablers…</a:t>
            </a:r>
          </a:p>
          <a:p>
            <a:r>
              <a:rPr lang="en-US" dirty="0">
                <a:latin typeface="Calibri" charset="0"/>
                <a:ea typeface="ＭＳ Ｐゴシック" charset="-128"/>
              </a:rPr>
              <a:t> </a:t>
            </a:r>
          </a:p>
          <a:p>
            <a:r>
              <a:rPr lang="en-US" dirty="0" err="1">
                <a:latin typeface="Calibri" charset="0"/>
                <a:ea typeface="ＭＳ Ｐゴシック" charset="-128"/>
              </a:rPr>
              <a:t>Similary</a:t>
            </a:r>
            <a:r>
              <a:rPr lang="en-US" dirty="0">
                <a:latin typeface="Calibri" charset="0"/>
                <a:ea typeface="ＭＳ Ｐゴシック" charset="-128"/>
              </a:rPr>
              <a:t> – </a:t>
            </a:r>
            <a:r>
              <a:rPr lang="en-US" dirty="0" err="1">
                <a:latin typeface="Calibri" charset="0"/>
                <a:ea typeface="ＭＳ Ｐゴシック" charset="-128"/>
              </a:rPr>
              <a:t>Technolgy</a:t>
            </a:r>
            <a:r>
              <a:rPr lang="en-US" dirty="0">
                <a:latin typeface="Calibri" charset="0"/>
                <a:ea typeface="ＭＳ Ｐゴシック" charset="-128"/>
              </a:rPr>
              <a:t>  as a proxy for – networks </a:t>
            </a:r>
          </a:p>
          <a:p>
            <a:pPr eaLnBrk="1" hangingPunct="1"/>
            <a:r>
              <a:rPr lang="en-US" dirty="0">
                <a:latin typeface="Arial" charset="0"/>
                <a:ea typeface="ＭＳ Ｐゴシック" charset="-128"/>
              </a:rPr>
              <a:t>Gathering Storm of </a:t>
            </a:r>
            <a:r>
              <a:rPr lang="en-US" dirty="0" err="1">
                <a:latin typeface="Arial" charset="0"/>
                <a:ea typeface="ＭＳ Ｐゴシック" charset="-128"/>
              </a:rPr>
              <a:t>Openess</a:t>
            </a:r>
            <a:r>
              <a:rPr lang="en-US" dirty="0">
                <a:latin typeface="Arial" charset="0"/>
                <a:ea typeface="ＭＳ Ｐゴシック" charset="-128"/>
              </a:rPr>
              <a:t> is </a:t>
            </a:r>
            <a:r>
              <a:rPr lang="en-US" dirty="0" err="1">
                <a:latin typeface="Arial" charset="0"/>
                <a:ea typeface="ＭＳ Ｐゴシック" charset="-128"/>
              </a:rPr>
              <a:t>eveident</a:t>
            </a:r>
            <a:r>
              <a:rPr lang="en-US" dirty="0">
                <a:latin typeface="Arial" charset="0"/>
                <a:ea typeface="ＭＳ Ｐゴシック" charset="-128"/>
              </a:rPr>
              <a:t>  - So much so that the there is an international </a:t>
            </a:r>
            <a:r>
              <a:rPr lang="en-US" dirty="0" err="1">
                <a:latin typeface="Arial" charset="0"/>
                <a:ea typeface="ＭＳ Ｐゴシック" charset="-128"/>
              </a:rPr>
              <a:t>discorse</a:t>
            </a:r>
            <a:r>
              <a:rPr lang="en-US" dirty="0">
                <a:latin typeface="Arial" charset="0"/>
                <a:ea typeface="ＭＳ Ｐゴシック" charset="-128"/>
              </a:rPr>
              <a:t> </a:t>
            </a:r>
            <a:r>
              <a:rPr lang="en-US" dirty="0" err="1">
                <a:latin typeface="Arial" charset="0"/>
                <a:ea typeface="ＭＳ Ｐゴシック" charset="-128"/>
              </a:rPr>
              <a:t>onn</a:t>
            </a:r>
            <a:r>
              <a:rPr lang="en-US" dirty="0">
                <a:latin typeface="Arial" charset="0"/>
                <a:ea typeface="ＭＳ Ｐゴシック" charset="-128"/>
              </a:rPr>
              <a:t> the opportunities and challenges - Toru and I are in the thick of it -- Book --</a:t>
            </a:r>
          </a:p>
          <a:p>
            <a:pPr eaLnBrk="1" hangingPunct="1"/>
            <a:r>
              <a:rPr lang="en-US" dirty="0">
                <a:latin typeface="Arial" charset="0"/>
                <a:ea typeface="ＭＳ Ｐゴシック" charset="-128"/>
              </a:rPr>
              <a:t>Some time ago --e </a:t>
            </a:r>
            <a:r>
              <a:rPr lang="en-US" dirty="0" err="1">
                <a:latin typeface="Arial" charset="0"/>
                <a:ea typeface="ＭＳ Ｐゴシック" charset="-128"/>
              </a:rPr>
              <a:t>Verything</a:t>
            </a:r>
            <a:r>
              <a:rPr lang="en-US" dirty="0">
                <a:latin typeface="Arial" charset="0"/>
                <a:ea typeface="ＭＳ Ｐゴシック" charset="-128"/>
              </a:rPr>
              <a:t>  Now we talk about O </a:t>
            </a:r>
            <a:r>
              <a:rPr lang="en-US" dirty="0" err="1">
                <a:latin typeface="Arial" charset="0"/>
                <a:ea typeface="ＭＳ Ｐゴシック" charset="-128"/>
              </a:rPr>
              <a:t>evrything</a:t>
            </a:r>
            <a:r>
              <a:rPr lang="en-US" dirty="0">
                <a:latin typeface="Arial" charset="0"/>
                <a:ea typeface="ＭＳ Ｐゴシック" charset="-128"/>
              </a:rPr>
              <a:t> -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Arial" charset="0"/>
                <a:ea typeface="ＭＳ Ｐゴシック" charset="0"/>
                <a:cs typeface="ＭＳ Ｐゴシック" charset="0"/>
              </a:rPr>
              <a:t>Peter's Crosslinks 2.0:  </a:t>
            </a:r>
            <a:r>
              <a:rPr lang="en-US" sz="1600" u="sng">
                <a:latin typeface="Arial" charset="0"/>
                <a:ea typeface="ＭＳ Ｐゴシック" charset="0"/>
                <a:cs typeface="ＭＳ Ｐゴシック" charset="0"/>
                <a:hlinkClick r:id="rId3"/>
              </a:rPr>
              <a:t>https://oki-dev.mit.edu/crosslinks-demo/</a:t>
            </a:r>
            <a:endParaRPr lang="en-US" sz="1600">
              <a:latin typeface="Arial" charset="0"/>
              <a:ea typeface="ＭＳ Ｐゴシック" charset="0"/>
              <a:cs typeface="ＭＳ Ｐゴシック" charset="0"/>
            </a:endParaRPr>
          </a:p>
          <a:p>
            <a:r>
              <a:rPr lang="en-US" sz="1600">
                <a:latin typeface="Arial" charset="0"/>
                <a:ea typeface="ＭＳ Ｐゴシック" charset="0"/>
                <a:cs typeface="ＭＳ Ｐゴシック" charset="0"/>
              </a:rPr>
              <a:t>Students read and discuss articles.  All of the discussion is in context and comments have scope.  </a:t>
            </a:r>
          </a:p>
          <a:p>
            <a:endParaRPr lang="en-US" sz="1600">
              <a:latin typeface="Arial" charset="0"/>
              <a:ea typeface="ＭＳ Ｐゴシック" charset="0"/>
              <a:cs typeface="ＭＳ Ｐゴシック" charset="0"/>
            </a:endParaRPr>
          </a:p>
          <a:p>
            <a:r>
              <a:rPr lang="en-US" sz="1600">
                <a:solidFill>
                  <a:srgbClr val="000000"/>
                </a:solidFill>
                <a:latin typeface="Arial" charset="0"/>
                <a:ea typeface="ＭＳ Ｐゴシック" charset="0"/>
                <a:cs typeface="ＭＳ Ｐゴシック" charset="0"/>
              </a:rPr>
              <a:t>Threaded discussions like a forum  in document margin </a:t>
            </a:r>
          </a:p>
          <a:p>
            <a:r>
              <a:rPr lang="en-US" sz="1600">
                <a:solidFill>
                  <a:srgbClr val="000000"/>
                </a:solidFill>
                <a:latin typeface="Arial" charset="0"/>
                <a:ea typeface="ＭＳ Ｐゴシック" charset="0"/>
                <a:cs typeface="ＭＳ Ｐゴシック" charset="0"/>
              </a:rPr>
              <a:t>Standard web site</a:t>
            </a:r>
          </a:p>
          <a:p>
            <a:r>
              <a:rPr lang="en-US" sz="1600">
                <a:solidFill>
                  <a:srgbClr val="000000"/>
                </a:solidFill>
                <a:latin typeface="Arial" charset="0"/>
                <a:ea typeface="ＭＳ Ｐゴシック" charset="0"/>
                <a:cs typeface="ＭＳ Ｐゴシック" charset="0"/>
              </a:rPr>
              <a:t>Faculty initiates</a:t>
            </a:r>
          </a:p>
          <a:p>
            <a:pPr lvl="1"/>
            <a:r>
              <a:rPr lang="en-US" sz="1600">
                <a:solidFill>
                  <a:srgbClr val="000000"/>
                </a:solidFill>
                <a:latin typeface="Arial" charset="0"/>
                <a:ea typeface="ＭＳ Ｐゴシック" charset="0"/>
              </a:rPr>
              <a:t>uploads PDFs</a:t>
            </a:r>
          </a:p>
          <a:p>
            <a:r>
              <a:rPr lang="en-US" sz="1600">
                <a:solidFill>
                  <a:srgbClr val="000000"/>
                </a:solidFill>
                <a:latin typeface="Arial" charset="0"/>
                <a:ea typeface="ＭＳ Ｐゴシック" charset="0"/>
                <a:cs typeface="ＭＳ Ｐゴシック" charset="0"/>
              </a:rPr>
              <a:t>Students discuss</a:t>
            </a:r>
          </a:p>
          <a:p>
            <a:pPr lvl="1"/>
            <a:r>
              <a:rPr lang="en-US" sz="1600">
                <a:solidFill>
                  <a:srgbClr val="000000"/>
                </a:solidFill>
                <a:latin typeface="Arial" charset="0"/>
                <a:ea typeface="ＭＳ Ｐゴシック" charset="0"/>
              </a:rPr>
              <a:t>Highlight text, enter comment</a:t>
            </a:r>
          </a:p>
          <a:p>
            <a:pPr lvl="1"/>
            <a:r>
              <a:rPr lang="en-US" sz="1600">
                <a:solidFill>
                  <a:srgbClr val="000000"/>
                </a:solidFill>
                <a:latin typeface="Arial" charset="0"/>
                <a:ea typeface="ＭＳ Ｐゴシック" charset="0"/>
              </a:rPr>
              <a:t>Reply to existing comment</a:t>
            </a:r>
          </a:p>
          <a:p>
            <a:endParaRPr lang="en-US">
              <a:latin typeface="Arial" charset="0"/>
              <a:ea typeface="ＭＳ Ｐゴシック" charset="0"/>
              <a:cs typeface="ＭＳ Ｐゴシック" charset="0"/>
            </a:endParaRP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14EA0B-6A67-BF47-BB2F-4F769C479C65}" type="slidenum">
              <a:rPr lang="en-US" sz="1200"/>
              <a:pPr/>
              <a:t>29</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685800"/>
            <a:ext cx="4635500" cy="3476625"/>
          </a:xfrm>
        </p:spPr>
      </p:sp>
      <p:sp>
        <p:nvSpPr>
          <p:cNvPr id="3" name="Notes Placeholder 2"/>
          <p:cNvSpPr>
            <a:spLocks noGrp="1"/>
          </p:cNvSpPr>
          <p:nvPr>
            <p:ph type="body" idx="1"/>
          </p:nvPr>
        </p:nvSpPr>
        <p:spPr/>
        <p:txBody>
          <a:bodyPr/>
          <a:lstStyle/>
          <a:p>
            <a:r>
              <a:rPr lang="en-US" sz="1600" dirty="0"/>
              <a:t>Rob Miller was working on a problem for 6.005, one of our heavily enrolled CS courses.  How do you get feedback to students for detailed </a:t>
            </a:r>
            <a:r>
              <a:rPr lang="en-US" sz="1600" dirty="0" err="1"/>
              <a:t>feedbac</a:t>
            </a:r>
            <a:endParaRPr lang="en-US" sz="1600" dirty="0"/>
          </a:p>
          <a:p>
            <a:r>
              <a:rPr lang="en-US" sz="1600" dirty="0" smtClean="0">
                <a:solidFill>
                  <a:srgbClr val="000000"/>
                </a:solidFill>
              </a:rPr>
              <a:t>Foundation</a:t>
            </a:r>
            <a:r>
              <a:rPr lang="en-US" sz="1600" dirty="0">
                <a:solidFill>
                  <a:srgbClr val="000000"/>
                </a:solidFill>
              </a:rPr>
              <a:t>-level course (250-300 students)</a:t>
            </a:r>
          </a:p>
          <a:p>
            <a:r>
              <a:rPr lang="en-US" sz="1600" dirty="0">
                <a:solidFill>
                  <a:srgbClr val="000000"/>
                </a:solidFill>
              </a:rPr>
              <a:t>Students write lots of </a:t>
            </a:r>
            <a:r>
              <a:rPr lang="en-US" sz="1600" dirty="0" smtClean="0">
                <a:solidFill>
                  <a:srgbClr val="000000"/>
                </a:solidFill>
              </a:rPr>
              <a:t>code</a:t>
            </a:r>
          </a:p>
          <a:p>
            <a:r>
              <a:rPr lang="en-US" sz="1600" dirty="0">
                <a:solidFill>
                  <a:srgbClr val="000000"/>
                </a:solidFill>
              </a:rPr>
              <a:t>Solution chop up the code into chunks and farm it out to students</a:t>
            </a:r>
          </a:p>
          <a:p>
            <a:endParaRPr lang="en-US" dirty="0"/>
          </a:p>
        </p:txBody>
      </p:sp>
      <p:sp>
        <p:nvSpPr>
          <p:cNvPr id="4" name="Slide Number Placeholder 3"/>
          <p:cNvSpPr>
            <a:spLocks noGrp="1"/>
          </p:cNvSpPr>
          <p:nvPr>
            <p:ph type="sldNum" sz="quarter" idx="10"/>
          </p:nvPr>
        </p:nvSpPr>
        <p:spPr/>
        <p:txBody>
          <a:bodyPr/>
          <a:lstStyle/>
          <a:p>
            <a:pPr>
              <a:defRPr/>
            </a:pPr>
            <a:fld id="{98C98544-EEF4-4B69-BAC1-F29E904050EC}" type="slidenum">
              <a:rPr lang="en-US" smtClean="0"/>
              <a:pPr>
                <a:defRPr/>
              </a:pPr>
              <a:t>30</a:t>
            </a:fld>
            <a:endParaRPr lang="en-US"/>
          </a:p>
        </p:txBody>
      </p:sp>
    </p:spTree>
    <p:extLst>
      <p:ext uri="{BB962C8B-B14F-4D97-AF65-F5344CB8AC3E}">
        <p14:creationId xmlns:p14="http://schemas.microsoft.com/office/powerpoint/2010/main" val="3120925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xfrm>
            <a:off x="1790700" y="685800"/>
            <a:ext cx="3048000" cy="2286000"/>
          </a:xfrm>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These are the kinds of feedback.  Contextual discussions – share some similarities with Nb</a:t>
            </a: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FDBE8F-BAC7-004F-B513-047BBA20B749}" type="slidenum">
              <a:rPr lang="en-US" sz="1200"/>
              <a:pPr/>
              <a:t>31</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3" name="Notes Placeholder 2"/>
          <p:cNvSpPr>
            <a:spLocks noGrp="1"/>
          </p:cNvSpPr>
          <p:nvPr>
            <p:ph type="body" idx="1"/>
          </p:nvPr>
        </p:nvSpPr>
        <p:spPr>
          <a:xfrm>
            <a:off x="685800" y="4343400"/>
            <a:ext cx="5486400" cy="5321300"/>
          </a:xfrm>
        </p:spPr>
        <p:txBody>
          <a:bodyPr/>
          <a:lstStyle/>
          <a:p>
            <a:pPr>
              <a:defRPr/>
            </a:pPr>
            <a:r>
              <a:rPr lang="en-US" sz="1600" b="1" dirty="0" smtClean="0">
                <a:latin typeface="+mn-lt"/>
                <a:ea typeface="+mn-ea"/>
                <a:cs typeface="+mn-cs"/>
              </a:rPr>
              <a:t>Concept based approaches – Modularity  - central theme in our online </a:t>
            </a:r>
            <a:r>
              <a:rPr lang="en-US" sz="1600" b="1" dirty="0" err="1" smtClean="0">
                <a:latin typeface="+mn-lt"/>
                <a:ea typeface="+mn-ea"/>
                <a:cs typeface="+mn-cs"/>
              </a:rPr>
              <a:t>ed</a:t>
            </a:r>
            <a:r>
              <a:rPr lang="en-US" sz="1600" b="1" dirty="0" smtClean="0">
                <a:latin typeface="+mn-lt"/>
                <a:ea typeface="+mn-ea"/>
                <a:cs typeface="+mn-cs"/>
              </a:rPr>
              <a:t> efforts- MITCET Experiments – </a:t>
            </a:r>
            <a:r>
              <a:rPr lang="en-US" sz="1600" b="1" dirty="0" err="1" smtClean="0">
                <a:latin typeface="+mn-lt"/>
                <a:ea typeface="+mn-ea"/>
                <a:cs typeface="+mn-cs"/>
              </a:rPr>
              <a:t>Educationa</a:t>
            </a:r>
            <a:r>
              <a:rPr lang="en-US" sz="1600" b="1" dirty="0" smtClean="0">
                <a:latin typeface="+mn-lt"/>
                <a:ea typeface="+mn-ea"/>
                <a:cs typeface="+mn-cs"/>
              </a:rPr>
              <a:t> Motivation </a:t>
            </a:r>
            <a:r>
              <a:rPr lang="en-US" sz="1600" b="1" smtClean="0">
                <a:latin typeface="+mn-lt"/>
                <a:ea typeface="+mn-ea"/>
                <a:cs typeface="+mn-cs"/>
              </a:rPr>
              <a:t>and Vision</a:t>
            </a:r>
          </a:p>
          <a:p>
            <a:pPr>
              <a:defRPr/>
            </a:pPr>
            <a:r>
              <a:rPr lang="en-US" sz="1600" b="1" dirty="0" smtClean="0">
                <a:latin typeface="+mn-lt"/>
                <a:ea typeface="+mn-ea"/>
                <a:cs typeface="+mn-cs"/>
              </a:rPr>
              <a:t>Aero/</a:t>
            </a:r>
            <a:r>
              <a:rPr lang="en-US" sz="1600" b="1" dirty="0" err="1" smtClean="0">
                <a:latin typeface="+mn-lt"/>
                <a:ea typeface="+mn-ea"/>
                <a:cs typeface="+mn-cs"/>
              </a:rPr>
              <a:t>Astro</a:t>
            </a:r>
            <a:r>
              <a:rPr lang="en-US" sz="1600" b="1" dirty="0" smtClean="0">
                <a:latin typeface="+mn-lt"/>
                <a:ea typeface="+mn-ea"/>
                <a:cs typeface="+mn-cs"/>
              </a:rPr>
              <a:t>: Shift </a:t>
            </a:r>
            <a:r>
              <a:rPr lang="en-US" sz="1600" dirty="0" smtClean="0">
                <a:latin typeface="+mn-lt"/>
                <a:ea typeface="+mn-ea"/>
                <a:cs typeface="+mn-cs"/>
              </a:rPr>
              <a:t>from lecture-based mode to active learning mode with a focus on self-paced independent study through modularity coupled with online tools and resource. This experiment is running in spring semester AY2012 and being assessed.</a:t>
            </a:r>
          </a:p>
          <a:p>
            <a:pPr>
              <a:defRPr/>
            </a:pPr>
            <a:r>
              <a:rPr lang="en-US" sz="1600" b="1" dirty="0" smtClean="0">
                <a:latin typeface="+mn-lt"/>
                <a:ea typeface="+mn-ea"/>
                <a:cs typeface="+mn-cs"/>
              </a:rPr>
              <a:t>Chemistry Bridges</a:t>
            </a:r>
            <a:r>
              <a:rPr lang="en-US" sz="1600" dirty="0" smtClean="0">
                <a:latin typeface="+mn-lt"/>
                <a:ea typeface="+mn-ea"/>
                <a:cs typeface="+mn-cs"/>
              </a:rPr>
              <a:t>: provide multiple paths (multi-media explanatory “bridges”) toward understanding a set of concepts that have traditionally been challenges for students in first year chemistry. This experiment is under development currently and will be in pilot form for the Fall.</a:t>
            </a:r>
          </a:p>
          <a:p>
            <a:pPr>
              <a:defRPr/>
            </a:pPr>
            <a:r>
              <a:rPr lang="en-US" sz="1600" b="1" dirty="0" smtClean="0">
                <a:latin typeface="+mn-lt"/>
                <a:ea typeface="+mn-ea"/>
                <a:cs typeface="+mn-cs"/>
              </a:rPr>
              <a:t>Mechanical Eng</a:t>
            </a:r>
            <a:r>
              <a:rPr lang="en-US" sz="1600" dirty="0" smtClean="0">
                <a:latin typeface="+mn-lt"/>
                <a:ea typeface="+mn-ea"/>
                <a:cs typeface="+mn-cs"/>
              </a:rPr>
              <a:t>.  Provide flexibility through modularizing mechanics and materials into discrete topics. This experiment is running in spring semester AY2012 and being assessed.</a:t>
            </a:r>
          </a:p>
          <a:p>
            <a:pPr lvl="1">
              <a:defRPr/>
            </a:pPr>
            <a:r>
              <a:rPr lang="en-US" sz="1600" b="1" dirty="0" smtClean="0"/>
              <a:t>Distributed Assess</a:t>
            </a:r>
            <a:r>
              <a:rPr lang="en-US" sz="2600" b="1" dirty="0" smtClean="0"/>
              <a:t>ment</a:t>
            </a:r>
            <a:r>
              <a:rPr lang="en-US" sz="2600" dirty="0" smtClean="0"/>
              <a:t>: The ability to embed a formative assessment in any webpage or Content</a:t>
            </a:r>
          </a:p>
          <a:p>
            <a:pPr lvl="2">
              <a:defRPr/>
            </a:pPr>
            <a:r>
              <a:rPr lang="en-US" sz="2000" dirty="0" smtClean="0"/>
              <a:t>Current quiz and test tools require the user to use a tool as distinct from content, lessons, etc. The development of distributed assessment systems is a unique contribution of the MITCET work; there are no systems that currently support this feature. This work could form the basis of a core infrastructure service. </a:t>
            </a:r>
            <a:endParaRPr lang="en-US" dirty="0" smtClean="0"/>
          </a:p>
          <a:p>
            <a:pPr lvl="2">
              <a:defRPr/>
            </a:pPr>
            <a:endParaRPr lang="en-US" dirty="0" smtClean="0"/>
          </a:p>
          <a:p>
            <a:pPr lvl="1">
              <a:defRPr/>
            </a:pPr>
            <a:r>
              <a:rPr lang="en-US" sz="2600" b="1" dirty="0" smtClean="0"/>
              <a:t>Chemistry Bridge Content Delivery Platform</a:t>
            </a:r>
            <a:r>
              <a:rPr lang="en-US" sz="1600" dirty="0" smtClean="0"/>
              <a:t>: The ability to present chunks of content (text, video, etc.), selected by faculty and student teams in defined pathways through the materials to support learning key concepts.</a:t>
            </a:r>
          </a:p>
          <a:p>
            <a:pPr lvl="2">
              <a:defRPr/>
            </a:pPr>
            <a:r>
              <a:rPr lang="en-US" sz="2000" dirty="0" smtClean="0"/>
              <a:t>Prototyping a limited content delivery system for the Chemistry Bridge project. to support a portion of potential core infrastructure content management and delivery services.</a:t>
            </a:r>
          </a:p>
          <a:p>
            <a:pPr lvl="2">
              <a:defRPr/>
            </a:pPr>
            <a:endParaRPr lang="en-US" dirty="0" smtClean="0"/>
          </a:p>
          <a:p>
            <a:pPr lvl="1">
              <a:defRPr/>
            </a:pPr>
            <a:r>
              <a:rPr lang="en-US" sz="2600" b="1" dirty="0" smtClean="0"/>
              <a:t>Faculty</a:t>
            </a:r>
            <a:r>
              <a:rPr lang="en-US" sz="2600" dirty="0" smtClean="0"/>
              <a:t> Support/</a:t>
            </a:r>
            <a:r>
              <a:rPr lang="en-US" sz="2600" b="1" dirty="0" smtClean="0"/>
              <a:t>Development</a:t>
            </a:r>
            <a:r>
              <a:rPr lang="en-US" sz="2600" dirty="0" smtClean="0"/>
              <a:t>: </a:t>
            </a:r>
          </a:p>
          <a:p>
            <a:pPr lvl="2">
              <a:defRPr/>
            </a:pPr>
            <a:r>
              <a:rPr lang="en-US" sz="2000" dirty="0" smtClean="0"/>
              <a:t>Working with MIT faculty to support new pedagogies and identify &amp; implement new learning technologies to support blended and asynchronous distance learning opportunities for students.</a:t>
            </a:r>
          </a:p>
          <a:p>
            <a:pPr>
              <a:defRPr/>
            </a:pPr>
            <a:endParaRPr lang="en-US" dirty="0"/>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D7E6D1-BE28-A443-9F4D-73D53C763809}" type="slidenum">
              <a:rPr lang="en-US" sz="1200"/>
              <a:pPr/>
              <a:t>32</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xfrm>
            <a:off x="674688"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a:latin typeface="Arial" charset="0"/>
                <a:ea typeface="ＭＳ Ｐゴシック" charset="0"/>
                <a:cs typeface="ＭＳ Ｐゴシック" charset="0"/>
              </a:rPr>
              <a:t>At MIT, an Increasing traction on Concept Based approaches</a:t>
            </a:r>
          </a:p>
          <a:p>
            <a:r>
              <a:rPr lang="en-US">
                <a:latin typeface="Arial" charset="0"/>
                <a:ea typeface="ＭＳ Ｐゴシック" charset="0"/>
                <a:cs typeface="ＭＳ Ｐゴシック" charset="0"/>
              </a:rPr>
              <a:t>Pros:</a:t>
            </a:r>
            <a:r>
              <a:rPr lang="en-US" sz="1400">
                <a:latin typeface="Arial" charset="0"/>
                <a:ea typeface="ＭＳ Ｐゴシック" charset="0"/>
                <a:cs typeface="ＭＳ Ｐゴシック" charset="0"/>
              </a:rPr>
              <a:t>Promotes reusability, and perhaps learner choice</a:t>
            </a:r>
          </a:p>
          <a:p>
            <a:pPr lvl="1"/>
            <a:r>
              <a:rPr lang="en-US" sz="1400">
                <a:latin typeface="Arial" charset="0"/>
                <a:ea typeface="ＭＳ Ｐゴシック" charset="0"/>
              </a:rPr>
              <a:t>Aligns with learning sciences: Many short activities</a:t>
            </a:r>
          </a:p>
          <a:p>
            <a:pPr lvl="1"/>
            <a:r>
              <a:rPr lang="en-US" sz="1400">
                <a:latin typeface="Arial" charset="0"/>
                <a:ea typeface="ＭＳ Ｐゴシック" charset="0"/>
              </a:rPr>
              <a:t>Aligns with competency-based learning: Focus on specific skills</a:t>
            </a:r>
          </a:p>
          <a:p>
            <a:pPr lvl="1"/>
            <a:r>
              <a:rPr lang="en-US" sz="1400">
                <a:latin typeface="Arial" charset="0"/>
                <a:ea typeface="ＭＳ Ｐゴシック" charset="0"/>
              </a:rPr>
              <a:t>Flexibility in delivery (time and place)</a:t>
            </a:r>
          </a:p>
          <a:p>
            <a:r>
              <a:rPr lang="en-US" sz="1400">
                <a:latin typeface="Arial" charset="0"/>
                <a:ea typeface="ＭＳ Ｐゴシック" charset="0"/>
                <a:cs typeface="ＭＳ Ｐゴシック" charset="0"/>
              </a:rPr>
              <a:t>Cons:Modularity for modularity’s sake, same problem with learning objects; May lead to desire to over-structure courses and activities</a:t>
            </a:r>
          </a:p>
          <a:p>
            <a:r>
              <a:rPr lang="en-US" sz="1400">
                <a:latin typeface="Arial" charset="0"/>
                <a:ea typeface="ＭＳ Ｐゴシック" charset="0"/>
                <a:cs typeface="ＭＳ Ｐゴシック" charset="0"/>
              </a:rPr>
              <a:t>Focus on learning outcomes…</a:t>
            </a:r>
          </a:p>
          <a:p>
            <a:r>
              <a:rPr lang="en-US" sz="1400">
                <a:latin typeface="Arial" charset="0"/>
                <a:ea typeface="ＭＳ Ｐゴシック" charset="0"/>
                <a:cs typeface="ＭＳ Ｐゴシック" charset="0"/>
              </a:rPr>
              <a:t>…or describing content / activities by concepts or topics</a:t>
            </a:r>
          </a:p>
          <a:p>
            <a:r>
              <a:rPr lang="en-US" sz="1400">
                <a:latin typeface="Arial" charset="0"/>
                <a:ea typeface="ＭＳ Ｐゴシック" charset="0"/>
                <a:cs typeface="ＭＳ Ｐゴシック" charset="0"/>
              </a:rPr>
              <a:t>MIT is developing tools and infrastructure</a:t>
            </a:r>
          </a:p>
          <a:p>
            <a:pPr lvl="1"/>
            <a:r>
              <a:rPr lang="en-US" sz="1400">
                <a:latin typeface="Arial" charset="0"/>
                <a:ea typeface="ＭＳ Ｐゴシック" charset="0"/>
              </a:rPr>
              <a:t>Video Concept Browser </a:t>
            </a:r>
          </a:p>
          <a:p>
            <a:pPr lvl="1"/>
            <a:r>
              <a:rPr lang="en-US" sz="1400">
                <a:latin typeface="Arial" charset="0"/>
                <a:ea typeface="ＭＳ Ｐゴシック" charset="0"/>
              </a:rPr>
              <a:t>Concept map authoring, linking concepts and content (not showing today)</a:t>
            </a:r>
          </a:p>
          <a:p>
            <a:pPr lvl="1"/>
            <a:endParaRPr lang="en-US" sz="1800">
              <a:latin typeface="Arial" charset="0"/>
              <a:ea typeface="ＭＳ Ｐゴシック" charset="0"/>
            </a:endParaRPr>
          </a:p>
          <a:p>
            <a:r>
              <a:rPr lang="en-US" sz="1800">
                <a:latin typeface="Arial" charset="0"/>
                <a:ea typeface="ＭＳ Ｐゴシック" charset="0"/>
                <a:cs typeface="ＭＳ Ｐゴシック" charset="0"/>
              </a:rPr>
              <a:t>Essentially to look at Core Concepts – tie  leaning outco st, build assessment arpiound</a:t>
            </a:r>
          </a:p>
          <a:p>
            <a:r>
              <a:rPr lang="en-US" sz="1800">
                <a:latin typeface="Arial" charset="0"/>
                <a:ea typeface="ＭＳ Ｐゴシック" charset="0"/>
                <a:cs typeface="ＭＳ Ｐゴシック" charset="0"/>
              </a:rPr>
              <a:t>Also devekop and present linkages between Concepts and others ans Content.</a:t>
            </a:r>
          </a:p>
          <a:p>
            <a:r>
              <a:rPr lang="en-US" sz="1800">
                <a:latin typeface="Arial" charset="0"/>
                <a:ea typeface="ＭＳ Ｐゴシック" charset="0"/>
                <a:cs typeface="ＭＳ Ｐゴシック" charset="0"/>
              </a:rPr>
              <a:t>A couple of examples…</a:t>
            </a:r>
          </a:p>
          <a:p>
            <a:r>
              <a:rPr lang="en-US" sz="1800">
                <a:latin typeface="Arial" charset="0"/>
                <a:ea typeface="ＭＳ Ｐゴシック" charset="0"/>
                <a:cs typeface="ＭＳ Ｐゴシック" charset="0"/>
              </a:rPr>
              <a:t>	Crosslink – Flashback..</a:t>
            </a:r>
          </a:p>
          <a:p>
            <a:r>
              <a:rPr lang="en-US" sz="1800">
                <a:latin typeface="Arial" charset="0"/>
                <a:ea typeface="ＭＳ Ｐゴシック" charset="0"/>
                <a:cs typeface="ＭＳ Ｐゴシック" charset="0"/>
              </a:rPr>
              <a:t>	Mech E – i2002</a:t>
            </a:r>
          </a:p>
          <a:p>
            <a:endParaRPr lang="en-US" sz="1800">
              <a:latin typeface="Arial" charset="0"/>
              <a:ea typeface="ＭＳ Ｐゴシック" charset="0"/>
              <a:cs typeface="ＭＳ Ｐゴシック" charset="0"/>
            </a:endParaRPr>
          </a:p>
          <a:p>
            <a:r>
              <a:rPr lang="en-US" sz="1800">
                <a:latin typeface="Arial" charset="0"/>
                <a:ea typeface="ＭＳ Ｐゴシック" charset="0"/>
                <a:cs typeface="ＭＳ Ｐゴシック" charset="0"/>
              </a:rPr>
              <a:t>Video Concpt Browser – Spen Media bRowser</a:t>
            </a: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17DE4C-6272-D540-AD60-90EA46A74125}" type="slidenum">
              <a:rPr lang="en-US" sz="1200"/>
              <a:pPr/>
              <a:t>33</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This idea is being developed into an infrastructure – MC3 – that can provide underlying data representations for these linkages and can apply across tools/courses.</a:t>
            </a:r>
          </a:p>
          <a:p>
            <a:r>
              <a:rPr lang="en-US" sz="2000">
                <a:latin typeface="Arial" charset="0"/>
                <a:ea typeface="ＭＳ Ｐゴシック" charset="0"/>
                <a:cs typeface="ＭＳ Ｐゴシック" charset="0"/>
              </a:rPr>
              <a:t>The MIT Core Concept Catalog (MC3) project is designed to explore and enhance re-use of Open Educational Resources, like OCW and other on-line educational content or activities, from the perspective of core curricular concepts and learning objectives/outcomes. In addition to supporting deeper learning, this project helps us to answer the question “How can OERs be more effectively used by MIT faculty and students for instruction and learning?” </a:t>
            </a:r>
          </a:p>
          <a:p>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4FDC6A-3275-6A47-9553-2C72D1391F0F}" type="slidenum">
              <a:rPr lang="en-US" sz="1200"/>
              <a:pPr/>
              <a:t>34</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40000" lnSpcReduction="20000"/>
          </a:bodyPr>
          <a:lstStyle/>
          <a:p>
            <a:pPr eaLnBrk="1" hangingPunct="1">
              <a:buFont typeface="Wingdings" charset="2"/>
              <a:buNone/>
              <a:defRPr/>
            </a:pPr>
            <a:r>
              <a:rPr lang="en-US" sz="2000" b="1" dirty="0" err="1" smtClean="0">
                <a:solidFill>
                  <a:srgbClr val="FF0000"/>
                </a:solidFill>
                <a:ea typeface="Garamond" charset="0"/>
                <a:cs typeface="Garamond" charset="0"/>
              </a:rPr>
              <a:t>edX</a:t>
            </a:r>
            <a:r>
              <a:rPr lang="en-US" sz="2000" b="1" dirty="0" smtClean="0">
                <a:solidFill>
                  <a:srgbClr val="FF0000"/>
                </a:solidFill>
                <a:ea typeface="Garamond" charset="0"/>
                <a:cs typeface="Garamond" charset="0"/>
              </a:rPr>
              <a:t> has 860 learning </a:t>
            </a:r>
            <a:r>
              <a:rPr lang="en-US" sz="2000" b="1" dirty="0" err="1" smtClean="0">
                <a:solidFill>
                  <a:srgbClr val="FF0000"/>
                </a:solidFill>
                <a:ea typeface="Garamond" charset="0"/>
                <a:cs typeface="Garamond" charset="0"/>
              </a:rPr>
              <a:t>vommunities</a:t>
            </a:r>
            <a:endParaRPr lang="en-US" sz="2000" b="1" dirty="0" smtClean="0">
              <a:solidFill>
                <a:srgbClr val="FF0000"/>
              </a:solidFill>
              <a:ea typeface="Garamond" charset="0"/>
              <a:cs typeface="Garamond" charset="0"/>
            </a:endParaRPr>
          </a:p>
          <a:p>
            <a:pPr eaLnBrk="1" hangingPunct="1">
              <a:buFont typeface="Wingdings" charset="2"/>
              <a:buNone/>
              <a:defRPr/>
            </a:pPr>
            <a:endParaRPr lang="en-US" sz="2000" b="1" dirty="0">
              <a:solidFill>
                <a:srgbClr val="FF0000"/>
              </a:solidFill>
              <a:ea typeface="Garamond" charset="0"/>
              <a:cs typeface="Garamond" charset="0"/>
            </a:endParaRPr>
          </a:p>
          <a:p>
            <a:pPr eaLnBrk="1" hangingPunct="1">
              <a:buFont typeface="Wingdings" charset="2"/>
              <a:buNone/>
              <a:defRPr/>
            </a:pPr>
            <a:r>
              <a:rPr lang="en-US" sz="2000" b="1" dirty="0" smtClean="0">
                <a:solidFill>
                  <a:srgbClr val="FF0000"/>
                </a:solidFill>
                <a:ea typeface="Garamond" charset="0"/>
                <a:cs typeface="Garamond" charset="0"/>
              </a:rPr>
              <a:t>Meet Ups</a:t>
            </a:r>
          </a:p>
          <a:p>
            <a:pPr eaLnBrk="1" hangingPunct="1">
              <a:buFont typeface="Wingdings" charset="2"/>
              <a:buNone/>
              <a:defRPr/>
            </a:pPr>
            <a:endParaRPr lang="en-US" sz="2000" b="1" dirty="0">
              <a:solidFill>
                <a:srgbClr val="FF0000"/>
              </a:solidFill>
              <a:ea typeface="Garamond" charset="0"/>
              <a:cs typeface="Garamond" charset="0"/>
            </a:endParaRPr>
          </a:p>
          <a:p>
            <a:pPr eaLnBrk="1" hangingPunct="1">
              <a:buFont typeface="Wingdings" charset="2"/>
              <a:buNone/>
              <a:defRPr/>
            </a:pPr>
            <a:r>
              <a:rPr lang="en-US" sz="2000" b="1" dirty="0" smtClean="0">
                <a:solidFill>
                  <a:srgbClr val="FF0000"/>
                </a:solidFill>
                <a:ea typeface="Garamond" charset="0"/>
                <a:cs typeface="Garamond" charset="0"/>
              </a:rPr>
              <a:t>Dwell on the Value proposition</a:t>
            </a:r>
          </a:p>
          <a:p>
            <a:pPr eaLnBrk="1" hangingPunct="1">
              <a:buFont typeface="Wingdings" charset="2"/>
              <a:buNone/>
              <a:defRPr/>
            </a:pPr>
            <a:r>
              <a:rPr lang="en-US" sz="2000" b="1" dirty="0" smtClean="0">
                <a:solidFill>
                  <a:srgbClr val="FF0000"/>
                </a:solidFill>
                <a:ea typeface="Garamond" charset="0"/>
                <a:cs typeface="Garamond" charset="0"/>
              </a:rPr>
              <a:t>Pedagogy of Abundance – 4 RS </a:t>
            </a:r>
            <a:r>
              <a:rPr lang="en-US" sz="2400" b="1" dirty="0" smtClean="0">
                <a:solidFill>
                  <a:srgbClr val="FF0000"/>
                </a:solidFill>
                <a:ea typeface="Garamond" charset="0"/>
                <a:cs typeface="Garamond" charset="0"/>
              </a:rPr>
              <a:t>Accessible Resources and Learning Experiences</a:t>
            </a:r>
          </a:p>
          <a:p>
            <a:pPr lvl="1" eaLnBrk="1" hangingPunct="1">
              <a:buFont typeface="Wingdings" charset="2"/>
              <a:buChar char="n"/>
              <a:defRPr/>
            </a:pPr>
            <a:r>
              <a:rPr lang="en-US" sz="2000" dirty="0" smtClean="0">
                <a:latin typeface="Garamond" charset="0"/>
                <a:ea typeface="Garamond" charset="0"/>
                <a:cs typeface="Garamond" charset="0"/>
              </a:rPr>
              <a:t>Open high quality digitized educational content, tools and communities; Available anytime, anywhere (for free/at cost?)</a:t>
            </a:r>
          </a:p>
          <a:p>
            <a:pPr lvl="4" eaLnBrk="1" hangingPunct="1">
              <a:buFont typeface="Wingdings" charset="2"/>
              <a:buChar char="n"/>
              <a:defRPr/>
            </a:pPr>
            <a:r>
              <a:rPr lang="en-US" sz="2000" b="1" dirty="0" smtClean="0">
                <a:latin typeface="Garamond" charset="0"/>
                <a:ea typeface="Garamond" charset="0"/>
                <a:cs typeface="Garamond" charset="0"/>
              </a:rPr>
              <a:t>Teaching </a:t>
            </a:r>
            <a:r>
              <a:rPr lang="en-US" sz="2000" b="1" dirty="0" err="1" smtClean="0">
                <a:latin typeface="Garamond" charset="0"/>
                <a:ea typeface="Garamond" charset="0"/>
                <a:cs typeface="Garamond" charset="0"/>
                <a:sym typeface="Wingdings"/>
              </a:rPr>
              <a:t></a:t>
            </a:r>
            <a:r>
              <a:rPr lang="en-US" sz="2000" b="1" dirty="0" smtClean="0">
                <a:latin typeface="Garamond" charset="0"/>
                <a:ea typeface="Garamond" charset="0"/>
                <a:cs typeface="Garamond" charset="0"/>
                <a:sym typeface="Wingdings"/>
              </a:rPr>
              <a:t> Learning I al its </a:t>
            </a:r>
            <a:r>
              <a:rPr lang="en-US" sz="2000" b="1" dirty="0" err="1" smtClean="0">
                <a:latin typeface="Garamond" charset="0"/>
                <a:ea typeface="Garamond" charset="0"/>
                <a:cs typeface="Garamond" charset="0"/>
                <a:sym typeface="Wingdings"/>
              </a:rPr>
              <a:t>modalirties</a:t>
            </a:r>
            <a:r>
              <a:rPr lang="en-US" sz="2000" b="1" dirty="0" smtClean="0">
                <a:latin typeface="Garamond" charset="0"/>
                <a:ea typeface="Garamond" charset="0"/>
                <a:cs typeface="Garamond" charset="0"/>
                <a:sym typeface="Wingdings"/>
              </a:rPr>
              <a:t> – self learning, just-</a:t>
            </a:r>
            <a:r>
              <a:rPr lang="en-US" sz="2000" b="1" dirty="0" err="1" smtClean="0">
                <a:latin typeface="Garamond" charset="0"/>
                <a:ea typeface="Garamond" charset="0"/>
                <a:cs typeface="Garamond" charset="0"/>
                <a:sym typeface="Wingdings"/>
              </a:rPr>
              <a:t>i</a:t>
            </a:r>
            <a:r>
              <a:rPr lang="en-US" sz="2000" b="1" dirty="0" smtClean="0">
                <a:latin typeface="Garamond" charset="0"/>
                <a:ea typeface="Garamond" charset="0"/>
                <a:cs typeface="Garamond" charset="0"/>
                <a:sym typeface="Wingdings"/>
              </a:rPr>
              <a:t>-time, peer…</a:t>
            </a:r>
          </a:p>
          <a:p>
            <a:pPr eaLnBrk="1" hangingPunct="1">
              <a:buFont typeface="Wingdings" charset="2"/>
              <a:buChar char="n"/>
              <a:defRPr/>
            </a:pPr>
            <a:r>
              <a:rPr lang="en-US" sz="2400" b="1" dirty="0" smtClean="0">
                <a:solidFill>
                  <a:srgbClr val="FF0000"/>
                </a:solidFill>
                <a:ea typeface="Garamond" charset="0"/>
                <a:cs typeface="Garamond" charset="0"/>
              </a:rPr>
              <a:t>Alternate way to learn: Accelerate/deepen learning</a:t>
            </a:r>
          </a:p>
          <a:p>
            <a:pPr lvl="1" eaLnBrk="1" hangingPunct="1">
              <a:buFont typeface="Wingdings" charset="2"/>
              <a:buChar char="n"/>
              <a:defRPr/>
            </a:pPr>
            <a:r>
              <a:rPr lang="en-US" sz="2000" b="1" dirty="0" smtClean="0">
                <a:latin typeface="Garamond" charset="0"/>
                <a:ea typeface="Garamond" charset="0"/>
                <a:cs typeface="Garamond" charset="0"/>
              </a:rPr>
              <a:t>Allows Different Pathways to learn; </a:t>
            </a:r>
            <a:r>
              <a:rPr lang="en-US" sz="2000" dirty="0" smtClean="0">
                <a:latin typeface="Garamond" charset="0"/>
                <a:ea typeface="Garamond" charset="0"/>
                <a:cs typeface="Garamond" charset="0"/>
              </a:rPr>
              <a:t>Localizable and re-mixable </a:t>
            </a:r>
            <a:endParaRPr lang="en-US" sz="2000" b="1" dirty="0" smtClean="0">
              <a:latin typeface="Garamond" charset="0"/>
              <a:ea typeface="Garamond" charset="0"/>
              <a:cs typeface="Garamond" charset="0"/>
            </a:endParaRPr>
          </a:p>
          <a:p>
            <a:pPr lvl="1" eaLnBrk="1" hangingPunct="1">
              <a:buFont typeface="Wingdings" charset="2"/>
              <a:buChar char="n"/>
              <a:defRPr/>
            </a:pPr>
            <a:r>
              <a:rPr lang="en-US" sz="2000" b="1" dirty="0" smtClean="0">
                <a:latin typeface="Garamond" charset="0"/>
                <a:ea typeface="Garamond" charset="0"/>
                <a:cs typeface="Garamond" charset="0"/>
              </a:rPr>
              <a:t>Allows for collective improvement and feedback – visible </a:t>
            </a:r>
            <a:r>
              <a:rPr lang="en-US" sz="2000" b="1" dirty="0" err="1" smtClean="0">
                <a:latin typeface="Garamond" charset="0"/>
                <a:ea typeface="Garamond" charset="0"/>
                <a:cs typeface="Garamond" charset="0"/>
              </a:rPr>
              <a:t>ocw</a:t>
            </a:r>
            <a:r>
              <a:rPr lang="en-US" sz="2000" dirty="0" smtClean="0">
                <a:latin typeface="Garamond" charset="0"/>
                <a:ea typeface="Garamond" charset="0"/>
                <a:cs typeface="Garamond" charset="0"/>
              </a:rPr>
              <a:t>. Community agency, </a:t>
            </a:r>
            <a:endParaRPr lang="en-US" dirty="0" smtClean="0">
              <a:latin typeface="Garamond" charset="0"/>
              <a:ea typeface="Garamond" charset="0"/>
              <a:cs typeface="Garamond" charset="0"/>
            </a:endParaRPr>
          </a:p>
          <a:p>
            <a:pPr lvl="2" eaLnBrk="1" hangingPunct="1">
              <a:buFont typeface="Wingdings" charset="2"/>
              <a:buChar char="n"/>
              <a:defRPr/>
            </a:pPr>
            <a:r>
              <a:rPr lang="en-US" sz="2400" b="1" dirty="0" smtClean="0">
                <a:solidFill>
                  <a:srgbClr val="FF0000"/>
                </a:solidFill>
                <a:ea typeface="Garamond" charset="0"/>
                <a:cs typeface="Garamond" charset="0"/>
              </a:rPr>
              <a:t>Support Innovative Practice (Teaching as Research)</a:t>
            </a:r>
          </a:p>
          <a:p>
            <a:pPr lvl="1" eaLnBrk="1" hangingPunct="1">
              <a:buFont typeface="Wingdings" charset="2"/>
              <a:buChar char="n"/>
              <a:defRPr/>
            </a:pPr>
            <a:r>
              <a:rPr lang="en-US" sz="2000" b="1" dirty="0" smtClean="0">
                <a:solidFill>
                  <a:srgbClr val="FF0000"/>
                </a:solidFill>
                <a:latin typeface="Garamond" charset="0"/>
                <a:ea typeface="Garamond" charset="0"/>
                <a:cs typeface="Garamond" charset="0"/>
              </a:rPr>
              <a:t>New pedagogy; improvement</a:t>
            </a:r>
          </a:p>
          <a:p>
            <a:pPr eaLnBrk="1" hangingPunct="1">
              <a:buFont typeface="Wingdings" charset="2"/>
              <a:buChar char="n"/>
              <a:defRPr/>
            </a:pPr>
            <a:r>
              <a:rPr lang="en-US" sz="2000" b="1" dirty="0" smtClean="0">
                <a:solidFill>
                  <a:srgbClr val="FF0000"/>
                </a:solidFill>
                <a:latin typeface="Garamond" charset="0"/>
                <a:ea typeface="Garamond" charset="0"/>
                <a:cs typeface="Garamond" charset="0"/>
              </a:rPr>
              <a:t>Grand Opportunity to scale </a:t>
            </a:r>
            <a:r>
              <a:rPr lang="en-US" sz="2000" b="1" dirty="0" err="1" smtClean="0">
                <a:solidFill>
                  <a:srgbClr val="FF0000"/>
                </a:solidFill>
                <a:latin typeface="Garamond" charset="0"/>
                <a:ea typeface="Garamond" charset="0"/>
                <a:cs typeface="Garamond" charset="0"/>
              </a:rPr>
              <a:t>excellence</a:t>
            </a:r>
            <a:r>
              <a:rPr lang="en-US" sz="2400" b="1" dirty="0" err="1" smtClean="0">
                <a:solidFill>
                  <a:srgbClr val="FF0000"/>
                </a:solidFill>
                <a:ea typeface="Garamond" charset="0"/>
                <a:cs typeface="Garamond" charset="0"/>
              </a:rPr>
              <a:t>Alternate</a:t>
            </a:r>
            <a:r>
              <a:rPr lang="en-US" sz="2400" b="1" dirty="0" smtClean="0">
                <a:solidFill>
                  <a:srgbClr val="FF0000"/>
                </a:solidFill>
                <a:ea typeface="Garamond" charset="0"/>
                <a:cs typeface="Garamond" charset="0"/>
              </a:rPr>
              <a:t> way to learn: Accelerate/deepen learning</a:t>
            </a:r>
          </a:p>
          <a:p>
            <a:pPr lvl="1" eaLnBrk="1" hangingPunct="1">
              <a:buFont typeface="Wingdings" charset="2"/>
              <a:buChar char="n"/>
              <a:defRPr/>
            </a:pPr>
            <a:r>
              <a:rPr lang="en-US" sz="2000" dirty="0" smtClean="0">
                <a:latin typeface="Garamond" charset="0"/>
                <a:ea typeface="Garamond" charset="0"/>
                <a:cs typeface="Garamond" charset="0"/>
              </a:rPr>
              <a:t>Localizable and re-mixable</a:t>
            </a:r>
          </a:p>
          <a:p>
            <a:pPr lvl="1" eaLnBrk="1" hangingPunct="1">
              <a:buFont typeface="Wingdings" charset="2"/>
              <a:buChar char="n"/>
              <a:defRPr/>
            </a:pPr>
            <a:r>
              <a:rPr lang="en-US" sz="2000" dirty="0" smtClean="0">
                <a:latin typeface="Garamond" charset="0"/>
                <a:ea typeface="Garamond" charset="0"/>
                <a:cs typeface="Garamond" charset="0"/>
              </a:rPr>
              <a:t>Allows for collective improvement and feedback</a:t>
            </a:r>
            <a:endParaRPr lang="en-US" dirty="0" smtClean="0">
              <a:latin typeface="Garamond" charset="0"/>
              <a:ea typeface="Garamond" charset="0"/>
              <a:cs typeface="Garamond" charset="0"/>
            </a:endParaRPr>
          </a:p>
          <a:p>
            <a:pPr eaLnBrk="1" hangingPunct="1">
              <a:buFont typeface="Wingdings" charset="2"/>
              <a:buChar char="n"/>
              <a:defRPr/>
            </a:pPr>
            <a:r>
              <a:rPr lang="en-US" sz="2400" b="1" dirty="0" smtClean="0">
                <a:solidFill>
                  <a:srgbClr val="FF0000"/>
                </a:solidFill>
                <a:ea typeface="Garamond" charset="0"/>
                <a:cs typeface="Garamond" charset="0"/>
              </a:rPr>
              <a:t>Support Innovative Practice (Teaching as Research)</a:t>
            </a:r>
          </a:p>
          <a:p>
            <a:pPr lvl="1" eaLnBrk="1" hangingPunct="1">
              <a:buFont typeface="Wingdings" charset="2"/>
              <a:buChar char="n"/>
              <a:defRPr/>
            </a:pPr>
            <a:r>
              <a:rPr lang="en-US" sz="2000" b="1" dirty="0" smtClean="0">
                <a:solidFill>
                  <a:srgbClr val="FF0000"/>
                </a:solidFill>
                <a:latin typeface="Garamond" charset="0"/>
                <a:ea typeface="Garamond" charset="0"/>
                <a:cs typeface="Garamond" charset="0"/>
              </a:rPr>
              <a:t>New pedagogy; improvement</a:t>
            </a:r>
            <a:endParaRPr lang="en-US" dirty="0" smtClean="0">
              <a:solidFill>
                <a:srgbClr val="FF0000"/>
              </a:solidFill>
              <a:latin typeface="Garamond" charset="0"/>
              <a:ea typeface="Garamond" charset="0"/>
              <a:cs typeface="Garamond" charset="0"/>
            </a:endParaRPr>
          </a:p>
          <a:p>
            <a:pPr lvl="1" eaLnBrk="1" hangingPunct="1">
              <a:buFont typeface="Wingdings" charset="2"/>
              <a:buChar char="n"/>
              <a:defRPr/>
            </a:pPr>
            <a:r>
              <a:rPr lang="en-US" dirty="0" err="1" smtClean="0">
                <a:solidFill>
                  <a:srgbClr val="FF0000"/>
                </a:solidFill>
                <a:latin typeface="Garamond" charset="0"/>
                <a:ea typeface="Garamond" charset="0"/>
                <a:cs typeface="Garamond" charset="0"/>
              </a:rPr>
              <a:t>Illunminate</a:t>
            </a:r>
            <a:r>
              <a:rPr lang="en-US" dirty="0" smtClean="0">
                <a:solidFill>
                  <a:srgbClr val="FF0000"/>
                </a:solidFill>
                <a:latin typeface="Garamond" charset="0"/>
                <a:ea typeface="Garamond" charset="0"/>
                <a:cs typeface="Garamond" charset="0"/>
              </a:rPr>
              <a:t> with some examples</a:t>
            </a:r>
          </a:p>
          <a:p>
            <a:pPr lvl="1" eaLnBrk="1" hangingPunct="1">
              <a:buFont typeface="Wingdings" charset="2"/>
              <a:buChar char="n"/>
              <a:defRPr/>
            </a:pPr>
            <a:endParaRPr lang="en-US" dirty="0" smtClean="0">
              <a:solidFill>
                <a:srgbClr val="FF0000"/>
              </a:solidFill>
              <a:latin typeface="Garamond" charset="0"/>
              <a:ea typeface="Garamond" charset="0"/>
              <a:cs typeface="Garamond" charset="0"/>
            </a:endParaRPr>
          </a:p>
          <a:p>
            <a:pPr eaLnBrk="1" hangingPunct="1">
              <a:lnSpc>
                <a:spcPct val="80000"/>
              </a:lnSpc>
              <a:buFont typeface="Wingdings" pitchFamily="26" charset="2"/>
              <a:buChar char="n"/>
              <a:defRPr/>
            </a:pPr>
            <a:r>
              <a:rPr lang="en-US" sz="2400" i="1" dirty="0" smtClean="0">
                <a:solidFill>
                  <a:schemeClr val="hlink"/>
                </a:solidFill>
              </a:rPr>
              <a:t>Proximity</a:t>
            </a:r>
            <a:r>
              <a:rPr lang="en-US" sz="2400" dirty="0" smtClean="0">
                <a:solidFill>
                  <a:schemeClr val="hlink"/>
                </a:solidFill>
              </a:rPr>
              <a:t>:</a:t>
            </a:r>
            <a:r>
              <a:rPr lang="en-US" sz="2400" dirty="0" smtClean="0"/>
              <a:t> Content-Learner, Teacher-Student, Research-Teaching</a:t>
            </a:r>
          </a:p>
          <a:p>
            <a:pPr eaLnBrk="1" hangingPunct="1">
              <a:lnSpc>
                <a:spcPct val="80000"/>
              </a:lnSpc>
              <a:buFont typeface="Wingdings" pitchFamily="26" charset="2"/>
              <a:buNone/>
              <a:defRPr/>
            </a:pPr>
            <a:endParaRPr lang="en-US" sz="2400" dirty="0" smtClean="0"/>
          </a:p>
          <a:p>
            <a:pPr eaLnBrk="1" hangingPunct="1">
              <a:lnSpc>
                <a:spcPct val="80000"/>
              </a:lnSpc>
              <a:buFont typeface="Wingdings" pitchFamily="26" charset="2"/>
              <a:buChar char="n"/>
              <a:defRPr/>
            </a:pPr>
            <a:r>
              <a:rPr lang="en-US" sz="2400" i="1" dirty="0" smtClean="0">
                <a:solidFill>
                  <a:schemeClr val="hlink"/>
                </a:solidFill>
              </a:rPr>
              <a:t>Visibility</a:t>
            </a:r>
          </a:p>
          <a:p>
            <a:pPr eaLnBrk="1" hangingPunct="1">
              <a:lnSpc>
                <a:spcPct val="80000"/>
              </a:lnSpc>
              <a:buFont typeface="Wingdings" pitchFamily="26" charset="2"/>
              <a:buNone/>
              <a:defRPr/>
            </a:pPr>
            <a:endParaRPr lang="en-US" sz="2400" i="1" dirty="0" smtClean="0">
              <a:solidFill>
                <a:schemeClr val="hlink"/>
              </a:solidFill>
            </a:endParaRPr>
          </a:p>
          <a:p>
            <a:pPr eaLnBrk="1" hangingPunct="1">
              <a:lnSpc>
                <a:spcPct val="80000"/>
              </a:lnSpc>
              <a:buFont typeface="Wingdings" pitchFamily="26" charset="2"/>
              <a:buChar char="n"/>
              <a:defRPr/>
            </a:pPr>
            <a:r>
              <a:rPr lang="en-US" sz="2400" i="1" dirty="0" smtClean="0">
                <a:solidFill>
                  <a:schemeClr val="hlink"/>
                </a:solidFill>
              </a:rPr>
              <a:t>Adaptability</a:t>
            </a:r>
            <a:r>
              <a:rPr lang="en-US" sz="2400" dirty="0" smtClean="0">
                <a:solidFill>
                  <a:schemeClr val="hlink"/>
                </a:solidFill>
              </a:rPr>
              <a:t>:</a:t>
            </a:r>
            <a:r>
              <a:rPr lang="en-US" sz="2400" dirty="0" smtClean="0"/>
              <a:t> </a:t>
            </a:r>
            <a:r>
              <a:rPr lang="en-GB" sz="2400" dirty="0" smtClean="0"/>
              <a:t>Common infrastructure to deliver quality digital content in different sectors. </a:t>
            </a:r>
          </a:p>
          <a:p>
            <a:pPr eaLnBrk="1" hangingPunct="1">
              <a:lnSpc>
                <a:spcPct val="80000"/>
              </a:lnSpc>
              <a:buFont typeface="Wingdings" pitchFamily="26" charset="2"/>
              <a:buNone/>
              <a:defRPr/>
            </a:pPr>
            <a:endParaRPr lang="en-GB" sz="2400" dirty="0" smtClean="0"/>
          </a:p>
          <a:p>
            <a:pPr eaLnBrk="1" hangingPunct="1">
              <a:lnSpc>
                <a:spcPct val="80000"/>
              </a:lnSpc>
              <a:buFont typeface="Wingdings" pitchFamily="26" charset="2"/>
              <a:buChar char="n"/>
              <a:defRPr/>
            </a:pPr>
            <a:r>
              <a:rPr lang="en-GB" sz="2400" i="1" dirty="0" smtClean="0">
                <a:solidFill>
                  <a:schemeClr val="hlink"/>
                </a:solidFill>
              </a:rPr>
              <a:t>Flexibility</a:t>
            </a:r>
            <a:r>
              <a:rPr lang="en-GB" sz="2400" dirty="0" smtClean="0">
                <a:solidFill>
                  <a:schemeClr val="hlink"/>
                </a:solidFill>
              </a:rPr>
              <a:t>:</a:t>
            </a:r>
            <a:r>
              <a:rPr lang="en-GB" sz="2400" dirty="0" smtClean="0"/>
              <a:t> Learners structure the reality  of their educational experience.)</a:t>
            </a:r>
          </a:p>
          <a:p>
            <a:pPr eaLnBrk="1" hangingPunct="1">
              <a:lnSpc>
                <a:spcPct val="80000"/>
              </a:lnSpc>
              <a:buFont typeface="Wingdings" pitchFamily="26" charset="2"/>
              <a:buNone/>
              <a:defRPr/>
            </a:pPr>
            <a:endParaRPr lang="en-GB" sz="2400" dirty="0" smtClean="0"/>
          </a:p>
          <a:p>
            <a:pPr eaLnBrk="1" hangingPunct="1">
              <a:lnSpc>
                <a:spcPct val="80000"/>
              </a:lnSpc>
              <a:buFont typeface="Wingdings" pitchFamily="26" charset="2"/>
              <a:buChar char="n"/>
              <a:defRPr/>
            </a:pPr>
            <a:r>
              <a:rPr lang="en-GB" sz="2400" i="1" dirty="0" smtClean="0">
                <a:solidFill>
                  <a:schemeClr val="hlink"/>
                </a:solidFill>
              </a:rPr>
              <a:t>Interactivity</a:t>
            </a:r>
            <a:r>
              <a:rPr lang="en-GB" sz="2400" dirty="0" smtClean="0">
                <a:solidFill>
                  <a:schemeClr val="hlink"/>
                </a:solidFill>
              </a:rPr>
              <a:t>:</a:t>
            </a:r>
            <a:r>
              <a:rPr lang="en-GB" sz="2400" dirty="0" smtClean="0"/>
              <a:t> Virtual learning environments facilitate peer interaction, which is invaluable.</a:t>
            </a:r>
          </a:p>
          <a:p>
            <a:pPr eaLnBrk="1" hangingPunct="1">
              <a:lnSpc>
                <a:spcPct val="80000"/>
              </a:lnSpc>
              <a:buFont typeface="Wingdings" pitchFamily="26" charset="2"/>
              <a:buNone/>
              <a:defRPr/>
            </a:pPr>
            <a:endParaRPr lang="en-US" sz="2400" dirty="0" smtClean="0"/>
          </a:p>
          <a:p>
            <a:pPr lvl="1" eaLnBrk="1" hangingPunct="1">
              <a:buFont typeface="Wingdings" charset="2"/>
              <a:buChar char="n"/>
              <a:defRPr/>
            </a:pPr>
            <a:endParaRPr lang="en-US" sz="2000" dirty="0" smtClean="0">
              <a:latin typeface="Garamond" charset="0"/>
              <a:ea typeface="Garamond" charset="0"/>
              <a:cs typeface="Garamond" charset="0"/>
            </a:endParaRPr>
          </a:p>
          <a:p>
            <a:pPr>
              <a:defRPr/>
            </a:pPr>
            <a:endParaRPr lang="en-US" dirty="0"/>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D56642-66BC-B940-8C03-32CFB5B8BC9D}" type="slidenum">
              <a:rPr lang="en-US" sz="1200"/>
              <a:pPr/>
              <a:t>37</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100" i="1">
                <a:latin typeface="Calibri" charset="0"/>
                <a:ea typeface="ＭＳ Ｐゴシック" charset="0"/>
                <a:cs typeface="Calibri" charset="0"/>
              </a:rPr>
              <a:t>These properties  and illuminate with examplesThe two factors relate to the OCW Consortium iLAbHighlights-- generative properties;  SChallenges well established relationships...Cost-access-qaulity;   Value  India, ..Boundariless; - Bidirectional Teaching and Collaborative Research Activity..Data drive/Anaytics -- Open Outside; Open Insie - Design.iLAbindividual-insitution-knowledge --Greater Engagement of the Cmmunity; Self-Learning Opportunities..Both Present Opportunities and Challenges:</a:t>
            </a:r>
            <a:endParaRPr lang="en-US" sz="1100">
              <a:latin typeface="Calibri" charset="0"/>
              <a:ea typeface="ＭＳ Ｐゴシック" charset="0"/>
              <a:cs typeface="Calibri" charset="0"/>
            </a:endParaRPr>
          </a:p>
          <a:p>
            <a:pPr>
              <a:lnSpc>
                <a:spcPct val="80000"/>
              </a:lnSpc>
            </a:pPr>
            <a:endParaRPr lang="en-US" sz="1100">
              <a:latin typeface="Calibri" charset="0"/>
              <a:ea typeface="ＭＳ Ｐゴシック" charset="0"/>
              <a:cs typeface="Calibri" charset="0"/>
            </a:endParaRPr>
          </a:p>
          <a:p>
            <a:pPr>
              <a:lnSpc>
                <a:spcPct val="80000"/>
              </a:lnSpc>
            </a:pPr>
            <a:r>
              <a:rPr lang="en-US" sz="1100">
                <a:solidFill>
                  <a:srgbClr val="404040"/>
                </a:solidFill>
                <a:latin typeface="Garamond" charset="0"/>
                <a:ea typeface="ＭＳ Ｐゴシック" charset="0"/>
                <a:cs typeface="Calibri" charset="0"/>
              </a:rPr>
              <a:t>Overcome the  Iron Triangle of </a:t>
            </a:r>
            <a:r>
              <a:rPr lang="en-US" sz="1100">
                <a:solidFill>
                  <a:srgbClr val="404040"/>
                </a:solidFill>
                <a:latin typeface="Garamond" charset="0"/>
                <a:ea typeface="ＭＳ Ｐゴシック" charset="0"/>
                <a:cs typeface="Garamond" charset="0"/>
                <a:sym typeface="Trebuchet MS" charset="0"/>
              </a:rPr>
              <a:t>AQC </a:t>
            </a:r>
            <a:r>
              <a:rPr lang="en-US" sz="1100">
                <a:solidFill>
                  <a:srgbClr val="404040"/>
                </a:solidFill>
                <a:latin typeface="Garamond" charset="0"/>
                <a:ea typeface="ＭＳ Ｐゴシック" charset="0"/>
                <a:cs typeface="Calibri" charset="0"/>
              </a:rPr>
              <a:t>(Sir John Daniel)</a:t>
            </a:r>
            <a:r>
              <a:rPr lang="en-US" sz="1100">
                <a:latin typeface="Garamond" charset="0"/>
                <a:ea typeface="ＭＳ Ｐゴシック" charset="0"/>
                <a:cs typeface="Calibri" charset="0"/>
              </a:rPr>
              <a:t> The nature of the challenge is clear when you create a triangle of vectors. With traditional methods of face-to-face teaching this is an iron triangle. You want to stretch the triangle like this to give greater access, higher quality and lower costs. But you can</a:t>
            </a:r>
            <a:r>
              <a:rPr lang="ja-JP" altLang="en-US" sz="1100">
                <a:latin typeface="Garamond" charset="0"/>
                <a:ea typeface="ＭＳ Ｐゴシック" charset="0"/>
                <a:cs typeface="Calibri" charset="0"/>
              </a:rPr>
              <a:t>’</a:t>
            </a:r>
            <a:r>
              <a:rPr lang="en-US" altLang="ja-JP" sz="1100">
                <a:latin typeface="Garamond" charset="0"/>
                <a:ea typeface="ＭＳ Ｐゴシック" charset="0"/>
                <a:cs typeface="Calibri" charset="0"/>
              </a:rPr>
              <a:t>t!</a:t>
            </a:r>
          </a:p>
          <a:p>
            <a:pPr>
              <a:lnSpc>
                <a:spcPct val="80000"/>
              </a:lnSpc>
            </a:pPr>
            <a:r>
              <a:rPr lang="en-US" sz="1100">
                <a:latin typeface="Garamond" charset="0"/>
                <a:ea typeface="ＭＳ Ｐゴシック" charset="0"/>
                <a:cs typeface="Calibri" charset="0"/>
              </a:rPr>
              <a:t> </a:t>
            </a:r>
          </a:p>
          <a:p>
            <a:pPr>
              <a:lnSpc>
                <a:spcPct val="80000"/>
              </a:lnSpc>
            </a:pPr>
            <a:r>
              <a:rPr lang="en-US" sz="1100">
                <a:latin typeface="Garamond" charset="0"/>
                <a:ea typeface="ＭＳ Ｐゴシック" charset="0"/>
                <a:cs typeface="Calibri" charset="0"/>
              </a:rPr>
              <a:t>Try extending access by packing more students into each classroom and you will be accused of damaging quality.</a:t>
            </a:r>
          </a:p>
          <a:p>
            <a:pPr>
              <a:lnSpc>
                <a:spcPct val="80000"/>
              </a:lnSpc>
            </a:pPr>
            <a:r>
              <a:rPr lang="en-US" sz="1100">
                <a:latin typeface="Garamond" charset="0"/>
                <a:ea typeface="ＭＳ Ｐゴシック" charset="0"/>
                <a:cs typeface="Calibri" charset="0"/>
              </a:rPr>
              <a:t> </a:t>
            </a:r>
          </a:p>
          <a:p>
            <a:pPr>
              <a:lnSpc>
                <a:spcPct val="80000"/>
              </a:lnSpc>
            </a:pPr>
            <a:r>
              <a:rPr lang="en-US" sz="1100">
                <a:latin typeface="Garamond" charset="0"/>
                <a:ea typeface="ＭＳ Ｐゴシック" charset="0"/>
                <a:cs typeface="Calibri" charset="0"/>
              </a:rPr>
              <a:t>Try improving quality with better learning resources and the cost will go up.</a:t>
            </a:r>
          </a:p>
          <a:p>
            <a:pPr>
              <a:lnSpc>
                <a:spcPct val="80000"/>
              </a:lnSpc>
            </a:pPr>
            <a:r>
              <a:rPr lang="en-US" sz="1100">
                <a:latin typeface="Garamond" charset="0"/>
                <a:ea typeface="ＭＳ Ｐゴシック" charset="0"/>
                <a:cs typeface="Calibri" charset="0"/>
              </a:rPr>
              <a:t> </a:t>
            </a:r>
          </a:p>
          <a:p>
            <a:pPr>
              <a:lnSpc>
                <a:spcPct val="80000"/>
              </a:lnSpc>
            </a:pPr>
            <a:r>
              <a:rPr lang="en-US" sz="1100">
                <a:latin typeface="Garamond" charset="0"/>
                <a:ea typeface="ＭＳ Ｐゴシック" charset="0"/>
                <a:cs typeface="Calibri" charset="0"/>
              </a:rPr>
              <a:t>Try cutting costs and you will endanger both access and quality.</a:t>
            </a:r>
          </a:p>
          <a:p>
            <a:pPr>
              <a:lnSpc>
                <a:spcPct val="80000"/>
              </a:lnSpc>
            </a:pPr>
            <a:r>
              <a:rPr lang="en-US" sz="1100" b="1">
                <a:latin typeface="Garamond" charset="0"/>
                <a:ea typeface="ＭＳ Ｐゴシック" charset="0"/>
                <a:cs typeface="Calibri" charset="0"/>
              </a:rPr>
              <a:t>This iron triangle has hindered the expansion of education throughout history. It has created in the public mind – and probably in your own thinking – an insidious link between quality and exclusivity</a:t>
            </a:r>
            <a:r>
              <a:rPr lang="en-US" sz="1100">
                <a:latin typeface="Garamond" charset="0"/>
                <a:ea typeface="ＭＳ Ｐゴシック" charset="0"/>
                <a:cs typeface="Calibri" charset="0"/>
              </a:rPr>
              <a:t>. This link still drives the admission policies of many universities, which define their quality by the people they exclude.</a:t>
            </a:r>
          </a:p>
          <a:p>
            <a:pPr>
              <a:lnSpc>
                <a:spcPct val="80000"/>
              </a:lnSpc>
            </a:pPr>
            <a:endParaRPr lang="en-US" sz="1100">
              <a:latin typeface="Calibri" charset="0"/>
              <a:ea typeface="ＭＳ Ｐゴシック" charset="0"/>
              <a:cs typeface="Calibri" charset="0"/>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3F144B-0A97-324A-B0AB-07E91D64B597}" type="slidenum">
              <a:rPr lang="en-US" sz="1200">
                <a:latin typeface="Calibri" charset="0"/>
                <a:cs typeface="Calibri" charset="0"/>
              </a:rPr>
              <a:pPr eaLnBrk="1" hangingPunct="1"/>
              <a:t>39</a:t>
            </a:fld>
            <a:endParaRPr lang="en-US" sz="1200">
              <a:latin typeface="Calibri" charset="0"/>
              <a:cs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77B41E-AEE9-B54B-9C8D-1FBF1F4DE167}" type="slidenum">
              <a:rPr lang="en-US" sz="1200"/>
              <a:pPr/>
              <a:t>46</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E5FE89-F64D-5D43-8C19-34C6215D69BC}" type="slidenum">
              <a:rPr lang="en-US" sz="1200">
                <a:latin typeface="Calibri" charset="0"/>
              </a:rPr>
              <a:pPr eaLnBrk="1" hangingPunct="1"/>
              <a:t>47</a:t>
            </a:fld>
            <a:endParaRPr lang="en-US" sz="1200">
              <a:latin typeface="Calibri"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ea typeface="ＭＳ Ｐゴシック" charset="0"/>
                <a:cs typeface="ＭＳ Ｐゴシック" charset="0"/>
              </a:rPr>
              <a:t>In fact the vision [ainted by CMV - Ex Pres + champion of OCW  points to a model</a:t>
            </a:r>
          </a:p>
          <a:p>
            <a:pPr eaLnBrk="1" hangingPunct="1"/>
            <a:r>
              <a:rPr lang="en-US">
                <a:latin typeface="Arial" charset="0"/>
                <a:ea typeface="ＭＳ Ｐゴシック" charset="0"/>
                <a:cs typeface="ＭＳ Ｐゴシック" charset="0"/>
              </a:rPr>
              <a:t> of educational access fueled by open educational rersources that hold promise</a:t>
            </a:r>
          </a:p>
          <a:p>
            <a:pPr eaLnBrk="1" hangingPunct="1"/>
            <a:r>
              <a:rPr lang="en-US">
                <a:latin typeface="Arial" charset="0"/>
                <a:ea typeface="ＭＳ Ｐゴシック" charset="0"/>
                <a:cs typeface="ＭＳ Ｐゴシック" charset="0"/>
              </a:rPr>
              <a:t> for opening the gates</a:t>
            </a:r>
          </a:p>
          <a:p>
            <a:pPr eaLnBrk="1" hangingPunct="1"/>
            <a:r>
              <a:rPr lang="en-US">
                <a:latin typeface="Arial" charset="0"/>
                <a:ea typeface="ＭＳ Ｐゴシック" charset="0"/>
                <a:cs typeface="ＭＳ Ｐゴシック" charset="0"/>
              </a:rPr>
              <a:t>I believe that Op Ed Movement so far charectrerizes the first stage if the Metversity vision. Let us a look at a couple of th einitoatoves tha,  Firs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  Connotes – Computational Resources;  Content; Context; Crowd</a:t>
            </a:r>
          </a:p>
          <a:p>
            <a:endParaRPr lang="en-US" dirty="0" smtClean="0"/>
          </a:p>
          <a:p>
            <a:r>
              <a:rPr lang="en-US" dirty="0" smtClean="0"/>
              <a:t>Many of these Dimensions are enabled by the Open Dimension ---</a:t>
            </a:r>
            <a:endParaRPr lang="en-US" dirty="0"/>
          </a:p>
        </p:txBody>
      </p:sp>
      <p:sp>
        <p:nvSpPr>
          <p:cNvPr id="4" name="Slide Number Placeholder 3"/>
          <p:cNvSpPr>
            <a:spLocks noGrp="1"/>
          </p:cNvSpPr>
          <p:nvPr>
            <p:ph type="sldNum" sz="quarter" idx="10"/>
          </p:nvPr>
        </p:nvSpPr>
        <p:spPr/>
        <p:txBody>
          <a:bodyPr/>
          <a:lstStyle/>
          <a:p>
            <a:fld id="{821F74E1-D20A-E748-8A8C-F7A05FEE0211}" type="slidenum">
              <a:rPr lang="en-US" smtClean="0"/>
              <a:t>4</a:t>
            </a:fld>
            <a:endParaRPr lang="en-US"/>
          </a:p>
        </p:txBody>
      </p:sp>
    </p:spTree>
    <p:extLst>
      <p:ext uri="{BB962C8B-B14F-4D97-AF65-F5344CB8AC3E}">
        <p14:creationId xmlns:p14="http://schemas.microsoft.com/office/powerpoint/2010/main" val="140013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6BCDDB5-D867-C442-A5A9-EC3410BDEB32}" type="slidenum">
              <a:rPr lang="en-US"/>
              <a:pPr/>
              <a:t>5</a:t>
            </a:fld>
            <a:endParaRPr lang="en-US"/>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lIns="91431" tIns="45716" rIns="91431" bIns="45716"/>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Calibri" charset="0"/>
                <a:cs typeface="Calibri" charset="0"/>
              </a:rPr>
              <a:t>It</a:t>
            </a:r>
            <a:r>
              <a:rPr lang="ja-JP" altLang="en-US" dirty="0" smtClean="0">
                <a:latin typeface="Calibri" charset="0"/>
                <a:cs typeface="Calibri" charset="0"/>
              </a:rPr>
              <a:t>’</a:t>
            </a:r>
            <a:r>
              <a:rPr lang="en-US" altLang="ja-JP" dirty="0" smtClean="0">
                <a:latin typeface="Calibri" charset="0"/>
                <a:cs typeface="Calibri" charset="0"/>
              </a:rPr>
              <a:t>s hard for us to communicate just how big OCW is. 2,051 courses, means of course 2,051 syllabi and reading lists, but also notes from 17,531 lectures, 9,460 assignments, 980 exams.  About 50% of the exams include solutions, so you check your answers.  And beyond the core teaching materials, we</a:t>
            </a:r>
            <a:r>
              <a:rPr lang="ja-JP" altLang="en-US" dirty="0" smtClean="0">
                <a:latin typeface="Calibri" charset="0"/>
                <a:cs typeface="Calibri" charset="0"/>
              </a:rPr>
              <a:t>’</a:t>
            </a:r>
            <a:r>
              <a:rPr lang="en-US" altLang="ja-JP" dirty="0" err="1" smtClean="0">
                <a:latin typeface="Calibri" charset="0"/>
                <a:cs typeface="Calibri" charset="0"/>
              </a:rPr>
              <a:t>ve</a:t>
            </a:r>
            <a:r>
              <a:rPr lang="en-US" altLang="ja-JP" dirty="0" smtClean="0">
                <a:latin typeface="Calibri" charset="0"/>
                <a:cs typeface="Calibri" charset="0"/>
              </a:rPr>
              <a:t> included other kinds of enhanced materials, including video content in about 60 courses—21 of which have their entire lectures recorded—complete text books, animations and simulations.  The materials cover all 33 of MITs academic disciplines at both the undergraduate and graduate level.</a:t>
            </a:r>
            <a:endParaRPr lang="en-US" dirty="0" smtClean="0">
              <a:latin typeface="Calibri" charset="0"/>
              <a:cs typeface="Calibri" charset="0"/>
            </a:endParaRPr>
          </a:p>
          <a:p>
            <a:pPr eaLnBrk="1" hangingPunct="1"/>
            <a:endParaRPr lang="en-US" dirty="0" smtClean="0">
              <a:latin typeface="Calibri" charset="0"/>
              <a:ea typeface="ＭＳ Ｐゴシック" charset="-128"/>
            </a:endParaRPr>
          </a:p>
          <a:p>
            <a:pPr eaLnBrk="1" hangingPunct="1"/>
            <a:r>
              <a:rPr lang="en-US" dirty="0" smtClean="0">
                <a:latin typeface="Calibri" charset="0"/>
                <a:ea typeface="ＭＳ Ｐゴシック" charset="-128"/>
              </a:rPr>
              <a:t>to </a:t>
            </a:r>
            <a:r>
              <a:rPr lang="en-US" dirty="0">
                <a:latin typeface="Calibri" charset="0"/>
                <a:ea typeface="ＭＳ Ｐゴシック" charset="-128"/>
              </a:rPr>
              <a:t>publishing MIT</a:t>
            </a:r>
            <a:r>
              <a:rPr lang="ja-JP" altLang="en-US" dirty="0">
                <a:latin typeface="Calibri" charset="0"/>
                <a:ea typeface="ＭＳ Ｐゴシック" charset="-128"/>
              </a:rPr>
              <a:t>’</a:t>
            </a:r>
            <a:r>
              <a:rPr lang="en-US" altLang="ja-JP" dirty="0" err="1">
                <a:latin typeface="Calibri" charset="0"/>
                <a:ea typeface="ＭＳ Ｐゴシック" charset="-128"/>
              </a:rPr>
              <a:t>s</a:t>
            </a:r>
            <a:r>
              <a:rPr lang="en-US" altLang="ja-JP" dirty="0">
                <a:latin typeface="Calibri" charset="0"/>
                <a:ea typeface="ＭＳ Ｐゴシック" charset="-128"/>
              </a:rPr>
              <a:t> content, you</a:t>
            </a:r>
            <a:r>
              <a:rPr lang="ja-JP" altLang="en-US" dirty="0">
                <a:latin typeface="Calibri" charset="0"/>
                <a:ea typeface="ＭＳ Ｐゴシック" charset="-128"/>
              </a:rPr>
              <a:t>’</a:t>
            </a:r>
            <a:r>
              <a:rPr lang="en-US" altLang="ja-JP" dirty="0" err="1">
                <a:latin typeface="Calibri" charset="0"/>
                <a:ea typeface="ＭＳ Ｐゴシック" charset="-128"/>
              </a:rPr>
              <a:t>ll</a:t>
            </a:r>
            <a:r>
              <a:rPr lang="en-US" altLang="ja-JP" dirty="0">
                <a:latin typeface="Calibri" charset="0"/>
                <a:ea typeface="ＭＳ Ｐゴシック" charset="-128"/>
              </a:rPr>
              <a:t> remember that our dual mission included a charge to extend the reach and impact of the OCW concept, to inspire a broad movement.  In this respect, we could never have imagined how successful we would turn out to be.  </a:t>
            </a:r>
          </a:p>
          <a:p>
            <a:pPr eaLnBrk="1" hangingPunct="1"/>
            <a:endParaRPr lang="en-US" dirty="0">
              <a:latin typeface="Calibri" charset="0"/>
              <a:ea typeface="ＭＳ Ｐゴシック" charset="-128"/>
            </a:endParaRPr>
          </a:p>
          <a:p>
            <a:pPr eaLnBrk="1" hangingPunct="1"/>
            <a:r>
              <a:rPr lang="en-US" dirty="0">
                <a:latin typeface="Calibri" charset="0"/>
                <a:ea typeface="ＭＳ Ｐゴシック" charset="-128"/>
              </a:rPr>
              <a:t>Almost as soon as we launched the 500 courses, we began to get inquiries from other schools interested in creating their own </a:t>
            </a:r>
            <a:r>
              <a:rPr lang="en-US" dirty="0" err="1">
                <a:latin typeface="Calibri" charset="0"/>
                <a:ea typeface="ＭＳ Ｐゴシック" charset="-128"/>
              </a:rPr>
              <a:t>OpenCourseWares</a:t>
            </a:r>
            <a:r>
              <a:rPr lang="en-US" dirty="0">
                <a:latin typeface="Calibri" charset="0"/>
                <a:ea typeface="ＭＳ Ｐゴシック" charset="-128"/>
              </a:rPr>
              <a:t> leading schools in the US like Johns Hopkins and Notre Dame, top schools in Japan, China and Europe.  There are now more than 250 schools with projects in the works, and about 13,000 courses total already published.  We</a:t>
            </a:r>
            <a:r>
              <a:rPr lang="ja-JP" altLang="en-US" dirty="0">
                <a:latin typeface="Calibri" charset="0"/>
                <a:ea typeface="ＭＳ Ｐゴシック" charset="-128"/>
              </a:rPr>
              <a:t>’</a:t>
            </a:r>
            <a:r>
              <a:rPr lang="en-US" altLang="ja-JP" dirty="0">
                <a:latin typeface="Calibri" charset="0"/>
                <a:ea typeface="ＭＳ Ｐゴシック" charset="-128"/>
              </a:rPr>
              <a:t>re 2,000 of those, so only about a third, and we</a:t>
            </a:r>
            <a:r>
              <a:rPr lang="ja-JP" altLang="en-US" dirty="0">
                <a:latin typeface="Calibri" charset="0"/>
                <a:ea typeface="ＭＳ Ｐゴシック" charset="-128"/>
              </a:rPr>
              <a:t>’</a:t>
            </a:r>
            <a:r>
              <a:rPr lang="en-US" altLang="ja-JP" dirty="0">
                <a:latin typeface="Calibri" charset="0"/>
                <a:ea typeface="ＭＳ Ｐゴシック" charset="-128"/>
              </a:rPr>
              <a:t>re thrilled to be losing market share every day.</a:t>
            </a:r>
            <a:endParaRPr lang="en-US" dirty="0">
              <a:latin typeface="Calibri"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prstClr val="black"/>
                </a:solidFill>
                <a:latin typeface="Calibri" charset="0"/>
                <a:ea typeface="ＭＳ Ｐゴシック" charset="-128"/>
                <a:cs typeface="ＭＳ Ｐゴシック" charset="-128"/>
              </a:rPr>
              <a:t>Computer-based courses with intelligent tutoring, virtual laboratories, simulations, assessment, and ongoing feedback. Mentors and stipends for students who complete free or open-source coding projects. Collectively aggregated, edited, and organized knowledge base; 150,000 visitors a month. </a:t>
            </a:r>
            <a:r>
              <a:rPr lang="en-US" sz="1200" b="1" dirty="0" smtClean="0">
                <a:solidFill>
                  <a:prstClr val="black"/>
                </a:solidFill>
                <a:latin typeface="Calibri" charset="0"/>
              </a:rPr>
              <a:t>100 </a:t>
            </a:r>
            <a:r>
              <a:rPr lang="en-US" sz="1200" b="1" dirty="0" err="1" smtClean="0">
                <a:solidFill>
                  <a:prstClr val="black"/>
                </a:solidFill>
                <a:latin typeface="Calibri" charset="0"/>
              </a:rPr>
              <a:t>hubble</a:t>
            </a:r>
            <a:r>
              <a:rPr lang="en-US" sz="1200" b="1" dirty="0" smtClean="0">
                <a:solidFill>
                  <a:prstClr val="black"/>
                </a:solidFill>
                <a:latin typeface="Calibri" charset="0"/>
              </a:rPr>
              <a:t> pictures by 250,000 “citizen </a:t>
            </a:r>
            <a:r>
              <a:rPr lang="en-US" sz="1200" b="1" dirty="0" err="1" smtClean="0">
                <a:solidFill>
                  <a:prstClr val="black"/>
                </a:solidFill>
                <a:latin typeface="Calibri" charset="0"/>
              </a:rPr>
              <a:t>scientistsillion</a:t>
            </a:r>
            <a:r>
              <a:rPr lang="en-US" sz="1200" b="1" dirty="0" smtClean="0">
                <a:solidFill>
                  <a:prstClr val="black"/>
                </a:solidFill>
                <a:latin typeface="Calibri" charset="0"/>
              </a:rPr>
              <a:t> classifications of H” in 3 years. </a:t>
            </a:r>
            <a:r>
              <a:rPr lang="en-US" sz="1200" b="1" dirty="0" smtClean="0">
                <a:solidFill>
                  <a:prstClr val="black"/>
                </a:solidFill>
                <a:latin typeface="Calibri" charset="0"/>
                <a:ea typeface="ＭＳ Ｐゴシック" charset="-128"/>
                <a:cs typeface="ＭＳ Ｐゴシック" charset="-128"/>
              </a:rPr>
              <a:t>Over 39 million views of short instructional videos made by one MIT alumnus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prstClr val="black"/>
                </a:solidFill>
                <a:latin typeface="Calibri" charset="0"/>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prstClr val="black"/>
              </a:solidFill>
              <a:latin typeface="Calibri" charset="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solidFill>
                <a:prstClr val="black"/>
              </a:solidFill>
              <a:latin typeface="Calibri" charset="0"/>
              <a:ea typeface="ＭＳ Ｐゴシック" charset="-128"/>
              <a:cs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prstClr val="black"/>
                </a:solidFill>
                <a:latin typeface="Calibri" charset="0"/>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fld id="{D14840CA-CA21-6242-9EC3-19D55FCD7907}" type="slidenum">
              <a:rPr lang="en-US" smtClean="0"/>
              <a:t>6</a:t>
            </a:fld>
            <a:endParaRPr lang="en-US"/>
          </a:p>
        </p:txBody>
      </p:sp>
    </p:spTree>
    <p:extLst>
      <p:ext uri="{BB962C8B-B14F-4D97-AF65-F5344CB8AC3E}">
        <p14:creationId xmlns:p14="http://schemas.microsoft.com/office/powerpoint/2010/main" val="66141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fld id="{6D228B69-1C12-C54A-9F33-D708E4165090}" type="slidenum">
              <a:rPr lang="en-US" sz="1200"/>
              <a:pPr/>
              <a:t>7</a:t>
            </a:fld>
            <a:endParaRPr lang="en-US" sz="1200"/>
          </a:p>
        </p:txBody>
      </p:sp>
      <p:sp>
        <p:nvSpPr>
          <p:cNvPr id="33794" name="Rectangle 2"/>
          <p:cNvSpPr>
            <a:spLocks noGrp="1" noRot="1" noChangeAspect="1" noChangeArrowheads="1"/>
          </p:cNvSpPr>
          <p:nvPr>
            <p:ph type="sldImg"/>
          </p:nvPr>
        </p:nvSpPr>
        <p:spPr>
          <a:xfrm>
            <a:off x="1144588" y="685800"/>
            <a:ext cx="4572000" cy="3429000"/>
          </a:xfrm>
          <a:solidFill>
            <a:srgbClr val="FFFFFF"/>
          </a:solidFill>
          <a:ln/>
        </p:spPr>
      </p:sp>
      <p:sp>
        <p:nvSpPr>
          <p:cNvPr id="337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2823" y="4114800"/>
            <a:ext cx="5809377" cy="4343400"/>
          </a:xfrm>
        </p:spPr>
        <p:txBody>
          <a:bodyPr/>
          <a:lstStyle/>
          <a:p>
            <a:r>
              <a:rPr lang="en-US" sz="1800" dirty="0" smtClean="0"/>
              <a:t>It is </a:t>
            </a:r>
            <a:r>
              <a:rPr lang="en-US" sz="1800" dirty="0" err="1" smtClean="0"/>
              <a:t>simplisti</a:t>
            </a:r>
            <a:r>
              <a:rPr lang="en-US" sz="1800" dirty="0" smtClean="0"/>
              <a:t>/ view of MOOCs – as </a:t>
            </a:r>
            <a:r>
              <a:rPr lang="en-US" sz="1800" dirty="0" err="1" smtClean="0"/>
              <a:t>jst</a:t>
            </a:r>
            <a:r>
              <a:rPr lang="en-US" sz="1800" dirty="0" smtClean="0"/>
              <a:t> a </a:t>
            </a:r>
            <a:r>
              <a:rPr lang="en-US" sz="1800" dirty="0" err="1" smtClean="0"/>
              <a:t>tranfer</a:t>
            </a:r>
            <a:r>
              <a:rPr lang="en-US" sz="1800" dirty="0" smtClean="0"/>
              <a:t> of what happens in a traditional lecture to the net OR that  tradition DE classroom</a:t>
            </a:r>
          </a:p>
          <a:p>
            <a:endParaRPr lang="en-US" sz="1800" dirty="0"/>
          </a:p>
          <a:p>
            <a:r>
              <a:rPr lang="en-US" sz="1800" dirty="0" smtClean="0"/>
              <a:t>Video Vignettes like these </a:t>
            </a:r>
            <a:r>
              <a:rPr lang="en-US" sz="1800" dirty="0" err="1" smtClean="0"/>
              <a:t>reprent</a:t>
            </a:r>
            <a:r>
              <a:rPr lang="en-US" sz="1800" dirty="0" smtClean="0"/>
              <a:t> </a:t>
            </a:r>
          </a:p>
          <a:p>
            <a:r>
              <a:rPr lang="en-US" sz="1800" dirty="0" smtClean="0"/>
              <a:t>Video Vignettes, </a:t>
            </a:r>
            <a:r>
              <a:rPr lang="en-US" sz="1800" dirty="0" err="1" smtClean="0"/>
              <a:t>wwhich</a:t>
            </a:r>
            <a:r>
              <a:rPr lang="en-US" sz="1800" dirty="0" smtClean="0"/>
              <a:t> are not just talking heads bur represent a degree of persona interaction  with the learner – a la Khan </a:t>
            </a:r>
            <a:endParaRPr lang="en-US" sz="1800" dirty="0"/>
          </a:p>
        </p:txBody>
      </p:sp>
      <p:sp>
        <p:nvSpPr>
          <p:cNvPr id="4" name="Slide Number Placeholder 3"/>
          <p:cNvSpPr>
            <a:spLocks noGrp="1"/>
          </p:cNvSpPr>
          <p:nvPr>
            <p:ph type="sldNum" sz="quarter" idx="10"/>
          </p:nvPr>
        </p:nvSpPr>
        <p:spPr/>
        <p:txBody>
          <a:bodyPr/>
          <a:lstStyle/>
          <a:p>
            <a:pPr>
              <a:defRPr/>
            </a:pPr>
            <a:fld id="{8D669C15-8223-FB46-A112-8E366751D1CD}" type="slidenum">
              <a:rPr lang="en-US" smtClean="0"/>
              <a:pPr>
                <a:defRPr/>
              </a:pPr>
              <a:t>11</a:t>
            </a:fld>
            <a:endParaRPr lang="en-US"/>
          </a:p>
        </p:txBody>
      </p:sp>
      <p:sp>
        <p:nvSpPr>
          <p:cNvPr id="5" name="TextBox 4"/>
          <p:cNvSpPr txBox="1"/>
          <p:nvPr/>
        </p:nvSpPr>
        <p:spPr>
          <a:xfrm>
            <a:off x="2721171" y="578061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53975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Simultions</a:t>
            </a:r>
            <a:r>
              <a:rPr lang="en-US" dirty="0" smtClean="0"/>
              <a:t> such as rese for an Electromagnetism Course – which help </a:t>
            </a:r>
            <a:r>
              <a:rPr lang="en-US" dirty="0" err="1" smtClean="0"/>
              <a:t>elaborae</a:t>
            </a:r>
            <a:r>
              <a:rPr lang="en-US" dirty="0" smtClean="0"/>
              <a:t> a </a:t>
            </a:r>
            <a:r>
              <a:rPr lang="en-US" dirty="0" err="1" smtClean="0"/>
              <a:t>oiur</a:t>
            </a:r>
            <a:r>
              <a:rPr lang="en-US" dirty="0" smtClean="0"/>
              <a:t> for greater explanation - ..</a:t>
            </a:r>
            <a:r>
              <a:rPr lang="en-US" dirty="0" err="1" smtClean="0"/>
              <a:t>undestanding</a:t>
            </a:r>
            <a:r>
              <a:rPr lang="en-US" dirty="0" smtClean="0"/>
              <a:t> of </a:t>
            </a:r>
            <a:r>
              <a:rPr lang="en-US" dirty="0" err="1" smtClean="0"/>
              <a:t>conceps</a:t>
            </a:r>
            <a:r>
              <a:rPr lang="en-US" dirty="0" smtClean="0"/>
              <a:t>.. </a:t>
            </a:r>
            <a:r>
              <a:rPr lang="en-US" dirty="0" err="1" smtClean="0"/>
              <a:t>Tese</a:t>
            </a:r>
            <a:r>
              <a:rPr lang="en-US" dirty="0" smtClean="0"/>
              <a:t> are interspersed</a:t>
            </a:r>
            <a:endParaRPr lang="en-US" dirty="0"/>
          </a:p>
        </p:txBody>
      </p:sp>
      <p:sp>
        <p:nvSpPr>
          <p:cNvPr id="4" name="Slide Number Placeholder 3"/>
          <p:cNvSpPr>
            <a:spLocks noGrp="1"/>
          </p:cNvSpPr>
          <p:nvPr>
            <p:ph type="sldNum" sz="quarter" idx="10"/>
          </p:nvPr>
        </p:nvSpPr>
        <p:spPr/>
        <p:txBody>
          <a:bodyPr/>
          <a:lstStyle/>
          <a:p>
            <a:pPr>
              <a:defRPr/>
            </a:pPr>
            <a:fld id="{8D669C15-8223-FB46-A112-8E366751D1CD}" type="slidenum">
              <a:rPr lang="en-US" smtClean="0"/>
              <a:pPr>
                <a:defRPr/>
              </a:pPr>
              <a:t>12</a:t>
            </a:fld>
            <a:endParaRPr lang="en-US"/>
          </a:p>
        </p:txBody>
      </p:sp>
    </p:spTree>
    <p:extLst>
      <p:ext uri="{BB962C8B-B14F-4D97-AF65-F5344CB8AC3E}">
        <p14:creationId xmlns:p14="http://schemas.microsoft.com/office/powerpoint/2010/main" val="218609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a:latin typeface="Arial" charset="0"/>
                <a:ea typeface="ＭＳ Ｐゴシック" charset="0"/>
                <a:cs typeface="ＭＳ Ｐゴシック" charset="0"/>
              </a:rPr>
              <a:t>Whst</a:t>
            </a:r>
            <a:r>
              <a:rPr lang="en-US" dirty="0">
                <a:latin typeface="Arial" charset="0"/>
                <a:ea typeface="ＭＳ Ｐゴシック" charset="0"/>
                <a:cs typeface="ＭＳ Ｐゴシック" charset="0"/>
              </a:rPr>
              <a:t> these represent are  resources that </a:t>
            </a:r>
            <a:r>
              <a:rPr lang="en-US" dirty="0" err="1">
                <a:latin typeface="Arial" charset="0"/>
                <a:ea typeface="ＭＳ Ｐゴシック" charset="0"/>
                <a:cs typeface="ＭＳ Ｐゴシック" charset="0"/>
              </a:rPr>
              <a:t>nmake</a:t>
            </a:r>
            <a:r>
              <a:rPr lang="en-US" dirty="0">
                <a:latin typeface="Arial" charset="0"/>
                <a:ea typeface="ＭＳ Ｐゴシック" charset="0"/>
                <a:cs typeface="ＭＳ Ｐゴシック" charset="0"/>
              </a:rPr>
              <a:t> the online experience to be a rich interactive engaging </a:t>
            </a:r>
            <a:r>
              <a:rPr lang="en-US" dirty="0" err="1">
                <a:latin typeface="Arial" charset="0"/>
                <a:ea typeface="ＭＳ Ｐゴシック" charset="0"/>
                <a:cs typeface="ＭＳ Ｐゴシック" charset="0"/>
              </a:rPr>
              <a:t>educationa</a:t>
            </a:r>
            <a:r>
              <a:rPr lang="en-US" dirty="0">
                <a:latin typeface="Arial" charset="0"/>
                <a:ea typeface="ＭＳ Ｐゴシック" charset="0"/>
                <a:cs typeface="ＭＳ Ｐゴシック" charset="0"/>
              </a:rPr>
              <a:t> experience</a:t>
            </a:r>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F72A79-66D8-C14C-9300-8B03A41EEA1F}" type="slidenum">
              <a:rPr lang="en-US" sz="1200"/>
              <a:pPr/>
              <a:t>13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20C94B-0549-114A-AB64-5CF17432D8C3}" type="datetimeFigureOut">
              <a:rPr lang="en-US" smtClean="0"/>
              <a:t>8/19/14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736250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0C94B-0549-114A-AB64-5CF17432D8C3}" type="datetimeFigureOut">
              <a:rPr lang="en-US" smtClean="0"/>
              <a:t>8/19/14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3450024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0C94B-0549-114A-AB64-5CF17432D8C3}" type="datetimeFigureOut">
              <a:rPr lang="en-US" smtClean="0"/>
              <a:t>8/19/14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3531409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03222"/>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42984"/>
            <a:ext cx="4040188" cy="346956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03222"/>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42984"/>
            <a:ext cx="4041775" cy="346956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atin typeface="Calibri" charset="0"/>
              </a:defRPr>
            </a:lvl1pPr>
          </a:lstStyle>
          <a:p>
            <a:pPr>
              <a:defRPr/>
            </a:pPr>
            <a:fld id="{C13950A6-A6F7-5749-84CF-7F07E73AAE07}" type="datetime1">
              <a:rPr lang="en-US"/>
              <a:pPr>
                <a:defRPr/>
              </a:pPr>
              <a:t>8/19/14</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9C655D8-C21E-4849-B6E5-F46859A82AB2}" type="slidenum">
              <a:rPr lang="en-US"/>
              <a:pPr>
                <a:defRPr/>
              </a:pPr>
              <a:t>‹#›</a:t>
            </a:fld>
            <a:endParaRPr lang="en-US"/>
          </a:p>
        </p:txBody>
      </p:sp>
    </p:spTree>
    <p:extLst>
      <p:ext uri="{BB962C8B-B14F-4D97-AF65-F5344CB8AC3E}">
        <p14:creationId xmlns:p14="http://schemas.microsoft.com/office/powerpoint/2010/main" val="225169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A1D457AD-9383-594D-A28E-6C0564537AD5}" type="slidenum">
              <a:rPr lang="en-US"/>
              <a:pPr>
                <a:defRPr/>
              </a:pPr>
              <a:t>‹#›</a:t>
            </a:fld>
            <a:endParaRPr lang="en-US" dirty="0"/>
          </a:p>
        </p:txBody>
      </p:sp>
    </p:spTree>
    <p:extLst>
      <p:ext uri="{BB962C8B-B14F-4D97-AF65-F5344CB8AC3E}">
        <p14:creationId xmlns:p14="http://schemas.microsoft.com/office/powerpoint/2010/main" val="351298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20C94B-0549-114A-AB64-5CF17432D8C3}" type="datetimeFigureOut">
              <a:rPr lang="en-US" smtClean="0"/>
              <a:t>8/19/14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1580163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20C94B-0549-114A-AB64-5CF17432D8C3}" type="datetimeFigureOut">
              <a:rPr lang="en-US" smtClean="0"/>
              <a:t>8/19/14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240400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20C94B-0549-114A-AB64-5CF17432D8C3}" type="datetimeFigureOut">
              <a:rPr lang="en-US" smtClean="0"/>
              <a:t>8/19/14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3538027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20C94B-0549-114A-AB64-5CF17432D8C3}" type="datetimeFigureOut">
              <a:rPr lang="en-US" smtClean="0"/>
              <a:t>8/19/14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347311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20C94B-0549-114A-AB64-5CF17432D8C3}" type="datetimeFigureOut">
              <a:rPr lang="en-US" smtClean="0"/>
              <a:t>8/19/14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138989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0C94B-0549-114A-AB64-5CF17432D8C3}" type="datetimeFigureOut">
              <a:rPr lang="en-US" smtClean="0"/>
              <a:t>8/19/14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154169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0C94B-0549-114A-AB64-5CF17432D8C3}" type="datetimeFigureOut">
              <a:rPr lang="en-US" smtClean="0"/>
              <a:t>8/19/14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310715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20C94B-0549-114A-AB64-5CF17432D8C3}" type="datetimeFigureOut">
              <a:rPr lang="en-US" smtClean="0"/>
              <a:t>8/19/14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30E48A8-2FDC-E242-8F0E-256C02305D60}" type="slidenum">
              <a:rPr lang="en-US" smtClean="0"/>
              <a:t>‹#›</a:t>
            </a:fld>
            <a:endParaRPr lang="en-US"/>
          </a:p>
        </p:txBody>
      </p:sp>
    </p:spTree>
    <p:extLst>
      <p:ext uri="{BB962C8B-B14F-4D97-AF65-F5344CB8AC3E}">
        <p14:creationId xmlns:p14="http://schemas.microsoft.com/office/powerpoint/2010/main" val="14516442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0C94B-0549-114A-AB64-5CF17432D8C3}" type="datetimeFigureOut">
              <a:rPr lang="en-US" smtClean="0"/>
              <a:t>8/19/14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84905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hyperlink" Target="http://6002x.blogspot.com/" TargetMode="External"/><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30.png"/><Relationship Id="rId1" Type="http://schemas.microsoft.com/office/2007/relationships/media" Target="../media/media1.mov"/><Relationship Id="rId2" Type="http://schemas.openxmlformats.org/officeDocument/2006/relationships/video" Target="../media/media1.mo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31.png"/><Relationship Id="rId1" Type="http://schemas.openxmlformats.org/officeDocument/2006/relationships/video" Target="NULL" TargetMode="External"/><Relationship Id="rId2" Type="http://schemas.microsoft.com/office/2007/relationships/media" Target="../media/media2.mov"/></Relationships>
</file>

<file path=ppt/slides/_rels/slide13.xml.rels><?xml version="1.0" encoding="UTF-8" standalone="yes"?>
<Relationships xmlns="http://schemas.openxmlformats.org/package/2006/relationships"><Relationship Id="rId3" Type="http://schemas.openxmlformats.org/officeDocument/2006/relationships/hyperlink" Target="http://web.mit.edu/star" TargetMode="Externa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39.png"/><Relationship Id="rId1" Type="http://schemas.microsoft.com/office/2007/relationships/media" Target="../media/media3.mov"/><Relationship Id="rId2" Type="http://schemas.openxmlformats.org/officeDocument/2006/relationships/video" Target="../media/media3.mo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40.png"/><Relationship Id="rId1" Type="http://schemas.microsoft.com/office/2007/relationships/media" Target="../media/media4.mov"/><Relationship Id="rId2" Type="http://schemas.openxmlformats.org/officeDocument/2006/relationships/video" Target="../media/media4.mo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hyperlink" Target="http://phet.ucolorado.edu" TargetMode="External"/><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bin"/><Relationship Id="rId5" Type="http://schemas.openxmlformats.org/officeDocument/2006/relationships/image" Target="../media/image51.emf"/><Relationship Id="rId6" Type="http://schemas.openxmlformats.org/officeDocument/2006/relationships/oleObject" Target="../embeddings/oleObject2.bin"/><Relationship Id="rId7" Type="http://schemas.openxmlformats.org/officeDocument/2006/relationships/image" Target="../media/image52.emf"/><Relationship Id="rId8" Type="http://schemas.openxmlformats.org/officeDocument/2006/relationships/oleObject" Target="../embeddings/oleObject3.bin"/><Relationship Id="rId9" Type="http://schemas.openxmlformats.org/officeDocument/2006/relationships/image" Target="../media/image53.emf"/><Relationship Id="rId10" Type="http://schemas.openxmlformats.org/officeDocument/2006/relationships/image" Target="../media/image5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26.xml.rels><?xml version="1.0" encoding="UTF-8" standalone="yes"?>
<Relationships xmlns="http://schemas.openxmlformats.org/package/2006/relationships"><Relationship Id="rId9" Type="http://schemas.openxmlformats.org/officeDocument/2006/relationships/image" Target="../media/image84.jpeg"/><Relationship Id="rId20" Type="http://schemas.openxmlformats.org/officeDocument/2006/relationships/image" Target="../media/image95.jpeg"/><Relationship Id="rId21" Type="http://schemas.openxmlformats.org/officeDocument/2006/relationships/image" Target="../media/image96.jpeg"/><Relationship Id="rId22" Type="http://schemas.openxmlformats.org/officeDocument/2006/relationships/image" Target="../media/image97.jpeg"/><Relationship Id="rId23" Type="http://schemas.openxmlformats.org/officeDocument/2006/relationships/image" Target="../media/image98.jpeg"/><Relationship Id="rId24" Type="http://schemas.openxmlformats.org/officeDocument/2006/relationships/image" Target="../media/image99.jpeg"/><Relationship Id="rId25" Type="http://schemas.openxmlformats.org/officeDocument/2006/relationships/image" Target="../media/image100.jpeg"/><Relationship Id="rId26" Type="http://schemas.openxmlformats.org/officeDocument/2006/relationships/image" Target="../media/image101.jpeg"/><Relationship Id="rId27" Type="http://schemas.openxmlformats.org/officeDocument/2006/relationships/image" Target="../media/image102.jpeg"/><Relationship Id="rId28" Type="http://schemas.openxmlformats.org/officeDocument/2006/relationships/image" Target="../media/image103.jpeg"/><Relationship Id="rId10" Type="http://schemas.openxmlformats.org/officeDocument/2006/relationships/image" Target="../media/image85.jpeg"/><Relationship Id="rId11" Type="http://schemas.openxmlformats.org/officeDocument/2006/relationships/image" Target="../media/image86.jpeg"/><Relationship Id="rId12" Type="http://schemas.openxmlformats.org/officeDocument/2006/relationships/image" Target="../media/image87.jpeg"/><Relationship Id="rId13" Type="http://schemas.openxmlformats.org/officeDocument/2006/relationships/image" Target="../media/image88.jpeg"/><Relationship Id="rId14" Type="http://schemas.openxmlformats.org/officeDocument/2006/relationships/image" Target="../media/image89.jpeg"/><Relationship Id="rId15" Type="http://schemas.openxmlformats.org/officeDocument/2006/relationships/image" Target="../media/image90.jpeg"/><Relationship Id="rId16" Type="http://schemas.openxmlformats.org/officeDocument/2006/relationships/image" Target="../media/image91.jpeg"/><Relationship Id="rId17" Type="http://schemas.openxmlformats.org/officeDocument/2006/relationships/image" Target="../media/image92.jpeg"/><Relationship Id="rId18" Type="http://schemas.openxmlformats.org/officeDocument/2006/relationships/image" Target="../media/image93.jpeg"/><Relationship Id="rId19"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8.pn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1" Type="http://schemas.openxmlformats.org/officeDocument/2006/relationships/slideLayout" Target="../slideLayouts/slideLayout1.xml"/><Relationship Id="rId2" Type="http://schemas.openxmlformats.org/officeDocument/2006/relationships/image" Target="../media/image10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20.jpeg"/><Relationship Id="rId9" Type="http://schemas.openxmlformats.org/officeDocument/2006/relationships/image" Target="../media/image121.jpeg"/><Relationship Id="rId10" Type="http://schemas.openxmlformats.org/officeDocument/2006/relationships/image" Target="../media/image12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1" Type="http://schemas.openxmlformats.org/officeDocument/2006/relationships/hyperlink" Target="http://www.youtube.com/watch?v=VKCdq6X08Sw" TargetMode="External"/><Relationship Id="rId12" Type="http://schemas.openxmlformats.org/officeDocument/2006/relationships/hyperlink" Target="http://www.youtube.com/watch?v=5Yl4SskTl9E&amp;feature=related" TargetMode="External"/><Relationship Id="rId13" Type="http://schemas.openxmlformats.org/officeDocument/2006/relationships/hyperlink" Target="http://www.sciencejoywagon.com/physicszone/06momentum/" TargetMode="External"/><Relationship Id="rId14" Type="http://schemas.openxmlformats.org/officeDocument/2006/relationships/image" Target="../media/image129.png"/><Relationship Id="rId15" Type="http://schemas.openxmlformats.org/officeDocument/2006/relationships/image" Target="../media/image130.png"/><Relationship Id="rId16" Type="http://schemas.openxmlformats.org/officeDocument/2006/relationships/image" Target="../media/image131.png"/><Relationship Id="rId17" Type="http://schemas.openxmlformats.org/officeDocument/2006/relationships/image" Target="../media/image132.png"/><Relationship Id="rId18" Type="http://schemas.openxmlformats.org/officeDocument/2006/relationships/image" Target="../media/image133.png"/><Relationship Id="rId19" Type="http://schemas.openxmlformats.org/officeDocument/2006/relationships/image" Target="../media/image134.png"/><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hyperlink" Target="http://loncapa.mit.edu/res/MIT/RELATE/MAPS_wiki/Models/Momentum_and_External_Impulse.html" TargetMode="External"/><Relationship Id="rId7" Type="http://schemas.openxmlformats.org/officeDocument/2006/relationships/hyperlink" Target="http://en.wikipedia.org/wiki/Momentum" TargetMode="External"/><Relationship Id="rId8" Type="http://schemas.openxmlformats.org/officeDocument/2006/relationships/hyperlink" Target="http://www.youtube.com/watch?v=JJBUxKtDtUE&amp;feature=player_embedded" TargetMode="External"/><Relationship Id="rId9" Type="http://schemas.openxmlformats.org/officeDocument/2006/relationships/hyperlink" Target="school%5Cphysics%5Csystems-of-particles-linear-momentum%5Cimpulse-and-momentum%5C8_01t_fall_2004_w08d1_class_19.pdf" TargetMode="External"/><Relationship Id="rId10" Type="http://schemas.openxmlformats.org/officeDocument/2006/relationships/hyperlink" Target="http://www.physicsclassroom.com/class/momentum/u4l1a.cf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1" Type="http://schemas.openxmlformats.org/officeDocument/2006/relationships/slideLayout" Target="../slideLayouts/slideLayout13.xml"/><Relationship Id="rId2" Type="http://schemas.openxmlformats.org/officeDocument/2006/relationships/image" Target="../media/image1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48.png"/></Relationships>
</file>

<file path=ppt/slides/_rels/slide48.xml.rels><?xml version="1.0" encoding="UTF-8" standalone="yes"?>
<Relationships xmlns="http://schemas.openxmlformats.org/package/2006/relationships"><Relationship Id="rId3" Type="http://schemas.openxmlformats.org/officeDocument/2006/relationships/hyperlink" Target="http://www.flickr.com/photos/victoriawhite/" TargetMode="External"/><Relationship Id="rId4" Type="http://schemas.openxmlformats.org/officeDocument/2006/relationships/hyperlink" Target="http://www.flickr.com/photos/jedlangdon/" TargetMode="External"/><Relationship Id="rId1" Type="http://schemas.openxmlformats.org/officeDocument/2006/relationships/slideLayout" Target="../slideLayouts/slideLayout2.xml"/><Relationship Id="rId2" Type="http://schemas.openxmlformats.org/officeDocument/2006/relationships/hyperlink" Target="http://www.flickr.com/people/rifqidahlgren/"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tiff"/><Relationship Id="rId9" Type="http://schemas.openxmlformats.org/officeDocument/2006/relationships/image" Target="../media/image9.png"/><Relationship Id="rId10" Type="http://schemas.openxmlformats.org/officeDocument/2006/relationships/image" Target="../media/image10.png"/></Relationships>
</file>

<file path=ppt/slides/_rels/slide6.xml.rels><?xml version="1.0" encoding="UTF-8" standalone="yes"?>
<Relationships xmlns="http://schemas.openxmlformats.org/package/2006/relationships"><Relationship Id="rId11" Type="http://schemas.openxmlformats.org/officeDocument/2006/relationships/image" Target="../media/image22.tiff"/><Relationship Id="rId12"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7.png"/><Relationship Id="rId9" Type="http://schemas.openxmlformats.org/officeDocument/2006/relationships/image" Target="../media/image20.png"/><Relationship Id="rId10"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a:spLocks noGrp="1"/>
          </p:cNvSpPr>
          <p:nvPr>
            <p:ph type="ctrTitle" idx="4294967295"/>
          </p:nvPr>
        </p:nvSpPr>
        <p:spPr>
          <a:xfrm>
            <a:off x="0" y="622300"/>
            <a:ext cx="8915400" cy="1206500"/>
          </a:xfrm>
        </p:spPr>
        <p:txBody>
          <a:bodyPr>
            <a:noAutofit/>
          </a:bodyPr>
          <a:lstStyle/>
          <a:p>
            <a:r>
              <a:rPr lang="en-US" sz="4000" b="1" dirty="0"/>
              <a:t>Innovative Educational Practices </a:t>
            </a:r>
            <a:r>
              <a:rPr lang="en-US" sz="4000" b="1" dirty="0" smtClean="0"/>
              <a:t/>
            </a:r>
            <a:br>
              <a:rPr lang="en-US" sz="4000" b="1" dirty="0" smtClean="0"/>
            </a:br>
            <a:r>
              <a:rPr lang="en-US" sz="4000" b="1" dirty="0"/>
              <a:t>E</a:t>
            </a:r>
            <a:r>
              <a:rPr lang="en-US" sz="4000" b="1" dirty="0" smtClean="0"/>
              <a:t>nabled </a:t>
            </a:r>
            <a:r>
              <a:rPr lang="en-US" sz="4000" b="1" dirty="0"/>
              <a:t>by the Cloud</a:t>
            </a:r>
            <a:endParaRPr lang="en-US" sz="4000" b="1" dirty="0">
              <a:latin typeface="Arial" charset="0"/>
              <a:ea typeface="ＭＳ Ｐゴシック" charset="0"/>
            </a:endParaRPr>
          </a:p>
        </p:txBody>
      </p:sp>
      <p:sp>
        <p:nvSpPr>
          <p:cNvPr id="20482" name="Subtitle 4"/>
          <p:cNvSpPr>
            <a:spLocks noGrp="1"/>
          </p:cNvSpPr>
          <p:nvPr>
            <p:ph type="subTitle" idx="4294967295"/>
          </p:nvPr>
        </p:nvSpPr>
        <p:spPr>
          <a:xfrm>
            <a:off x="665163" y="2746375"/>
            <a:ext cx="8250237" cy="2607163"/>
          </a:xfrm>
          <a:solidFill>
            <a:srgbClr val="E4E6DE"/>
          </a:solidFill>
        </p:spPr>
        <p:txBody>
          <a:bodyPr lIns="292608" tIns="91440" rIns="274320" bIns="91440"/>
          <a:lstStyle/>
          <a:p>
            <a:pPr marL="0" indent="0">
              <a:buNone/>
            </a:pPr>
            <a:r>
              <a:rPr lang="en-US" b="1" dirty="0">
                <a:latin typeface="+mj-lt"/>
              </a:rPr>
              <a:t>Let's Talk Digital</a:t>
            </a:r>
            <a:r>
              <a:rPr lang="en-US" b="1" dirty="0" smtClean="0">
                <a:latin typeface="+mj-lt"/>
              </a:rPr>
              <a:t>!</a:t>
            </a:r>
          </a:p>
          <a:p>
            <a:pPr marL="0" indent="0">
              <a:spcBef>
                <a:spcPts val="668"/>
              </a:spcBef>
              <a:buNone/>
            </a:pPr>
            <a:r>
              <a:rPr lang="en-US" dirty="0" smtClean="0">
                <a:latin typeface="+mj-lt"/>
              </a:rPr>
              <a:t>ISB Hyderabad, August 2014</a:t>
            </a:r>
            <a:endParaRPr lang="en-US" dirty="0">
              <a:latin typeface="+mj-lt"/>
              <a:ea typeface="ＭＳ Ｐゴシック" charset="0"/>
            </a:endParaRPr>
          </a:p>
          <a:p>
            <a:pPr marL="0" indent="0" eaLnBrk="1" hangingPunct="1">
              <a:spcBef>
                <a:spcPts val="2000"/>
              </a:spcBef>
              <a:spcAft>
                <a:spcPct val="0"/>
              </a:spcAft>
              <a:buFont typeface="Wingdings 2" charset="0"/>
              <a:buNone/>
            </a:pPr>
            <a:r>
              <a:rPr lang="en-US" sz="2400" dirty="0" smtClean="0">
                <a:latin typeface="+mj-lt"/>
                <a:ea typeface="ＭＳ Ｐゴシック" charset="0"/>
              </a:rPr>
              <a:t>M.S. Vijay Kumar</a:t>
            </a:r>
          </a:p>
          <a:p>
            <a:pPr marL="0" indent="0" eaLnBrk="1" hangingPunct="1">
              <a:spcBef>
                <a:spcPts val="800"/>
              </a:spcBef>
              <a:spcAft>
                <a:spcPct val="0"/>
              </a:spcAft>
              <a:buFont typeface="Wingdings 2" charset="0"/>
              <a:buNone/>
            </a:pPr>
            <a:r>
              <a:rPr lang="en-US" sz="2400" dirty="0" smtClean="0">
                <a:latin typeface="+mj-lt"/>
                <a:ea typeface="ＭＳ Ｐゴシック" charset="0"/>
              </a:rPr>
              <a:t>Senior Strategic Advisor, Digital Learning , MIT</a:t>
            </a:r>
          </a:p>
          <a:p>
            <a:pPr marL="0" indent="0" eaLnBrk="1" hangingPunct="1">
              <a:spcBef>
                <a:spcPts val="2000"/>
              </a:spcBef>
              <a:spcAft>
                <a:spcPct val="0"/>
              </a:spcAft>
              <a:buFont typeface="Wingdings 2" charset="0"/>
              <a:buNone/>
            </a:pPr>
            <a:endParaRPr lang="en-US" b="0" dirty="0">
              <a:latin typeface="Arial" charset="0"/>
              <a:ea typeface="ＭＳ Ｐゴシック" charset="0"/>
            </a:endParaRPr>
          </a:p>
        </p:txBody>
      </p:sp>
      <p:pic>
        <p:nvPicPr>
          <p:cNvPr id="20484" name="Picture 6" descr="MIT-B+R-logotyp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6165850"/>
            <a:ext cx="27797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83568" y="6639163"/>
            <a:ext cx="8064896" cy="230832"/>
          </a:xfrm>
          <a:prstGeom prst="rect">
            <a:avLst/>
          </a:prstGeom>
        </p:spPr>
        <p:txBody>
          <a:bodyPr wrap="square">
            <a:spAutoFit/>
          </a:bodyPr>
          <a:lstStyle/>
          <a:p>
            <a:pPr algn="ctr"/>
            <a:r>
              <a:rPr lang="en-US" sz="900" dirty="0" smtClean="0">
                <a:solidFill>
                  <a:schemeClr val="bg1">
                    <a:lumMod val="65000"/>
                  </a:schemeClr>
                </a:solidFill>
                <a:latin typeface="Arial"/>
                <a:ea typeface="ＭＳ Ｐゴシック" charset="0"/>
                <a:cs typeface="Arial"/>
              </a:rPr>
              <a:t>Unless otherwise</a:t>
            </a:r>
            <a:r>
              <a:rPr lang="en-US" sz="900" baseline="0" dirty="0" smtClean="0">
                <a:solidFill>
                  <a:schemeClr val="bg1">
                    <a:lumMod val="65000"/>
                  </a:schemeClr>
                </a:solidFill>
                <a:latin typeface="Arial"/>
                <a:ea typeface="ＭＳ Ｐゴシック" charset="0"/>
                <a:cs typeface="Arial"/>
              </a:rPr>
              <a:t> specified this </a:t>
            </a:r>
            <a:r>
              <a:rPr lang="en-US" sz="900" b="0" i="0" dirty="0" smtClean="0">
                <a:solidFill>
                  <a:schemeClr val="bg1">
                    <a:lumMod val="65000"/>
                  </a:schemeClr>
                </a:solidFill>
                <a:latin typeface="Arial"/>
                <a:ea typeface="Lucida Grande"/>
                <a:cs typeface="Arial"/>
              </a:rPr>
              <a:t>work is licensed under a Creative Commons Attribution 3.0 United States License.</a:t>
            </a:r>
            <a:endParaRPr lang="en-US" sz="900" dirty="0" smtClean="0">
              <a:solidFill>
                <a:schemeClr val="bg1">
                  <a:lumMod val="65000"/>
                </a:schemeClr>
              </a:solidFill>
              <a:latin typeface="Arial"/>
              <a:ea typeface="ＭＳ Ｐゴシック" charset="0"/>
              <a:cs typeface="Arial"/>
            </a:endParaRPr>
          </a:p>
        </p:txBody>
      </p:sp>
    </p:spTree>
    <p:extLst>
      <p:ext uri="{BB962C8B-B14F-4D97-AF65-F5344CB8AC3E}">
        <p14:creationId xmlns:p14="http://schemas.microsoft.com/office/powerpoint/2010/main" val="17597117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7N3G3_vkPL8/T5-T9M99DiI/AAAAAAAACNQ/2PCpsb0I58A/s320/20120501_capaci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3048000" cy="21812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5TMlaTkqacY/T4d0RoFpItI/AAAAAAAACHc/Aqy2q87H6_U/s320/20120411_la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76400"/>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0271" y="1774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6002x.blogspot.com – the new classroom</a:t>
            </a:r>
            <a:endParaRPr lang="en-US" sz="3200" b="1" dirty="0"/>
          </a:p>
        </p:txBody>
      </p:sp>
      <p:pic>
        <p:nvPicPr>
          <p:cNvPr id="1032" name="Picture 8" descr="http://4.bp.blogspot.com/-fhKZ1G0b1RE/T7OGanTuQgI/AAAAAAAACQI/I8ZHm-xMg94/s640/20120516_horses.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873463"/>
            <a:ext cx="6096000" cy="1333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025" y="3829358"/>
            <a:ext cx="5436500" cy="707886"/>
          </a:xfrm>
          <a:prstGeom prst="rect">
            <a:avLst/>
          </a:prstGeom>
          <a:noFill/>
        </p:spPr>
        <p:txBody>
          <a:bodyPr wrap="square" rtlCol="0">
            <a:spAutoFit/>
          </a:bodyPr>
          <a:lstStyle/>
          <a:p>
            <a:r>
              <a:rPr lang="en-US" sz="4000" dirty="0" smtClean="0">
                <a:latin typeface="Matura MT Script Capitals" pitchFamily="66" charset="0"/>
              </a:rPr>
              <a:t>Where is this…..?</a:t>
            </a:r>
            <a:endParaRPr lang="en-US" sz="4000" dirty="0">
              <a:latin typeface="Matura MT Script Capitals" pitchFamily="66" charset="0"/>
            </a:endParaRPr>
          </a:p>
        </p:txBody>
      </p:sp>
    </p:spTree>
    <p:extLst>
      <p:ext uri="{BB962C8B-B14F-4D97-AF65-F5344CB8AC3E}">
        <p14:creationId xmlns:p14="http://schemas.microsoft.com/office/powerpoint/2010/main" val="100367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randombar(horizontal)">
                                      <p:cBhvr>
                                        <p:cTn id="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002-L23-oei12-7b_100-1.mov">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5800" y="1433514"/>
            <a:ext cx="7772400" cy="4371974"/>
          </a:xfrm>
          <a:noFill/>
          <a:ln>
            <a:noFill/>
          </a:ln>
        </p:spPr>
      </p:pic>
      <p:sp>
        <p:nvSpPr>
          <p:cNvPr id="2" name="TextBox 1"/>
          <p:cNvSpPr txBox="1"/>
          <p:nvPr/>
        </p:nvSpPr>
        <p:spPr>
          <a:xfrm>
            <a:off x="381000" y="609600"/>
            <a:ext cx="2536697" cy="523220"/>
          </a:xfrm>
          <a:prstGeom prst="rect">
            <a:avLst/>
          </a:prstGeom>
          <a:noFill/>
        </p:spPr>
        <p:txBody>
          <a:bodyPr wrap="none" rtlCol="0">
            <a:spAutoFit/>
          </a:bodyPr>
          <a:lstStyle/>
          <a:p>
            <a:r>
              <a:rPr lang="en-US" sz="2800" b="1" dirty="0" smtClean="0">
                <a:solidFill>
                  <a:schemeClr val="tx1">
                    <a:lumMod val="65000"/>
                    <a:lumOff val="35000"/>
                  </a:schemeClr>
                </a:solidFill>
                <a:latin typeface="+mj-lt"/>
              </a:rPr>
              <a:t>Video Vignettes</a:t>
            </a:r>
            <a:endParaRPr lang="en-US" sz="2800" b="1" dirty="0">
              <a:solidFill>
                <a:schemeClr val="tx1">
                  <a:lumMod val="65000"/>
                  <a:lumOff val="35000"/>
                </a:schemeClr>
              </a:solidFill>
              <a:latin typeface="+mj-lt"/>
            </a:endParaRPr>
          </a:p>
        </p:txBody>
      </p:sp>
      <p:sp>
        <p:nvSpPr>
          <p:cNvPr id="6" name="Rectangle 5"/>
          <p:cNvSpPr/>
          <p:nvPr/>
        </p:nvSpPr>
        <p:spPr>
          <a:xfrm>
            <a:off x="558800" y="1295400"/>
            <a:ext cx="8026400" cy="4572000"/>
          </a:xfrm>
          <a:prstGeom prst="rect">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8382000" y="1403350"/>
            <a:ext cx="152400" cy="4419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79712" y="5995203"/>
            <a:ext cx="4667382" cy="338554"/>
          </a:xfrm>
          <a:prstGeom prst="rect">
            <a:avLst/>
          </a:prstGeom>
          <a:noFill/>
        </p:spPr>
        <p:txBody>
          <a:bodyPr wrap="square" rtlCol="0">
            <a:spAutoFit/>
          </a:bodyPr>
          <a:lstStyle/>
          <a:p>
            <a:r>
              <a:rPr lang="en-US" sz="1600" dirty="0" smtClean="0">
                <a:solidFill>
                  <a:schemeClr val="tx1">
                    <a:lumMod val="65000"/>
                    <a:lumOff val="35000"/>
                  </a:schemeClr>
                </a:solidFill>
              </a:rPr>
              <a:t>Personalization effect - Mayer 2003</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158384072"/>
      </p:ext>
    </p:extLst>
  </p:cSld>
  <p:clrMapOvr>
    <a:masterClrMapping/>
  </p:clrMapOvr>
  <p:timing>
    <p:tnLst>
      <p:par>
        <p:cTn xmlns:p14="http://schemas.microsoft.com/office/powerpoint/2010/mai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2656"/>
            <a:ext cx="6248400" cy="304800"/>
          </a:xfrm>
          <a:solidFill>
            <a:schemeClr val="bg1"/>
          </a:solidFill>
          <a:ln>
            <a:solidFill>
              <a:srgbClr val="FFFFFF"/>
            </a:solidFill>
          </a:ln>
        </p:spPr>
        <p:txBody>
          <a:bodyPr>
            <a:noAutofit/>
          </a:bodyPr>
          <a:lstStyle/>
          <a:p>
            <a:r>
              <a:rPr lang="en-US" sz="2800" b="1" dirty="0" smtClean="0">
                <a:solidFill>
                  <a:schemeClr val="tx1">
                    <a:lumMod val="65000"/>
                    <a:lumOff val="35000"/>
                  </a:schemeClr>
                </a:solidFill>
              </a:rPr>
              <a:t>Interactive Simulations: Physics</a:t>
            </a:r>
            <a:endParaRPr lang="en-US" sz="2800" b="1" dirty="0">
              <a:solidFill>
                <a:schemeClr val="tx1">
                  <a:lumMod val="65000"/>
                  <a:lumOff val="35000"/>
                </a:schemeClr>
              </a:solidFill>
            </a:endParaRPr>
          </a:p>
        </p:txBody>
      </p:sp>
      <p:pic>
        <p:nvPicPr>
          <p:cNvPr id="6" name="video-teal-simulation-in-edx.mov">
            <a:hlinkClick r:id="" action="ppaction://media"/>
          </p:cNvPr>
          <p:cNvPicPr/>
          <p:nvPr>
            <a:videoFile r:link="rId1"/>
            <p:extLst>
              <p:ext uri="{DAA4B4D4-6D71-4841-9C94-3DE7FCFB9230}">
                <p14:media xmlns:p14="http://schemas.microsoft.com/office/powerpoint/2010/main" r:embed="rId2">
                  <p14:trim st="13751.7904" end="3709.7856"/>
                </p14:media>
              </p:ext>
            </p:extLst>
          </p:nvPr>
        </p:nvPicPr>
        <p:blipFill>
          <a:blip r:embed="rId5"/>
          <a:stretch>
            <a:fillRect/>
          </a:stretch>
        </p:blipFill>
        <p:spPr>
          <a:xfrm>
            <a:off x="1115616" y="836712"/>
            <a:ext cx="5630861" cy="5522207"/>
          </a:xfrm>
          <a:prstGeom prst="rect">
            <a:avLst/>
          </a:prstGeom>
        </p:spPr>
      </p:pic>
    </p:spTree>
    <p:extLst>
      <p:ext uri="{BB962C8B-B14F-4D97-AF65-F5344CB8AC3E}">
        <p14:creationId xmlns:p14="http://schemas.microsoft.com/office/powerpoint/2010/main" val="1245929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4"/>
          <p:cNvGrpSpPr>
            <a:grpSpLocks/>
          </p:cNvGrpSpPr>
          <p:nvPr/>
        </p:nvGrpSpPr>
        <p:grpSpPr bwMode="auto">
          <a:xfrm>
            <a:off x="76200" y="-228600"/>
            <a:ext cx="8909050" cy="1292225"/>
            <a:chOff x="2401214" y="304800"/>
            <a:chExt cx="8783449" cy="1066800"/>
          </a:xfrm>
        </p:grpSpPr>
        <p:sp>
          <p:nvSpPr>
            <p:cNvPr id="67616" name="Text Box 2"/>
            <p:cNvSpPr txBox="1">
              <a:spLocks noChangeAspect="1" noChangeArrowheads="1"/>
            </p:cNvSpPr>
            <p:nvPr/>
          </p:nvSpPr>
          <p:spPr bwMode="auto">
            <a:xfrm>
              <a:off x="2401214" y="304800"/>
              <a:ext cx="2094586"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ts val="1000"/>
                </a:spcAft>
              </a:pPr>
              <a:endParaRPr lang="en-US" sz="2000">
                <a:solidFill>
                  <a:srgbClr val="C00000"/>
                </a:solidFill>
                <a:latin typeface="Calibri" charset="0"/>
              </a:endParaRPr>
            </a:p>
          </p:txBody>
        </p:sp>
        <p:sp>
          <p:nvSpPr>
            <p:cNvPr id="67617" name="Text Box 3"/>
            <p:cNvSpPr txBox="1">
              <a:spLocks noChangeAspect="1" noChangeArrowheads="1"/>
            </p:cNvSpPr>
            <p:nvPr/>
          </p:nvSpPr>
          <p:spPr bwMode="auto">
            <a:xfrm>
              <a:off x="2574062" y="649359"/>
              <a:ext cx="8610601"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ts val="1800"/>
                </a:lnSpc>
                <a:spcAft>
                  <a:spcPts val="1000"/>
                </a:spcAft>
              </a:pPr>
              <a:r>
                <a:rPr lang="en-US" sz="2000" b="1" dirty="0">
                  <a:solidFill>
                    <a:srgbClr val="C00000"/>
                  </a:solidFill>
                  <a:latin typeface="+mj-lt"/>
                </a:rPr>
                <a:t>STAR: </a:t>
              </a:r>
              <a:r>
                <a:rPr lang="en-US" sz="2000" b="1" dirty="0">
                  <a:latin typeface="+mj-lt"/>
                </a:rPr>
                <a:t>Software Tools for Academics &amp; Research: </a:t>
              </a:r>
              <a:r>
                <a:rPr lang="en-US" sz="2000" b="1" dirty="0" smtClean="0">
                  <a:latin typeface="+mj-lt"/>
                  <a:cs typeface="Calibri" charset="0"/>
                  <a:hlinkClick r:id="rId3"/>
                </a:rPr>
                <a:t>star.mit.edu</a:t>
              </a:r>
              <a:endParaRPr lang="en-US" sz="2000" b="1" dirty="0">
                <a:latin typeface="+mj-lt"/>
                <a:cs typeface="Calibri" charset="0"/>
              </a:endParaRPr>
            </a:p>
            <a:p>
              <a:pPr>
                <a:lnSpc>
                  <a:spcPts val="1800"/>
                </a:lnSpc>
                <a:spcAft>
                  <a:spcPts val="1000"/>
                </a:spcAft>
              </a:pPr>
              <a:r>
                <a:rPr lang="en-US" sz="2000" dirty="0">
                  <a:latin typeface="+mn-lt"/>
                </a:rPr>
                <a:t>Innovative tools to bring the practice of research to the process of learning</a:t>
              </a:r>
              <a:endParaRPr lang="en-US" b="1" dirty="0">
                <a:solidFill>
                  <a:srgbClr val="C00000"/>
                </a:solidFill>
                <a:latin typeface="+mn-lt"/>
              </a:endParaRPr>
            </a:p>
            <a:p>
              <a:pPr>
                <a:lnSpc>
                  <a:spcPts val="1800"/>
                </a:lnSpc>
                <a:spcAft>
                  <a:spcPts val="1000"/>
                </a:spcAft>
              </a:pPr>
              <a:endParaRPr lang="en-US" sz="2000" dirty="0">
                <a:latin typeface="Calibri" charset="0"/>
                <a:cs typeface="Calibri" charset="0"/>
              </a:endParaRPr>
            </a:p>
            <a:p>
              <a:pPr>
                <a:lnSpc>
                  <a:spcPts val="1800"/>
                </a:lnSpc>
                <a:spcAft>
                  <a:spcPts val="1000"/>
                </a:spcAft>
              </a:pPr>
              <a:r>
                <a:rPr lang="en-US" sz="2000" b="1" dirty="0">
                  <a:solidFill>
                    <a:srgbClr val="C00000"/>
                  </a:solidFill>
                  <a:latin typeface="Corbel" charset="0"/>
                </a:rPr>
                <a:t> </a:t>
              </a:r>
            </a:p>
            <a:p>
              <a:pPr>
                <a:lnSpc>
                  <a:spcPts val="1800"/>
                </a:lnSpc>
                <a:spcAft>
                  <a:spcPts val="1000"/>
                </a:spcAft>
              </a:pPr>
              <a:endParaRPr lang="en-US" sz="2000" b="1" dirty="0">
                <a:solidFill>
                  <a:srgbClr val="C00000"/>
                </a:solidFill>
                <a:latin typeface="Corbel" charset="0"/>
              </a:endParaRPr>
            </a:p>
          </p:txBody>
        </p:sp>
      </p:grpSp>
      <p:sp>
        <p:nvSpPr>
          <p:cNvPr id="11" name="Content Placeholder 2"/>
          <p:cNvSpPr txBox="1">
            <a:spLocks/>
          </p:cNvSpPr>
          <p:nvPr/>
        </p:nvSpPr>
        <p:spPr bwMode="auto">
          <a:xfrm>
            <a:off x="533400" y="2953430"/>
            <a:ext cx="2209800" cy="762000"/>
          </a:xfrm>
          <a:prstGeom prst="rect">
            <a:avLst/>
          </a:prstGeom>
          <a:noFill/>
          <a:ln w="9525">
            <a:noFill/>
            <a:miter lim="800000"/>
            <a:headEnd/>
            <a:tailEnd/>
          </a:ln>
        </p:spPr>
        <p:txBody>
          <a:bodyPr/>
          <a:lstStyle/>
          <a:p>
            <a:pPr marL="342900" indent="-342900" defTabSz="457200">
              <a:spcBef>
                <a:spcPct val="20000"/>
              </a:spcBef>
              <a:buFont typeface="Arial" pitchFamily="34" charset="0"/>
              <a:buNone/>
              <a:defRPr/>
            </a:pPr>
            <a:r>
              <a:rPr lang="en-US" sz="2000" b="1" dirty="0" err="1">
                <a:latin typeface="+mn-lt"/>
                <a:ea typeface="ＭＳ Ｐゴシック" pitchFamily="34" charset="-128"/>
                <a:cs typeface="ＭＳ Ｐゴシック" pitchFamily="-110" charset="-128"/>
              </a:rPr>
              <a:t>StarGenetics</a:t>
            </a:r>
            <a:endParaRPr lang="en-US" sz="2000" b="1" dirty="0">
              <a:latin typeface="+mn-lt"/>
              <a:ea typeface="ＭＳ Ｐゴシック" pitchFamily="34" charset="-128"/>
              <a:cs typeface="ＭＳ Ｐゴシック" pitchFamily="-110" charset="-128"/>
            </a:endParaRPr>
          </a:p>
        </p:txBody>
      </p:sp>
      <p:sp>
        <p:nvSpPr>
          <p:cNvPr id="67587" name="Extract 4"/>
          <p:cNvSpPr>
            <a:spLocks noChangeAspect="1"/>
          </p:cNvSpPr>
          <p:nvPr/>
        </p:nvSpPr>
        <p:spPr bwMode="auto">
          <a:xfrm rot="5400000">
            <a:off x="346868" y="3114562"/>
            <a:ext cx="169863" cy="203200"/>
          </a:xfrm>
          <a:prstGeom prst="flowChartExtract">
            <a:avLst/>
          </a:prstGeom>
          <a:solidFill>
            <a:srgbClr val="C00000"/>
          </a:solidFill>
          <a:ln w="9525">
            <a:solidFill>
              <a:srgbClr val="FF0000"/>
            </a:solidFill>
            <a:miter lim="800000"/>
            <a:headEnd/>
            <a:tailEnd/>
          </a:ln>
          <a:effectLst>
            <a:outerShdw dist="23000" dir="5400000" rotWithShape="0">
              <a:srgbClr val="808080">
                <a:alpha val="34998"/>
              </a:srgbClr>
            </a:outerShdw>
          </a:effectLst>
        </p:spPr>
        <p:txBody>
          <a:bodyPr anchor="ctr"/>
          <a:lstStyle/>
          <a:p>
            <a:pPr algn="ctr"/>
            <a:r>
              <a:rPr lang="en-US" sz="2000">
                <a:solidFill>
                  <a:srgbClr val="800000"/>
                </a:solidFill>
                <a:latin typeface="Calibri" charset="0"/>
                <a:cs typeface="Arial" charset="0"/>
              </a:rPr>
              <a:t> </a:t>
            </a:r>
          </a:p>
        </p:txBody>
      </p:sp>
      <p:sp>
        <p:nvSpPr>
          <p:cNvPr id="67588" name="TextBox 14"/>
          <p:cNvSpPr txBox="1">
            <a:spLocks noChangeArrowheads="1"/>
          </p:cNvSpPr>
          <p:nvPr/>
        </p:nvSpPr>
        <p:spPr bwMode="auto">
          <a:xfrm>
            <a:off x="5791200" y="19685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2000">
              <a:latin typeface="Calibri" charset="0"/>
              <a:cs typeface="Calibri" charset="0"/>
            </a:endParaRPr>
          </a:p>
        </p:txBody>
      </p:sp>
      <p:sp>
        <p:nvSpPr>
          <p:cNvPr id="67590" name="Extract 4"/>
          <p:cNvSpPr>
            <a:spLocks noChangeAspect="1"/>
          </p:cNvSpPr>
          <p:nvPr/>
        </p:nvSpPr>
        <p:spPr bwMode="auto">
          <a:xfrm rot="5400000">
            <a:off x="346868" y="1666762"/>
            <a:ext cx="169863" cy="203200"/>
          </a:xfrm>
          <a:prstGeom prst="flowChartExtract">
            <a:avLst/>
          </a:prstGeom>
          <a:solidFill>
            <a:srgbClr val="C00000"/>
          </a:solidFill>
          <a:ln w="9525">
            <a:solidFill>
              <a:srgbClr val="FF0000"/>
            </a:solidFill>
            <a:miter lim="800000"/>
            <a:headEnd/>
            <a:tailEnd/>
          </a:ln>
          <a:effectLst>
            <a:outerShdw dist="23000" dir="5400000" rotWithShape="0">
              <a:srgbClr val="808080">
                <a:alpha val="34998"/>
              </a:srgbClr>
            </a:outerShdw>
          </a:effectLst>
        </p:spPr>
        <p:txBody>
          <a:bodyPr anchor="ctr"/>
          <a:lstStyle/>
          <a:p>
            <a:pPr algn="ctr"/>
            <a:r>
              <a:rPr lang="en-US" sz="2000">
                <a:solidFill>
                  <a:srgbClr val="800000"/>
                </a:solidFill>
                <a:latin typeface="Calibri" charset="0"/>
                <a:cs typeface="Arial" charset="0"/>
              </a:rPr>
              <a:t> </a:t>
            </a:r>
          </a:p>
        </p:txBody>
      </p:sp>
      <p:sp>
        <p:nvSpPr>
          <p:cNvPr id="18" name="Content Placeholder 2"/>
          <p:cNvSpPr txBox="1">
            <a:spLocks/>
          </p:cNvSpPr>
          <p:nvPr/>
        </p:nvSpPr>
        <p:spPr bwMode="auto">
          <a:xfrm>
            <a:off x="1447800" y="2153330"/>
            <a:ext cx="2743200" cy="533400"/>
          </a:xfrm>
          <a:prstGeom prst="rect">
            <a:avLst/>
          </a:prstGeom>
          <a:noFill/>
          <a:ln w="9525">
            <a:noFill/>
            <a:miter lim="800000"/>
            <a:headEnd/>
            <a:tailEnd/>
          </a:ln>
        </p:spPr>
        <p:txBody>
          <a:bodyPr/>
          <a:lstStyle/>
          <a:p>
            <a:pPr marL="342900" indent="-342900" defTabSz="457200">
              <a:spcBef>
                <a:spcPct val="20000"/>
              </a:spcBef>
              <a:buFont typeface="Arial" pitchFamily="34" charset="0"/>
              <a:buNone/>
              <a:defRPr/>
            </a:pPr>
            <a:r>
              <a:rPr lang="en-US" sz="2000" dirty="0">
                <a:solidFill>
                  <a:srgbClr val="5F5F5F"/>
                </a:solidFill>
                <a:latin typeface="+mn-lt"/>
                <a:ea typeface="Arial" charset="0"/>
                <a:cs typeface="ＭＳ Ｐゴシック" pitchFamily="-110" charset="-128"/>
              </a:rPr>
              <a:t>p</a:t>
            </a:r>
            <a:r>
              <a:rPr lang="en-US" sz="2000" dirty="0" err="1">
                <a:solidFill>
                  <a:srgbClr val="5F5F5F"/>
                </a:solidFill>
                <a:latin typeface="+mn-lt"/>
                <a:ea typeface="ＭＳ Ｐゴシック" pitchFamily="34" charset="-128"/>
                <a:cs typeface="ＭＳ Ｐゴシック" pitchFamily="-110" charset="-128"/>
              </a:rPr>
              <a:t>rotein</a:t>
            </a:r>
            <a:r>
              <a:rPr lang="en-US" sz="2000" dirty="0">
                <a:solidFill>
                  <a:srgbClr val="5F5F5F"/>
                </a:solidFill>
                <a:latin typeface="+mn-lt"/>
                <a:ea typeface="ＭＳ Ｐゴシック" pitchFamily="34" charset="-128"/>
                <a:cs typeface="ＭＳ Ｐゴシック" pitchFamily="-110" charset="-128"/>
              </a:rPr>
              <a:t> visualization</a:t>
            </a:r>
          </a:p>
        </p:txBody>
      </p:sp>
      <p:sp>
        <p:nvSpPr>
          <p:cNvPr id="19" name="Content Placeholder 2"/>
          <p:cNvSpPr txBox="1">
            <a:spLocks/>
          </p:cNvSpPr>
          <p:nvPr/>
        </p:nvSpPr>
        <p:spPr bwMode="auto">
          <a:xfrm>
            <a:off x="1473199" y="3601130"/>
            <a:ext cx="3200400" cy="533400"/>
          </a:xfrm>
          <a:prstGeom prst="rect">
            <a:avLst/>
          </a:prstGeom>
          <a:noFill/>
          <a:ln w="9525">
            <a:noFill/>
            <a:miter lim="800000"/>
            <a:headEnd/>
            <a:tailEnd/>
          </a:ln>
        </p:spPr>
        <p:txBody>
          <a:bodyPr/>
          <a:lstStyle/>
          <a:p>
            <a:pPr marL="342900" indent="-342900" defTabSz="457200">
              <a:spcBef>
                <a:spcPct val="20000"/>
              </a:spcBef>
              <a:buFont typeface="Arial" pitchFamily="34" charset="0"/>
              <a:buNone/>
              <a:defRPr/>
            </a:pPr>
            <a:r>
              <a:rPr lang="en-US" sz="2000" dirty="0">
                <a:solidFill>
                  <a:srgbClr val="5F5F5F"/>
                </a:solidFill>
                <a:latin typeface="+mn-lt"/>
                <a:ea typeface="Arial" charset="0"/>
                <a:cs typeface="ＭＳ Ｐゴシック" pitchFamily="-110" charset="-128"/>
              </a:rPr>
              <a:t>g</a:t>
            </a:r>
            <a:r>
              <a:rPr lang="en-US" sz="2000" dirty="0" err="1">
                <a:solidFill>
                  <a:srgbClr val="5F5F5F"/>
                </a:solidFill>
                <a:latin typeface="+mn-lt"/>
                <a:ea typeface="ＭＳ Ｐゴシック" pitchFamily="34" charset="-128"/>
                <a:cs typeface="ＭＳ Ｐゴシック" pitchFamily="-110" charset="-128"/>
              </a:rPr>
              <a:t>enetic</a:t>
            </a:r>
            <a:r>
              <a:rPr lang="en-US" sz="2000" dirty="0">
                <a:solidFill>
                  <a:srgbClr val="5F5F5F"/>
                </a:solidFill>
                <a:latin typeface="+mn-lt"/>
                <a:ea typeface="ＭＳ Ｐゴシック" pitchFamily="34" charset="-128"/>
                <a:cs typeface="ＭＳ Ｐゴシック" pitchFamily="-110" charset="-128"/>
              </a:rPr>
              <a:t> cross simulator</a:t>
            </a:r>
          </a:p>
        </p:txBody>
      </p:sp>
      <p:sp>
        <p:nvSpPr>
          <p:cNvPr id="20" name="Content Placeholder 2"/>
          <p:cNvSpPr txBox="1">
            <a:spLocks/>
          </p:cNvSpPr>
          <p:nvPr/>
        </p:nvSpPr>
        <p:spPr bwMode="auto">
          <a:xfrm>
            <a:off x="539750" y="4401230"/>
            <a:ext cx="2209800" cy="762000"/>
          </a:xfrm>
          <a:prstGeom prst="rect">
            <a:avLst/>
          </a:prstGeom>
          <a:noFill/>
          <a:ln w="9525">
            <a:noFill/>
            <a:miter lim="800000"/>
            <a:headEnd/>
            <a:tailEnd/>
          </a:ln>
        </p:spPr>
        <p:txBody>
          <a:bodyPr/>
          <a:lstStyle/>
          <a:p>
            <a:pPr marL="342900" indent="-342900" defTabSz="457200">
              <a:spcBef>
                <a:spcPct val="20000"/>
              </a:spcBef>
              <a:buFont typeface="Arial" pitchFamily="34" charset="0"/>
              <a:buNone/>
              <a:defRPr/>
            </a:pPr>
            <a:r>
              <a:rPr lang="en-US" sz="2000" b="1" dirty="0" err="1">
                <a:latin typeface="+mn-lt"/>
                <a:ea typeface="ＭＳ Ｐゴシック" pitchFamily="34" charset="-128"/>
                <a:cs typeface="ＭＳ Ｐゴシック" pitchFamily="-110" charset="-128"/>
              </a:rPr>
              <a:t>StarOrf</a:t>
            </a:r>
            <a:endParaRPr lang="en-US" sz="2000" b="1" dirty="0">
              <a:latin typeface="+mn-lt"/>
              <a:ea typeface="ＭＳ Ｐゴシック" pitchFamily="34" charset="-128"/>
              <a:cs typeface="ＭＳ Ｐゴシック" pitchFamily="-110" charset="-128"/>
            </a:endParaRPr>
          </a:p>
        </p:txBody>
      </p:sp>
      <p:sp>
        <p:nvSpPr>
          <p:cNvPr id="67594" name="Extract 4"/>
          <p:cNvSpPr>
            <a:spLocks noChangeAspect="1"/>
          </p:cNvSpPr>
          <p:nvPr/>
        </p:nvSpPr>
        <p:spPr bwMode="auto">
          <a:xfrm rot="5400000">
            <a:off x="353218" y="4562362"/>
            <a:ext cx="169863" cy="203200"/>
          </a:xfrm>
          <a:prstGeom prst="flowChartExtract">
            <a:avLst/>
          </a:prstGeom>
          <a:solidFill>
            <a:srgbClr val="C00000"/>
          </a:solidFill>
          <a:ln w="9525">
            <a:solidFill>
              <a:srgbClr val="FF0000"/>
            </a:solidFill>
            <a:miter lim="800000"/>
            <a:headEnd/>
            <a:tailEnd/>
          </a:ln>
          <a:effectLst>
            <a:outerShdw dist="23000" dir="5400000" rotWithShape="0">
              <a:srgbClr val="808080">
                <a:alpha val="34998"/>
              </a:srgbClr>
            </a:outerShdw>
          </a:effectLst>
        </p:spPr>
        <p:txBody>
          <a:bodyPr anchor="ctr"/>
          <a:lstStyle/>
          <a:p>
            <a:pPr algn="ctr"/>
            <a:r>
              <a:rPr lang="en-US" sz="2000">
                <a:solidFill>
                  <a:srgbClr val="800000"/>
                </a:solidFill>
                <a:latin typeface="Calibri" charset="0"/>
                <a:cs typeface="Arial" charset="0"/>
              </a:rPr>
              <a:t> </a:t>
            </a:r>
          </a:p>
        </p:txBody>
      </p:sp>
      <p:sp>
        <p:nvSpPr>
          <p:cNvPr id="22" name="Content Placeholder 2"/>
          <p:cNvSpPr txBox="1">
            <a:spLocks/>
          </p:cNvSpPr>
          <p:nvPr/>
        </p:nvSpPr>
        <p:spPr bwMode="auto">
          <a:xfrm>
            <a:off x="1530350" y="4938382"/>
            <a:ext cx="2743200" cy="533400"/>
          </a:xfrm>
          <a:prstGeom prst="rect">
            <a:avLst/>
          </a:prstGeom>
          <a:noFill/>
          <a:ln w="9525">
            <a:noFill/>
            <a:miter lim="800000"/>
            <a:headEnd/>
            <a:tailEnd/>
          </a:ln>
        </p:spPr>
        <p:txBody>
          <a:bodyPr/>
          <a:lstStyle/>
          <a:p>
            <a:pPr marL="342900" indent="-342900" defTabSz="457200">
              <a:spcBef>
                <a:spcPct val="20000"/>
              </a:spcBef>
              <a:buFont typeface="Arial" pitchFamily="34" charset="0"/>
              <a:buNone/>
              <a:defRPr/>
            </a:pPr>
            <a:r>
              <a:rPr lang="en-US" sz="2000" dirty="0">
                <a:solidFill>
                  <a:srgbClr val="5F5F5F"/>
                </a:solidFill>
                <a:latin typeface="+mn-lt"/>
                <a:ea typeface="Arial" charset="0"/>
                <a:cs typeface="ＭＳ Ｐゴシック" pitchFamily="-110" charset="-128"/>
              </a:rPr>
              <a:t>g</a:t>
            </a:r>
            <a:r>
              <a:rPr lang="en-US" sz="2000" dirty="0" err="1">
                <a:solidFill>
                  <a:srgbClr val="5F5F5F"/>
                </a:solidFill>
                <a:latin typeface="+mn-lt"/>
                <a:ea typeface="ＭＳ Ｐゴシック" pitchFamily="34" charset="-128"/>
                <a:cs typeface="ＭＳ Ｐゴシック" pitchFamily="-110" charset="-128"/>
              </a:rPr>
              <a:t>ene</a:t>
            </a:r>
            <a:r>
              <a:rPr lang="en-US" sz="2000" dirty="0">
                <a:solidFill>
                  <a:srgbClr val="5F5F5F"/>
                </a:solidFill>
                <a:latin typeface="+mn-lt"/>
                <a:ea typeface="ＭＳ Ｐゴシック" pitchFamily="34" charset="-128"/>
                <a:cs typeface="ＭＳ Ｐゴシック" pitchFamily="-110" charset="-128"/>
              </a:rPr>
              <a:t> finder</a:t>
            </a:r>
          </a:p>
        </p:txBody>
      </p:sp>
      <p:sp>
        <p:nvSpPr>
          <p:cNvPr id="26" name="Content Placeholder 2"/>
          <p:cNvSpPr txBox="1">
            <a:spLocks/>
          </p:cNvSpPr>
          <p:nvPr/>
        </p:nvSpPr>
        <p:spPr bwMode="auto">
          <a:xfrm>
            <a:off x="4876800" y="1505630"/>
            <a:ext cx="2209800" cy="762000"/>
          </a:xfrm>
          <a:prstGeom prst="rect">
            <a:avLst/>
          </a:prstGeom>
          <a:noFill/>
          <a:ln w="9525">
            <a:noFill/>
            <a:miter lim="800000"/>
            <a:headEnd/>
            <a:tailEnd/>
          </a:ln>
        </p:spPr>
        <p:txBody>
          <a:bodyPr/>
          <a:lstStyle/>
          <a:p>
            <a:pPr marL="342900" indent="-342900" defTabSz="457200">
              <a:spcBef>
                <a:spcPct val="20000"/>
              </a:spcBef>
              <a:buFont typeface="Arial" pitchFamily="34" charset="0"/>
              <a:buNone/>
              <a:defRPr/>
            </a:pPr>
            <a:r>
              <a:rPr lang="en-US" sz="2000" b="1" dirty="0" err="1">
                <a:latin typeface="+mn-lt"/>
                <a:ea typeface="ＭＳ Ｐゴシック" pitchFamily="34" charset="-128"/>
                <a:cs typeface="ＭＳ Ｐゴシック" pitchFamily="-110" charset="-128"/>
              </a:rPr>
              <a:t>StarMolSim</a:t>
            </a:r>
            <a:endParaRPr lang="en-US" sz="2000" b="1" dirty="0">
              <a:latin typeface="+mn-lt"/>
              <a:ea typeface="ＭＳ Ｐゴシック" pitchFamily="34" charset="-128"/>
              <a:cs typeface="ＭＳ Ｐゴシック" pitchFamily="-110" charset="-128"/>
            </a:endParaRPr>
          </a:p>
        </p:txBody>
      </p:sp>
      <p:sp>
        <p:nvSpPr>
          <p:cNvPr id="67597" name="Extract 4"/>
          <p:cNvSpPr>
            <a:spLocks noChangeAspect="1"/>
          </p:cNvSpPr>
          <p:nvPr/>
        </p:nvSpPr>
        <p:spPr bwMode="auto">
          <a:xfrm rot="5400000">
            <a:off x="4690268" y="1666762"/>
            <a:ext cx="169863" cy="203200"/>
          </a:xfrm>
          <a:prstGeom prst="flowChartExtract">
            <a:avLst/>
          </a:prstGeom>
          <a:solidFill>
            <a:srgbClr val="C00000"/>
          </a:solidFill>
          <a:ln w="9525">
            <a:solidFill>
              <a:srgbClr val="FF0000"/>
            </a:solidFill>
            <a:miter lim="800000"/>
            <a:headEnd/>
            <a:tailEnd/>
          </a:ln>
          <a:effectLst>
            <a:outerShdw dist="23000" dir="5400000" rotWithShape="0">
              <a:srgbClr val="808080">
                <a:alpha val="34998"/>
              </a:srgbClr>
            </a:outerShdw>
          </a:effectLst>
        </p:spPr>
        <p:txBody>
          <a:bodyPr anchor="ctr"/>
          <a:lstStyle/>
          <a:p>
            <a:pPr algn="ctr"/>
            <a:r>
              <a:rPr lang="en-US" sz="2000">
                <a:solidFill>
                  <a:srgbClr val="800000"/>
                </a:solidFill>
                <a:latin typeface="Calibri" charset="0"/>
                <a:cs typeface="Arial" charset="0"/>
              </a:rPr>
              <a:t> </a:t>
            </a:r>
          </a:p>
        </p:txBody>
      </p:sp>
      <p:sp>
        <p:nvSpPr>
          <p:cNvPr id="67598" name="Content Placeholder 2"/>
          <p:cNvSpPr txBox="1">
            <a:spLocks/>
          </p:cNvSpPr>
          <p:nvPr/>
        </p:nvSpPr>
        <p:spPr bwMode="auto">
          <a:xfrm>
            <a:off x="5907790" y="2174130"/>
            <a:ext cx="2514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2000" dirty="0">
                <a:solidFill>
                  <a:srgbClr val="5F5F5F"/>
                </a:solidFill>
                <a:latin typeface="+mn-lt"/>
              </a:rPr>
              <a:t>materials </a:t>
            </a:r>
            <a:r>
              <a:rPr lang="en-US" sz="2000" dirty="0">
                <a:solidFill>
                  <a:srgbClr val="5F5F5F"/>
                </a:solidFill>
                <a:latin typeface="+mn-lt"/>
                <a:ea typeface="Arial" charset="0"/>
                <a:cs typeface="ＭＳ Ｐゴシック" pitchFamily="-110" charset="-128"/>
              </a:rPr>
              <a:t>modeling</a:t>
            </a:r>
          </a:p>
        </p:txBody>
      </p:sp>
      <p:sp>
        <p:nvSpPr>
          <p:cNvPr id="33" name="Content Placeholder 2"/>
          <p:cNvSpPr txBox="1">
            <a:spLocks/>
          </p:cNvSpPr>
          <p:nvPr/>
        </p:nvSpPr>
        <p:spPr bwMode="auto">
          <a:xfrm>
            <a:off x="4876800" y="2953430"/>
            <a:ext cx="2209800" cy="762000"/>
          </a:xfrm>
          <a:prstGeom prst="rect">
            <a:avLst/>
          </a:prstGeom>
          <a:noFill/>
          <a:ln w="9525">
            <a:noFill/>
            <a:miter lim="800000"/>
            <a:headEnd/>
            <a:tailEnd/>
          </a:ln>
        </p:spPr>
        <p:txBody>
          <a:bodyPr/>
          <a:lstStyle/>
          <a:p>
            <a:pPr marL="342900" indent="-342900" defTabSz="457200">
              <a:spcBef>
                <a:spcPct val="20000"/>
              </a:spcBef>
              <a:buFont typeface="Arial" pitchFamily="34" charset="0"/>
              <a:buNone/>
              <a:defRPr/>
            </a:pPr>
            <a:r>
              <a:rPr lang="en-US" sz="2000" b="1" dirty="0" err="1">
                <a:latin typeface="+mn-lt"/>
                <a:ea typeface="ＭＳ Ｐゴシック" pitchFamily="34" charset="-128"/>
                <a:cs typeface="ＭＳ Ｐゴシック" pitchFamily="-110" charset="-128"/>
              </a:rPr>
              <a:t>StarHydro</a:t>
            </a:r>
            <a:endParaRPr lang="en-US" sz="2000" b="1" dirty="0">
              <a:latin typeface="+mn-lt"/>
              <a:ea typeface="ＭＳ Ｐゴシック" pitchFamily="34" charset="-128"/>
              <a:cs typeface="ＭＳ Ｐゴシック" pitchFamily="-110" charset="-128"/>
            </a:endParaRPr>
          </a:p>
        </p:txBody>
      </p:sp>
      <p:sp>
        <p:nvSpPr>
          <p:cNvPr id="67600" name="Extract 4"/>
          <p:cNvSpPr>
            <a:spLocks noChangeAspect="1"/>
          </p:cNvSpPr>
          <p:nvPr/>
        </p:nvSpPr>
        <p:spPr bwMode="auto">
          <a:xfrm rot="5400000">
            <a:off x="4690268" y="3114562"/>
            <a:ext cx="169863" cy="203200"/>
          </a:xfrm>
          <a:prstGeom prst="flowChartExtract">
            <a:avLst/>
          </a:prstGeom>
          <a:solidFill>
            <a:srgbClr val="C00000"/>
          </a:solidFill>
          <a:ln w="9525">
            <a:solidFill>
              <a:srgbClr val="FF0000"/>
            </a:solidFill>
            <a:miter lim="800000"/>
            <a:headEnd/>
            <a:tailEnd/>
          </a:ln>
          <a:effectLst>
            <a:outerShdw dist="23000" dir="5400000" rotWithShape="0">
              <a:srgbClr val="808080">
                <a:alpha val="34998"/>
              </a:srgbClr>
            </a:outerShdw>
          </a:effectLst>
        </p:spPr>
        <p:txBody>
          <a:bodyPr anchor="ctr"/>
          <a:lstStyle/>
          <a:p>
            <a:pPr algn="ctr"/>
            <a:r>
              <a:rPr lang="en-US" sz="2000">
                <a:solidFill>
                  <a:srgbClr val="800000"/>
                </a:solidFill>
                <a:latin typeface="Calibri" charset="0"/>
                <a:cs typeface="Arial" charset="0"/>
              </a:rPr>
              <a:t> </a:t>
            </a:r>
          </a:p>
        </p:txBody>
      </p:sp>
      <p:sp>
        <p:nvSpPr>
          <p:cNvPr id="67601" name="Content Placeholder 2"/>
          <p:cNvSpPr txBox="1">
            <a:spLocks/>
          </p:cNvSpPr>
          <p:nvPr/>
        </p:nvSpPr>
        <p:spPr bwMode="auto">
          <a:xfrm>
            <a:off x="5880912" y="3591120"/>
            <a:ext cx="304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2000" dirty="0">
                <a:solidFill>
                  <a:srgbClr val="5F5F5F"/>
                </a:solidFill>
                <a:latin typeface="+mn-lt"/>
              </a:rPr>
              <a:t>hydrology visualization</a:t>
            </a:r>
          </a:p>
        </p:txBody>
      </p:sp>
      <p:sp>
        <p:nvSpPr>
          <p:cNvPr id="36" name="Content Placeholder 2"/>
          <p:cNvSpPr txBox="1">
            <a:spLocks/>
          </p:cNvSpPr>
          <p:nvPr/>
        </p:nvSpPr>
        <p:spPr bwMode="auto">
          <a:xfrm>
            <a:off x="4876800" y="4401230"/>
            <a:ext cx="2209800" cy="762000"/>
          </a:xfrm>
          <a:prstGeom prst="rect">
            <a:avLst/>
          </a:prstGeom>
          <a:noFill/>
          <a:ln w="9525">
            <a:noFill/>
            <a:miter lim="800000"/>
            <a:headEnd/>
            <a:tailEnd/>
          </a:ln>
        </p:spPr>
        <p:txBody>
          <a:bodyPr/>
          <a:lstStyle/>
          <a:p>
            <a:pPr marL="342900" indent="-342900" defTabSz="457200">
              <a:spcBef>
                <a:spcPct val="20000"/>
              </a:spcBef>
              <a:buFont typeface="Arial" pitchFamily="34" charset="0"/>
              <a:buNone/>
              <a:defRPr/>
            </a:pPr>
            <a:r>
              <a:rPr lang="en-US" sz="2000" b="1" dirty="0" err="1">
                <a:latin typeface="+mn-lt"/>
                <a:ea typeface="ＭＳ Ｐゴシック" pitchFamily="34" charset="-128"/>
                <a:cs typeface="ＭＳ Ｐゴシック" pitchFamily="-110" charset="-128"/>
              </a:rPr>
              <a:t>StarHPC</a:t>
            </a:r>
            <a:endParaRPr lang="en-US" sz="2000" b="1" dirty="0">
              <a:latin typeface="+mn-lt"/>
              <a:ea typeface="ＭＳ Ｐゴシック" pitchFamily="34" charset="-128"/>
              <a:cs typeface="ＭＳ Ｐゴシック" pitchFamily="-110" charset="-128"/>
            </a:endParaRPr>
          </a:p>
        </p:txBody>
      </p:sp>
      <p:sp>
        <p:nvSpPr>
          <p:cNvPr id="67603" name="Extract 4"/>
          <p:cNvSpPr>
            <a:spLocks noChangeAspect="1"/>
          </p:cNvSpPr>
          <p:nvPr/>
        </p:nvSpPr>
        <p:spPr bwMode="auto">
          <a:xfrm rot="5400000">
            <a:off x="4690268" y="4562362"/>
            <a:ext cx="169863" cy="203200"/>
          </a:xfrm>
          <a:prstGeom prst="flowChartExtract">
            <a:avLst/>
          </a:prstGeom>
          <a:solidFill>
            <a:srgbClr val="C00000"/>
          </a:solidFill>
          <a:ln w="9525">
            <a:solidFill>
              <a:srgbClr val="FF0000"/>
            </a:solidFill>
            <a:miter lim="800000"/>
            <a:headEnd/>
            <a:tailEnd/>
          </a:ln>
          <a:effectLst>
            <a:outerShdw dist="23000" dir="5400000" rotWithShape="0">
              <a:srgbClr val="808080">
                <a:alpha val="34998"/>
              </a:srgbClr>
            </a:outerShdw>
          </a:effectLst>
        </p:spPr>
        <p:txBody>
          <a:bodyPr anchor="ctr"/>
          <a:lstStyle/>
          <a:p>
            <a:pPr algn="ctr"/>
            <a:r>
              <a:rPr lang="en-US" sz="2000">
                <a:solidFill>
                  <a:srgbClr val="800000"/>
                </a:solidFill>
                <a:latin typeface="Calibri" charset="0"/>
                <a:cs typeface="Arial" charset="0"/>
              </a:rPr>
              <a:t> </a:t>
            </a:r>
          </a:p>
        </p:txBody>
      </p:sp>
      <p:sp>
        <p:nvSpPr>
          <p:cNvPr id="67604" name="Content Placeholder 2"/>
          <p:cNvSpPr txBox="1">
            <a:spLocks/>
          </p:cNvSpPr>
          <p:nvPr/>
        </p:nvSpPr>
        <p:spPr bwMode="auto">
          <a:xfrm>
            <a:off x="5867400" y="4984880"/>
            <a:ext cx="304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None/>
            </a:pPr>
            <a:r>
              <a:rPr lang="en-US" sz="2000" dirty="0">
                <a:solidFill>
                  <a:srgbClr val="5F5F5F"/>
                </a:solidFill>
                <a:latin typeface="+mn-lt"/>
              </a:rPr>
              <a:t>parallel programming</a:t>
            </a:r>
          </a:p>
        </p:txBody>
      </p:sp>
      <p:pic>
        <p:nvPicPr>
          <p:cNvPr id="67605" name="Picture 38" descr="biochem_new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3903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6" name="Picture 39" descr="genetics_fly_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475" y="3456668"/>
            <a:ext cx="730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40" descr="hpc_new.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45075" y="4904468"/>
            <a:ext cx="730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8" name="Picture 41" descr="hydro_icon.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45075" y="3456668"/>
            <a:ext cx="730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9" name="Picture 42" descr="molsim_v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45075" y="2008868"/>
            <a:ext cx="730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0" name="Picture 43" descr="orf.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1675" y="4904468"/>
            <a:ext cx="730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Straight Connector 46"/>
          <p:cNvCxnSpPr/>
          <p:nvPr/>
        </p:nvCxnSpPr>
        <p:spPr>
          <a:xfrm>
            <a:off x="76200" y="1066800"/>
            <a:ext cx="88392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67612" name="TextBox 30"/>
          <p:cNvSpPr txBox="1">
            <a:spLocks noChangeArrowheads="1"/>
          </p:cNvSpPr>
          <p:nvPr/>
        </p:nvSpPr>
        <p:spPr bwMode="auto">
          <a:xfrm>
            <a:off x="2200738" y="6011058"/>
            <a:ext cx="6934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t>Expose students to the </a:t>
            </a:r>
            <a:r>
              <a:rPr lang="en-US" sz="1600" b="1" i="1" dirty="0">
                <a:solidFill>
                  <a:srgbClr val="D00000"/>
                </a:solidFill>
              </a:rPr>
              <a:t>discovery </a:t>
            </a:r>
            <a:r>
              <a:rPr lang="en-US" sz="1600" b="1" dirty="0"/>
              <a:t>aspect of research </a:t>
            </a:r>
            <a:r>
              <a:rPr lang="en-US" sz="1600" b="1" dirty="0" smtClean="0"/>
              <a:t>and </a:t>
            </a:r>
            <a:r>
              <a:rPr lang="en-US" sz="1600" b="1" dirty="0"/>
              <a:t>to </a:t>
            </a:r>
            <a:endParaRPr lang="en-US" sz="1600" b="1" dirty="0" smtClean="0"/>
          </a:p>
          <a:p>
            <a:r>
              <a:rPr lang="en-US" sz="1600" b="1" dirty="0" smtClean="0"/>
              <a:t>the </a:t>
            </a:r>
            <a:r>
              <a:rPr lang="en-US" sz="1600" b="1" dirty="0"/>
              <a:t>processes of </a:t>
            </a:r>
            <a:r>
              <a:rPr lang="en-US" sz="1600" b="1" i="1" dirty="0">
                <a:solidFill>
                  <a:srgbClr val="D00000"/>
                </a:solidFill>
              </a:rPr>
              <a:t>doing</a:t>
            </a:r>
            <a:r>
              <a:rPr lang="en-US" sz="1600" b="1" dirty="0">
                <a:solidFill>
                  <a:srgbClr val="D00000"/>
                </a:solidFill>
              </a:rPr>
              <a:t> </a:t>
            </a:r>
            <a:r>
              <a:rPr lang="en-US" sz="1600" b="1" dirty="0"/>
              <a:t>research using </a:t>
            </a:r>
            <a:r>
              <a:rPr lang="en-US" sz="1600" b="1" i="1" dirty="0">
                <a:solidFill>
                  <a:srgbClr val="C00000"/>
                </a:solidFill>
              </a:rPr>
              <a:t>interactive technology</a:t>
            </a:r>
            <a:endParaRPr lang="en-US" sz="1600" b="1" i="1" dirty="0"/>
          </a:p>
          <a:p>
            <a:endParaRPr lang="en-US" dirty="0"/>
          </a:p>
        </p:txBody>
      </p:sp>
      <p:pic>
        <p:nvPicPr>
          <p:cNvPr id="67614" name="Picture 10" descr="oeit-logo-blu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9354" y="6488112"/>
            <a:ext cx="22653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Custom 1">
            <a:hlinkClick r:id="" action="ppaction://noaction" highlightClick="1"/>
          </p:cNvPr>
          <p:cNvSpPr/>
          <p:nvPr/>
        </p:nvSpPr>
        <p:spPr>
          <a:xfrm>
            <a:off x="5435600" y="8037513"/>
            <a:ext cx="1042988" cy="1042987"/>
          </a:xfrm>
          <a:prstGeom prst="actionButtonBlank">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Content Placeholder 2"/>
          <p:cNvSpPr txBox="1">
            <a:spLocks/>
          </p:cNvSpPr>
          <p:nvPr/>
        </p:nvSpPr>
        <p:spPr bwMode="auto">
          <a:xfrm>
            <a:off x="609600" y="1512824"/>
            <a:ext cx="2209800" cy="762000"/>
          </a:xfrm>
          <a:prstGeom prst="rect">
            <a:avLst/>
          </a:prstGeom>
          <a:noFill/>
          <a:ln w="9525">
            <a:noFill/>
            <a:miter lim="800000"/>
            <a:headEnd/>
            <a:tailEnd/>
          </a:ln>
        </p:spPr>
        <p:txBody>
          <a:bodyPr/>
          <a:lstStyle/>
          <a:p>
            <a:pPr marL="342900" indent="-342900" defTabSz="457200">
              <a:spcBef>
                <a:spcPct val="20000"/>
              </a:spcBef>
              <a:buFont typeface="Arial" pitchFamily="34" charset="0"/>
              <a:buNone/>
              <a:defRPr/>
            </a:pPr>
            <a:r>
              <a:rPr lang="en-US" sz="2000" b="1" dirty="0" err="1" smtClean="0">
                <a:latin typeface="+mn-lt"/>
                <a:ea typeface="ＭＳ Ｐゴシック" pitchFamily="34" charset="-128"/>
                <a:cs typeface="ＭＳ Ｐゴシック" pitchFamily="-110" charset="-128"/>
              </a:rPr>
              <a:t>StarBiochem</a:t>
            </a:r>
            <a:endParaRPr lang="en-US" sz="2000" b="1" dirty="0">
              <a:latin typeface="+mn-lt"/>
              <a:ea typeface="ＭＳ Ｐゴシック" pitchFamily="34" charset="-128"/>
              <a:cs typeface="ＭＳ Ｐゴシック" pitchFamily="-110" charset="-128"/>
            </a:endParaRPr>
          </a:p>
        </p:txBody>
      </p:sp>
    </p:spTree>
    <p:extLst>
      <p:ext uri="{BB962C8B-B14F-4D97-AF65-F5344CB8AC3E}">
        <p14:creationId xmlns:p14="http://schemas.microsoft.com/office/powerpoint/2010/main" val="9886161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em_eq_errors.mo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72025" y="1305723"/>
            <a:ext cx="8771467" cy="4933950"/>
          </a:xfrm>
          <a:prstGeom prst="rect">
            <a:avLst/>
          </a:prstGeom>
        </p:spPr>
      </p:pic>
      <p:sp>
        <p:nvSpPr>
          <p:cNvPr id="5" name="TextBox 4"/>
          <p:cNvSpPr txBox="1"/>
          <p:nvPr/>
        </p:nvSpPr>
        <p:spPr>
          <a:xfrm>
            <a:off x="457200" y="268060"/>
            <a:ext cx="7391400" cy="954107"/>
          </a:xfrm>
          <a:prstGeom prst="rect">
            <a:avLst/>
          </a:prstGeom>
          <a:noFill/>
        </p:spPr>
        <p:txBody>
          <a:bodyPr wrap="square" rtlCol="0">
            <a:spAutoFit/>
          </a:bodyPr>
          <a:lstStyle/>
          <a:p>
            <a:r>
              <a:rPr lang="en-US" sz="2800" b="1" dirty="0" smtClean="0">
                <a:solidFill>
                  <a:schemeClr val="tx1">
                    <a:lumMod val="65000"/>
                    <a:lumOff val="35000"/>
                  </a:schemeClr>
                </a:solidFill>
                <a:latin typeface="+mj-lt"/>
              </a:rPr>
              <a:t>Rich Set of </a:t>
            </a:r>
            <a:r>
              <a:rPr lang="en-US" sz="2800" b="1" dirty="0" err="1" smtClean="0">
                <a:solidFill>
                  <a:schemeClr val="tx1">
                    <a:lumMod val="65000"/>
                    <a:lumOff val="35000"/>
                  </a:schemeClr>
                </a:solidFill>
                <a:latin typeface="+mj-lt"/>
              </a:rPr>
              <a:t>Autograded</a:t>
            </a:r>
            <a:r>
              <a:rPr lang="en-US" sz="2800" b="1" dirty="0" smtClean="0">
                <a:solidFill>
                  <a:schemeClr val="tx1">
                    <a:lumMod val="65000"/>
                    <a:lumOff val="35000"/>
                  </a:schemeClr>
                </a:solidFill>
                <a:latin typeface="+mj-lt"/>
              </a:rPr>
              <a:t> Exercises</a:t>
            </a:r>
          </a:p>
          <a:p>
            <a:r>
              <a:rPr lang="en-US" sz="2800" b="1" i="1" dirty="0" smtClean="0">
                <a:solidFill>
                  <a:schemeClr val="tx1">
                    <a:lumMod val="65000"/>
                    <a:lumOff val="35000"/>
                  </a:schemeClr>
                </a:solidFill>
                <a:latin typeface="+mj-lt"/>
              </a:rPr>
              <a:t>Chemical Equations</a:t>
            </a:r>
            <a:endParaRPr lang="en-US" sz="2800" b="1" i="1" dirty="0">
              <a:solidFill>
                <a:schemeClr val="tx1">
                  <a:lumMod val="65000"/>
                  <a:lumOff val="35000"/>
                </a:schemeClr>
              </a:solidFill>
              <a:latin typeface="+mj-lt"/>
            </a:endParaRPr>
          </a:p>
        </p:txBody>
      </p:sp>
    </p:spTree>
    <p:extLst>
      <p:ext uri="{BB962C8B-B14F-4D97-AF65-F5344CB8AC3E}">
        <p14:creationId xmlns:p14="http://schemas.microsoft.com/office/powerpoint/2010/main" val="367132395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pture-1-1.mo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571500" y="1149350"/>
            <a:ext cx="8001000" cy="4500562"/>
          </a:xfrm>
          <a:prstGeom prst="rect">
            <a:avLst/>
          </a:prstGeom>
        </p:spPr>
      </p:pic>
      <p:sp>
        <p:nvSpPr>
          <p:cNvPr id="5" name="TextBox 4"/>
          <p:cNvSpPr txBox="1"/>
          <p:nvPr/>
        </p:nvSpPr>
        <p:spPr>
          <a:xfrm>
            <a:off x="323850" y="553819"/>
            <a:ext cx="7315200" cy="584776"/>
          </a:xfrm>
          <a:prstGeom prst="rect">
            <a:avLst/>
          </a:prstGeom>
          <a:noFill/>
        </p:spPr>
        <p:txBody>
          <a:bodyPr wrap="square" rtlCol="0">
            <a:spAutoFit/>
          </a:bodyPr>
          <a:lstStyle/>
          <a:p>
            <a:r>
              <a:rPr lang="en-US" sz="3200" b="1" dirty="0" smtClean="0">
                <a:solidFill>
                  <a:schemeClr val="tx1">
                    <a:lumMod val="65000"/>
                    <a:lumOff val="35000"/>
                  </a:schemeClr>
                </a:solidFill>
                <a:latin typeface="+mj-lt"/>
              </a:rPr>
              <a:t>Virtual Game-Like Laboratory</a:t>
            </a:r>
            <a:endParaRPr lang="en-US" sz="3200" b="1" dirty="0">
              <a:solidFill>
                <a:schemeClr val="tx1">
                  <a:lumMod val="65000"/>
                  <a:lumOff val="35000"/>
                </a:schemeClr>
              </a:solidFill>
              <a:latin typeface="+mj-lt"/>
            </a:endParaRPr>
          </a:p>
        </p:txBody>
      </p:sp>
      <p:sp>
        <p:nvSpPr>
          <p:cNvPr id="7" name="Rectangle 6"/>
          <p:cNvSpPr/>
          <p:nvPr/>
        </p:nvSpPr>
        <p:spPr>
          <a:xfrm>
            <a:off x="558800" y="1295400"/>
            <a:ext cx="8026400" cy="4394200"/>
          </a:xfrm>
          <a:prstGeom prst="rect">
            <a:avLst/>
          </a:prstGeom>
          <a:no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77376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8590"/>
            <a:ext cx="6865938" cy="523220"/>
          </a:xfrm>
          <a:prstGeom prst="rect">
            <a:avLst/>
          </a:prstGeom>
          <a:noFill/>
        </p:spPr>
        <p:txBody>
          <a:bodyPr>
            <a:spAutoFit/>
          </a:bodyPr>
          <a:lstStyle/>
          <a:p>
            <a:pPr>
              <a:defRPr/>
            </a:pPr>
            <a:r>
              <a:rPr lang="en-US" sz="2800" b="1" dirty="0">
                <a:solidFill>
                  <a:schemeClr val="tx1">
                    <a:lumMod val="65000"/>
                    <a:lumOff val="35000"/>
                  </a:schemeClr>
                </a:solidFill>
              </a:rPr>
              <a:t>Instant Feedback</a:t>
            </a:r>
          </a:p>
        </p:txBody>
      </p:sp>
      <p:pic>
        <p:nvPicPr>
          <p:cNvPr id="29699" name="exercise-video.mp4">
            <a:hlinkClick r:id="" action="ppaction://media"/>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990600"/>
            <a:ext cx="8605837"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5486400" y="3436938"/>
            <a:ext cx="1506538" cy="919162"/>
            <a:chOff x="3285375" y="3756555"/>
            <a:chExt cx="3624939" cy="2064163"/>
          </a:xfrm>
        </p:grpSpPr>
        <p:sp>
          <p:nvSpPr>
            <p:cNvPr id="8" name="Rectangle 7"/>
            <p:cNvSpPr/>
            <p:nvPr/>
          </p:nvSpPr>
          <p:spPr>
            <a:xfrm rot="2715794">
              <a:off x="4645848" y="2468911"/>
              <a:ext cx="926913" cy="3602021"/>
            </a:xfrm>
            <a:prstGeom prst="rect">
              <a:avLst/>
            </a:prstGeom>
            <a:solidFill>
              <a:srgbClr val="0288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18927849">
              <a:off x="3285375" y="3756555"/>
              <a:ext cx="928199" cy="2064163"/>
            </a:xfrm>
            <a:prstGeom prst="rect">
              <a:avLst/>
            </a:prstGeom>
            <a:solidFill>
              <a:srgbClr val="0288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1185909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idx="4294967295"/>
          </p:nvPr>
        </p:nvSpPr>
        <p:spPr>
          <a:xfrm>
            <a:off x="609600" y="503239"/>
            <a:ext cx="2514600" cy="685800"/>
          </a:xfrm>
        </p:spPr>
        <p:txBody>
          <a:bodyPr>
            <a:normAutofit/>
          </a:bodyPr>
          <a:lstStyle/>
          <a:p>
            <a:pPr algn="l" eaLnBrk="1" hangingPunct="1"/>
            <a:r>
              <a:rPr lang="en-US" sz="3200" b="1" dirty="0">
                <a:solidFill>
                  <a:schemeClr val="tx1"/>
                </a:solidFill>
                <a:ea typeface="ＭＳ Ｐゴシック" charset="-128"/>
                <a:cs typeface="ＭＳ Ｐゴシック" charset="-128"/>
              </a:rPr>
              <a:t>K-12</a:t>
            </a:r>
          </a:p>
        </p:txBody>
      </p:sp>
      <p:pic>
        <p:nvPicPr>
          <p:cNvPr id="49155" name="Picture 3"/>
          <p:cNvPicPr>
            <a:picLocks noChangeAspect="1" noChangeArrowheads="1"/>
          </p:cNvPicPr>
          <p:nvPr/>
        </p:nvPicPr>
        <p:blipFill>
          <a:blip r:embed="rId3"/>
          <a:srcRect l="72900" b="55229"/>
          <a:stretch>
            <a:fillRect/>
          </a:stretch>
        </p:blipFill>
        <p:spPr bwMode="auto">
          <a:xfrm>
            <a:off x="6096000" y="4259265"/>
            <a:ext cx="1752600" cy="846137"/>
          </a:xfrm>
          <a:prstGeom prst="rect">
            <a:avLst/>
          </a:prstGeom>
          <a:noFill/>
          <a:ln w="9525">
            <a:noFill/>
            <a:miter lim="800000"/>
            <a:headEnd/>
            <a:tailEnd/>
          </a:ln>
        </p:spPr>
      </p:pic>
      <p:pic>
        <p:nvPicPr>
          <p:cNvPr id="49156" name="Picture 4"/>
          <p:cNvPicPr>
            <a:picLocks noChangeAspect="1" noChangeArrowheads="1"/>
          </p:cNvPicPr>
          <p:nvPr/>
        </p:nvPicPr>
        <p:blipFill>
          <a:blip r:embed="rId4"/>
          <a:srcRect/>
          <a:stretch>
            <a:fillRect/>
          </a:stretch>
        </p:blipFill>
        <p:spPr bwMode="auto">
          <a:xfrm>
            <a:off x="609600" y="4521200"/>
            <a:ext cx="4419600" cy="736600"/>
          </a:xfrm>
          <a:prstGeom prst="rect">
            <a:avLst/>
          </a:prstGeom>
          <a:noFill/>
          <a:ln w="9525">
            <a:noFill/>
            <a:miter lim="800000"/>
            <a:headEnd/>
            <a:tailEnd/>
          </a:ln>
        </p:spPr>
      </p:pic>
      <p:pic>
        <p:nvPicPr>
          <p:cNvPr id="49157" name="Picture 5"/>
          <p:cNvPicPr>
            <a:picLocks noChangeAspect="1" noChangeArrowheads="1"/>
          </p:cNvPicPr>
          <p:nvPr/>
        </p:nvPicPr>
        <p:blipFill>
          <a:blip r:embed="rId5"/>
          <a:srcRect/>
          <a:stretch>
            <a:fillRect/>
          </a:stretch>
        </p:blipFill>
        <p:spPr bwMode="auto">
          <a:xfrm>
            <a:off x="533400" y="1898651"/>
            <a:ext cx="4572000" cy="800100"/>
          </a:xfrm>
          <a:prstGeom prst="rect">
            <a:avLst/>
          </a:prstGeom>
          <a:noFill/>
          <a:ln w="9525">
            <a:noFill/>
            <a:miter lim="800000"/>
            <a:headEnd/>
            <a:tailEnd/>
          </a:ln>
        </p:spPr>
      </p:pic>
      <p:pic>
        <p:nvPicPr>
          <p:cNvPr id="49158" name="Picture 6"/>
          <p:cNvPicPr>
            <a:picLocks noChangeAspect="1" noChangeArrowheads="1"/>
          </p:cNvPicPr>
          <p:nvPr/>
        </p:nvPicPr>
        <p:blipFill>
          <a:blip r:embed="rId6"/>
          <a:srcRect t="21875" r="69531" b="64583"/>
          <a:stretch>
            <a:fillRect/>
          </a:stretch>
        </p:blipFill>
        <p:spPr bwMode="auto">
          <a:xfrm>
            <a:off x="5410200" y="5334000"/>
            <a:ext cx="2971800" cy="990600"/>
          </a:xfrm>
          <a:prstGeom prst="rect">
            <a:avLst/>
          </a:prstGeom>
          <a:noFill/>
          <a:ln w="9525">
            <a:noFill/>
            <a:miter lim="800000"/>
            <a:headEnd/>
            <a:tailEnd/>
          </a:ln>
        </p:spPr>
      </p:pic>
      <p:pic>
        <p:nvPicPr>
          <p:cNvPr id="49159" name="Picture 7"/>
          <p:cNvPicPr>
            <a:picLocks noChangeAspect="1" noChangeArrowheads="1"/>
          </p:cNvPicPr>
          <p:nvPr/>
        </p:nvPicPr>
        <p:blipFill>
          <a:blip r:embed="rId7"/>
          <a:srcRect t="22917" r="85156" b="57291"/>
          <a:stretch>
            <a:fillRect/>
          </a:stretch>
        </p:blipFill>
        <p:spPr bwMode="auto">
          <a:xfrm>
            <a:off x="6172200" y="1295400"/>
            <a:ext cx="1828800" cy="1828800"/>
          </a:xfrm>
          <a:prstGeom prst="rect">
            <a:avLst/>
          </a:prstGeom>
          <a:noFill/>
          <a:ln w="9525">
            <a:noFill/>
            <a:miter lim="800000"/>
            <a:headEnd/>
            <a:tailEnd/>
          </a:ln>
        </p:spPr>
      </p:pic>
      <p:pic>
        <p:nvPicPr>
          <p:cNvPr id="49160" name="Picture 8"/>
          <p:cNvPicPr>
            <a:picLocks noChangeAspect="1" noChangeArrowheads="1"/>
          </p:cNvPicPr>
          <p:nvPr/>
        </p:nvPicPr>
        <p:blipFill>
          <a:blip r:embed="rId8"/>
          <a:srcRect/>
          <a:stretch>
            <a:fillRect/>
          </a:stretch>
        </p:blipFill>
        <p:spPr bwMode="auto">
          <a:xfrm>
            <a:off x="685800" y="2971800"/>
            <a:ext cx="2438400" cy="1263651"/>
          </a:xfrm>
          <a:prstGeom prst="rect">
            <a:avLst/>
          </a:prstGeom>
          <a:noFill/>
          <a:ln w="9525">
            <a:noFill/>
            <a:miter lim="800000"/>
            <a:headEnd/>
            <a:tailEnd/>
          </a:ln>
        </p:spPr>
      </p:pic>
      <p:pic>
        <p:nvPicPr>
          <p:cNvPr id="49161" name="Picture 9"/>
          <p:cNvPicPr>
            <a:picLocks noChangeAspect="1" noChangeArrowheads="1"/>
          </p:cNvPicPr>
          <p:nvPr/>
        </p:nvPicPr>
        <p:blipFill>
          <a:blip r:embed="rId9"/>
          <a:srcRect/>
          <a:stretch>
            <a:fillRect/>
          </a:stretch>
        </p:blipFill>
        <p:spPr bwMode="auto">
          <a:xfrm>
            <a:off x="914400" y="5562601"/>
            <a:ext cx="2895600" cy="915988"/>
          </a:xfrm>
          <a:prstGeom prst="rect">
            <a:avLst/>
          </a:prstGeom>
          <a:noFill/>
          <a:ln w="9525">
            <a:noFill/>
            <a:miter lim="800000"/>
            <a:headEnd/>
            <a:tailEnd/>
          </a:ln>
        </p:spPr>
      </p:pic>
      <p:pic>
        <p:nvPicPr>
          <p:cNvPr id="49162" name="Picture 10"/>
          <p:cNvPicPr>
            <a:picLocks noChangeAspect="1" noChangeArrowheads="1"/>
          </p:cNvPicPr>
          <p:nvPr/>
        </p:nvPicPr>
        <p:blipFill>
          <a:blip r:embed="rId10"/>
          <a:srcRect l="9375" t="18750" r="62500" b="76042"/>
          <a:stretch>
            <a:fillRect/>
          </a:stretch>
        </p:blipFill>
        <p:spPr bwMode="auto">
          <a:xfrm>
            <a:off x="4191000" y="3327400"/>
            <a:ext cx="4572000" cy="635000"/>
          </a:xfrm>
          <a:prstGeom prst="rect">
            <a:avLst/>
          </a:prstGeom>
          <a:noFill/>
          <a:ln w="9525">
            <a:noFill/>
            <a:miter lim="800000"/>
            <a:headEnd/>
            <a:tailEnd/>
          </a:ln>
        </p:spPr>
      </p:pic>
    </p:spTree>
    <p:extLst>
      <p:ext uri="{BB962C8B-B14F-4D97-AF65-F5344CB8AC3E}">
        <p14:creationId xmlns:p14="http://schemas.microsoft.com/office/powerpoint/2010/main" val="160936947"/>
      </p:ext>
    </p:extLst>
  </p:cSld>
  <p:clrMapOvr>
    <a:masterClrMapping/>
  </p:clrMapOvr>
  <mc:AlternateContent xmlns:mc="http://schemas.openxmlformats.org/markup-compatibility/2006" xmlns:p14="http://schemas.microsoft.com/office/powerpoint/2010/main">
    <mc:Choice Requires="p14">
      <p:transition spd="slow" p14:dur="150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PhET</a:t>
            </a:r>
            <a:r>
              <a:rPr lang="en-US" dirty="0" smtClean="0"/>
              <a:t>: </a:t>
            </a:r>
            <a:r>
              <a:rPr lang="en-US" dirty="0" err="1" smtClean="0">
                <a:hlinkClick r:id="rId3"/>
              </a:rPr>
              <a:t>phet.ucolorado.edu</a:t>
            </a:r>
            <a:endParaRPr lang="en-US" dirty="0"/>
          </a:p>
        </p:txBody>
      </p:sp>
      <p:sp>
        <p:nvSpPr>
          <p:cNvPr id="4" name="Content Placeholder 3"/>
          <p:cNvSpPr>
            <a:spLocks noGrp="1"/>
          </p:cNvSpPr>
          <p:nvPr>
            <p:ph idx="1"/>
          </p:nvPr>
        </p:nvSpPr>
        <p:spPr/>
        <p:txBody>
          <a:bodyPr/>
          <a:lstStyle/>
          <a:p>
            <a:endParaRPr lang="en-US"/>
          </a:p>
        </p:txBody>
      </p:sp>
      <p:sp>
        <p:nvSpPr>
          <p:cNvPr id="7" name="Rectangle 6"/>
          <p:cNvSpPr/>
          <p:nvPr/>
        </p:nvSpPr>
        <p:spPr>
          <a:xfrm>
            <a:off x="0" y="-27384"/>
            <a:ext cx="9144000" cy="68853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shot-ph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853" y="119186"/>
            <a:ext cx="6707922" cy="6532497"/>
          </a:xfrm>
          <a:prstGeom prst="rect">
            <a:avLst/>
          </a:prstGeom>
        </p:spPr>
      </p:pic>
    </p:spTree>
    <p:extLst>
      <p:ext uri="{BB962C8B-B14F-4D97-AF65-F5344CB8AC3E}">
        <p14:creationId xmlns:p14="http://schemas.microsoft.com/office/powerpoint/2010/main" val="805785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Oval 4"/>
          <p:cNvSpPr>
            <a:spLocks noChangeArrowheads="1"/>
          </p:cNvSpPr>
          <p:nvPr/>
        </p:nvSpPr>
        <p:spPr bwMode="auto">
          <a:xfrm>
            <a:off x="6907088" y="3810000"/>
            <a:ext cx="2057400" cy="685800"/>
          </a:xfrm>
          <a:prstGeom prst="ellipse">
            <a:avLst/>
          </a:prstGeom>
          <a:solidFill>
            <a:schemeClr val="accent1"/>
          </a:solidFill>
          <a:ln w="9525">
            <a:solidFill>
              <a:schemeClr val="tx1"/>
            </a:solidFill>
            <a:round/>
            <a:headEnd/>
            <a:tailEnd/>
          </a:ln>
        </p:spPr>
        <p:txBody>
          <a:bodyPr wrap="none" anchor="ctr"/>
          <a:lstStyle/>
          <a:p>
            <a:endParaRPr lang="en-US" sz="2800"/>
          </a:p>
        </p:txBody>
      </p:sp>
      <p:sp>
        <p:nvSpPr>
          <p:cNvPr id="28674" name="Oval 5"/>
          <p:cNvSpPr>
            <a:spLocks noChangeArrowheads="1"/>
          </p:cNvSpPr>
          <p:nvPr/>
        </p:nvSpPr>
        <p:spPr bwMode="auto">
          <a:xfrm>
            <a:off x="4499992" y="4581128"/>
            <a:ext cx="2743200" cy="1066800"/>
          </a:xfrm>
          <a:prstGeom prst="ellipse">
            <a:avLst/>
          </a:prstGeom>
          <a:solidFill>
            <a:srgbClr val="FFCC00"/>
          </a:solidFill>
          <a:ln w="9525">
            <a:solidFill>
              <a:schemeClr val="tx1"/>
            </a:solidFill>
            <a:round/>
            <a:headEnd/>
            <a:tailEnd/>
          </a:ln>
        </p:spPr>
        <p:txBody>
          <a:bodyPr wrap="none" anchor="ctr"/>
          <a:lstStyle/>
          <a:p>
            <a:endParaRPr lang="en-US" sz="2800"/>
          </a:p>
        </p:txBody>
      </p:sp>
      <p:graphicFrame>
        <p:nvGraphicFramePr>
          <p:cNvPr id="28675" name="Object 2"/>
          <p:cNvGraphicFramePr>
            <a:graphicFrameLocks noChangeAspect="1"/>
          </p:cNvGraphicFramePr>
          <p:nvPr>
            <p:extLst>
              <p:ext uri="{D42A27DB-BD31-4B8C-83A1-F6EECF244321}">
                <p14:modId xmlns:p14="http://schemas.microsoft.com/office/powerpoint/2010/main" val="2054682195"/>
              </p:ext>
            </p:extLst>
          </p:nvPr>
        </p:nvGraphicFramePr>
        <p:xfrm>
          <a:off x="7177881" y="1844824"/>
          <a:ext cx="1519238" cy="1825625"/>
        </p:xfrm>
        <a:graphic>
          <a:graphicData uri="http://schemas.openxmlformats.org/presentationml/2006/ole">
            <mc:AlternateContent xmlns:mc="http://schemas.openxmlformats.org/markup-compatibility/2006">
              <mc:Choice xmlns:v="urn:schemas-microsoft-com:vml" Requires="v">
                <p:oleObj spid="_x0000_s1146" name="Clip" r:id="rId4" imgW="1270000" imgH="1524000" progId="MS_ClipArt_Gallery.5">
                  <p:embed/>
                </p:oleObj>
              </mc:Choice>
              <mc:Fallback>
                <p:oleObj name="Clip" r:id="rId4" imgW="1270000" imgH="152400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881" y="1844824"/>
                        <a:ext cx="1519238"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8676" name="Line 12"/>
          <p:cNvSpPr>
            <a:spLocks noChangeShapeType="1"/>
          </p:cNvSpPr>
          <p:nvPr/>
        </p:nvSpPr>
        <p:spPr bwMode="auto">
          <a:xfrm flipV="1">
            <a:off x="3507220" y="2636912"/>
            <a:ext cx="3276600" cy="685800"/>
          </a:xfrm>
          <a:prstGeom prst="line">
            <a:avLst/>
          </a:prstGeom>
          <a:noFill/>
          <a:ln w="38100">
            <a:solidFill>
              <a:srgbClr val="FF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8677" name="Object 4"/>
          <p:cNvGraphicFramePr>
            <a:graphicFrameLocks noChangeAspect="1"/>
          </p:cNvGraphicFramePr>
          <p:nvPr>
            <p:extLst>
              <p:ext uri="{D42A27DB-BD31-4B8C-83A1-F6EECF244321}">
                <p14:modId xmlns:p14="http://schemas.microsoft.com/office/powerpoint/2010/main" val="2611117002"/>
              </p:ext>
            </p:extLst>
          </p:nvPr>
        </p:nvGraphicFramePr>
        <p:xfrm>
          <a:off x="4499992" y="3363912"/>
          <a:ext cx="2209800" cy="1916113"/>
        </p:xfrm>
        <a:graphic>
          <a:graphicData uri="http://schemas.openxmlformats.org/presentationml/2006/ole">
            <mc:AlternateContent xmlns:mc="http://schemas.openxmlformats.org/markup-compatibility/2006">
              <mc:Choice xmlns:v="urn:schemas-microsoft-com:vml" Requires="v">
                <p:oleObj spid="_x0000_s1147" name="Clip" r:id="rId6" imgW="1701800" imgH="1473200" progId="MS_ClipArt_Gallery.5">
                  <p:embed/>
                </p:oleObj>
              </mc:Choice>
              <mc:Fallback>
                <p:oleObj name="Clip" r:id="rId6" imgW="1701800" imgH="1473200"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3363912"/>
                        <a:ext cx="2209800" cy="191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8678" name="Line 14"/>
          <p:cNvSpPr>
            <a:spLocks noChangeShapeType="1"/>
          </p:cNvSpPr>
          <p:nvPr/>
        </p:nvSpPr>
        <p:spPr bwMode="auto">
          <a:xfrm>
            <a:off x="3286083" y="3974728"/>
            <a:ext cx="762000" cy="304800"/>
          </a:xfrm>
          <a:prstGeom prst="line">
            <a:avLst/>
          </a:prstGeom>
          <a:noFill/>
          <a:ln w="38100">
            <a:solidFill>
              <a:srgbClr val="FF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857" name="Rectangle 17"/>
          <p:cNvSpPr>
            <a:spLocks noGrp="1" noRot="1" noChangeArrowheads="1"/>
          </p:cNvSpPr>
          <p:nvPr>
            <p:ph type="title" idx="4294967295"/>
          </p:nvPr>
        </p:nvSpPr>
        <p:spPr>
          <a:xfrm>
            <a:off x="0" y="5706282"/>
            <a:ext cx="8964488" cy="1124744"/>
          </a:xfrm>
          <a:prstGeom prst="rect">
            <a:avLst/>
          </a:prstGeom>
        </p:spPr>
        <p:txBody>
          <a:bodyPr>
            <a:normAutofit/>
          </a:bodyPr>
          <a:lstStyle/>
          <a:p>
            <a:pPr>
              <a:defRPr/>
            </a:pPr>
            <a:r>
              <a:rPr lang="en-US" altLang="ja-JP" sz="2400" b="1" i="1" dirty="0" err="1" smtClean="0">
                <a:sym typeface="Arial" charset="0"/>
              </a:rPr>
              <a:t>iLab</a:t>
            </a:r>
            <a:r>
              <a:rPr lang="en-US" altLang="ja-JP" sz="2400" b="1" i="1" dirty="0" smtClean="0">
                <a:sym typeface="Arial" charset="0"/>
              </a:rPr>
              <a:t>: If </a:t>
            </a:r>
            <a:r>
              <a:rPr lang="en-US" altLang="ja-JP" sz="2400" b="1" i="1" dirty="0">
                <a:sym typeface="Arial" charset="0"/>
              </a:rPr>
              <a:t>you can</a:t>
            </a:r>
            <a:r>
              <a:rPr lang="ja-JP" altLang="en-US" sz="2400" b="1" i="1" dirty="0">
                <a:sym typeface="Arial" charset="0"/>
              </a:rPr>
              <a:t>’</a:t>
            </a:r>
            <a:r>
              <a:rPr lang="en-US" altLang="ja-JP" sz="2400" b="1" i="1" dirty="0">
                <a:sym typeface="Arial" charset="0"/>
              </a:rPr>
              <a:t>t come to the lab… the lab will come to you</a:t>
            </a:r>
            <a:r>
              <a:rPr lang="en-US" altLang="ja-JP" sz="2400" b="1" i="1" dirty="0" smtClean="0">
                <a:sym typeface="Arial" charset="0"/>
              </a:rPr>
              <a:t>!</a:t>
            </a:r>
            <a:endParaRPr lang="en-US" sz="2400" b="1" i="1" dirty="0">
              <a:effectLst>
                <a:outerShdw blurRad="38100" dist="38100" dir="2700000" algn="tl">
                  <a:srgbClr val="DDDDDD"/>
                </a:outerShdw>
              </a:effectLst>
              <a:ea typeface="ＭＳ Ｐゴシック" charset="0"/>
              <a:cs typeface="ＭＳ Ｐゴシック" charset="0"/>
            </a:endParaRPr>
          </a:p>
        </p:txBody>
      </p:sp>
      <p:graphicFrame>
        <p:nvGraphicFramePr>
          <p:cNvPr id="28682" name="Object 3"/>
          <p:cNvGraphicFramePr>
            <a:graphicFrameLocks noChangeAspect="1"/>
          </p:cNvGraphicFramePr>
          <p:nvPr>
            <p:extLst>
              <p:ext uri="{D42A27DB-BD31-4B8C-83A1-F6EECF244321}">
                <p14:modId xmlns:p14="http://schemas.microsoft.com/office/powerpoint/2010/main" val="2762564780"/>
              </p:ext>
            </p:extLst>
          </p:nvPr>
        </p:nvGraphicFramePr>
        <p:xfrm>
          <a:off x="1011898" y="2780928"/>
          <a:ext cx="1784350" cy="1498600"/>
        </p:xfrm>
        <a:graphic>
          <a:graphicData uri="http://schemas.openxmlformats.org/presentationml/2006/ole">
            <mc:AlternateContent xmlns:mc="http://schemas.openxmlformats.org/markup-compatibility/2006">
              <mc:Choice xmlns:v="urn:schemas-microsoft-com:vml" Requires="v">
                <p:oleObj spid="_x0000_s1148" name="Clip" r:id="rId8" imgW="1790700" imgH="1498600" progId="MS_ClipArt_Gallery.5">
                  <p:embed/>
                </p:oleObj>
              </mc:Choice>
              <mc:Fallback>
                <p:oleObj name="Clip" r:id="rId8" imgW="1790700" imgH="1498600" progId="MS_ClipArt_Gallery.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1898" y="2780928"/>
                        <a:ext cx="1784350" cy="149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2" name="Content Placeholder 11"/>
          <p:cNvPicPr>
            <a:picLocks noChangeArrowheads="1"/>
          </p:cNvPicPr>
          <p:nvPr/>
        </p:nvPicPr>
        <p:blipFill>
          <a:blip r:embed="rId10"/>
          <a:srcRect l="-8916" r="-8916"/>
          <a:stretch>
            <a:fillRect/>
          </a:stretch>
        </p:blipFill>
        <p:spPr bwMode="auto">
          <a:xfrm>
            <a:off x="2267744" y="0"/>
            <a:ext cx="4910137" cy="2425700"/>
          </a:xfrm>
          <a:prstGeom prst="rect">
            <a:avLst/>
          </a:prstGeom>
          <a:noFill/>
          <a:ln w="9525">
            <a:noFill/>
            <a:miter lim="800000"/>
            <a:headEnd/>
            <a:tailEnd/>
          </a:ln>
        </p:spPr>
      </p:pic>
    </p:spTree>
    <p:extLst>
      <p:ext uri="{BB962C8B-B14F-4D97-AF65-F5344CB8AC3E}">
        <p14:creationId xmlns:p14="http://schemas.microsoft.com/office/powerpoint/2010/main" val="215631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62" y="232396"/>
            <a:ext cx="8229600" cy="822257"/>
          </a:xfrm>
        </p:spPr>
        <p:txBody>
          <a:bodyPr>
            <a:normAutofit/>
          </a:bodyPr>
          <a:lstStyle/>
          <a:p>
            <a:r>
              <a:rPr lang="en-US" sz="3200" b="1" dirty="0" smtClean="0"/>
              <a:t>Cloud-</a:t>
            </a:r>
            <a:r>
              <a:rPr lang="en-US" sz="3200" b="1" dirty="0" err="1" smtClean="0"/>
              <a:t>ed</a:t>
            </a:r>
            <a:endParaRPr lang="en-US" sz="3200" b="1" dirty="0"/>
          </a:p>
        </p:txBody>
      </p:sp>
      <p:sp>
        <p:nvSpPr>
          <p:cNvPr id="3" name="Content Placeholder 2"/>
          <p:cNvSpPr>
            <a:spLocks noGrp="1"/>
          </p:cNvSpPr>
          <p:nvPr>
            <p:ph idx="1"/>
          </p:nvPr>
        </p:nvSpPr>
        <p:spPr>
          <a:xfrm>
            <a:off x="457200" y="1135383"/>
            <a:ext cx="8229600" cy="5272793"/>
          </a:xfrm>
        </p:spPr>
        <p:txBody>
          <a:bodyPr>
            <a:normAutofit fontScale="40000" lnSpcReduction="20000"/>
          </a:bodyPr>
          <a:lstStyle/>
          <a:p>
            <a:r>
              <a:rPr lang="en-US" sz="5000" dirty="0"/>
              <a:t>Students at the UK’s King Solomon Academy are using </a:t>
            </a:r>
            <a:r>
              <a:rPr lang="en-US" sz="5000" dirty="0" err="1"/>
              <a:t>Chromebooks</a:t>
            </a:r>
            <a:r>
              <a:rPr lang="en-US" sz="5000" dirty="0"/>
              <a:t>, inexpensive laptops that rely on ubiquitous connectivity and cloud-based software and storage, for experiments with blended learning in a seventh grade math classroom</a:t>
            </a:r>
            <a:r>
              <a:rPr lang="en-US" sz="5000" dirty="0" smtClean="0"/>
              <a:t>.</a:t>
            </a:r>
          </a:p>
          <a:p>
            <a:endParaRPr lang="en-US" sz="5000" dirty="0"/>
          </a:p>
          <a:p>
            <a:r>
              <a:rPr lang="en-US" sz="5000" dirty="0"/>
              <a:t>The city of </a:t>
            </a:r>
            <a:r>
              <a:rPr lang="en-US" sz="5000" dirty="0" err="1"/>
              <a:t>Zhuji</a:t>
            </a:r>
            <a:r>
              <a:rPr lang="en-US" sz="5000" dirty="0"/>
              <a:t> in Zhejiang has installed over 6,000 3Tcloud computing terminal devices in 118 schools in a project to replace all obsolete PCs in the city’s school system with over 30,000 cloud terminal devices by </a:t>
            </a:r>
            <a:r>
              <a:rPr lang="en-US" sz="5000" dirty="0" smtClean="0"/>
              <a:t>2015.</a:t>
            </a:r>
            <a:endParaRPr lang="en-US" sz="5000" dirty="0"/>
          </a:p>
          <a:p>
            <a:endParaRPr lang="en-US" sz="5000" dirty="0"/>
          </a:p>
          <a:p>
            <a:r>
              <a:rPr lang="en-US" sz="5000" dirty="0"/>
              <a:t>Lansing Studies in the Cloud </a:t>
            </a:r>
            <a:r>
              <a:rPr lang="en-US" sz="5000" dirty="0" smtClean="0"/>
              <a:t>: At </a:t>
            </a:r>
            <a:r>
              <a:rPr lang="en-US" sz="5000" dirty="0"/>
              <a:t>Lansing Central School, a social studies teacher held online reviews for mid-term exams in the cloud using Google Hangouts and Google Docs to provide a private forum where students could study with each other. </a:t>
            </a:r>
            <a:r>
              <a:rPr lang="en-US" sz="5000" dirty="0" err="1"/>
              <a:t>go.nmc.org</a:t>
            </a:r>
            <a:r>
              <a:rPr lang="en-US" sz="5000" dirty="0"/>
              <a:t>/</a:t>
            </a:r>
            <a:r>
              <a:rPr lang="en-US" sz="5000" dirty="0" err="1" smtClean="0"/>
              <a:t>lans</a:t>
            </a:r>
            <a:r>
              <a:rPr lang="en-US" sz="5000" dirty="0" smtClean="0"/>
              <a:t>*. </a:t>
            </a:r>
            <a:endParaRPr lang="en-US" sz="5000" dirty="0"/>
          </a:p>
          <a:p>
            <a:endParaRPr lang="en-US" dirty="0"/>
          </a:p>
          <a:p>
            <a:pPr marL="0" indent="0">
              <a:buNone/>
            </a:pPr>
            <a:endParaRPr lang="en-US" dirty="0" smtClean="0"/>
          </a:p>
          <a:p>
            <a:pPr marL="0" indent="0">
              <a:buNone/>
            </a:pPr>
            <a:r>
              <a:rPr lang="en-US" dirty="0"/>
              <a:t> </a:t>
            </a:r>
            <a:endParaRPr lang="en-US" dirty="0" smtClean="0"/>
          </a:p>
          <a:p>
            <a:pPr marL="0" indent="0">
              <a:buNone/>
            </a:pPr>
            <a:endParaRPr lang="en-US" dirty="0"/>
          </a:p>
          <a:p>
            <a:pPr marL="0" indent="0">
              <a:buNone/>
            </a:pPr>
            <a:r>
              <a:rPr lang="en-US" sz="3500" dirty="0" smtClean="0"/>
              <a:t>*</a:t>
            </a:r>
            <a:r>
              <a:rPr lang="en-US" sz="2500" dirty="0" smtClean="0"/>
              <a:t> Johnson</a:t>
            </a:r>
            <a:r>
              <a:rPr lang="en-US" sz="2500" dirty="0"/>
              <a:t>, L., Adams Becker, S., Estrada, V., and Freeman, A. </a:t>
            </a:r>
            <a:r>
              <a:rPr lang="en-US" sz="2500" dirty="0" smtClean="0"/>
              <a:t>(</a:t>
            </a:r>
            <a:r>
              <a:rPr lang="en-US" sz="2500" dirty="0"/>
              <a:t>2014). NMC Horizon Report: 2014 K-12 Edition Austin, Texas: The </a:t>
            </a:r>
            <a:r>
              <a:rPr lang="en-US" sz="2500" dirty="0" smtClean="0"/>
              <a:t>New </a:t>
            </a:r>
            <a:r>
              <a:rPr lang="en-US" sz="2500" dirty="0"/>
              <a:t>Media Consortium.</a:t>
            </a:r>
          </a:p>
          <a:p>
            <a:endParaRPr lang="en-US" dirty="0"/>
          </a:p>
        </p:txBody>
      </p:sp>
    </p:spTree>
    <p:extLst>
      <p:ext uri="{BB962C8B-B14F-4D97-AF65-F5344CB8AC3E}">
        <p14:creationId xmlns:p14="http://schemas.microsoft.com/office/powerpoint/2010/main" val="18217771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Oval 2"/>
          <p:cNvSpPr>
            <a:spLocks noChangeArrowheads="1"/>
          </p:cNvSpPr>
          <p:nvPr/>
        </p:nvSpPr>
        <p:spPr bwMode="auto">
          <a:xfrm>
            <a:off x="1752600" y="5257800"/>
            <a:ext cx="1760538" cy="762000"/>
          </a:xfrm>
          <a:prstGeom prst="ellipse">
            <a:avLst/>
          </a:prstGeom>
          <a:solidFill>
            <a:schemeClr val="hlink"/>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nchor="ctr">
            <a:spAutoFit/>
          </a:bodyPr>
          <a:lstStyle/>
          <a:p>
            <a:endParaRPr lang="en-US"/>
          </a:p>
        </p:txBody>
      </p:sp>
      <p:pic>
        <p:nvPicPr>
          <p:cNvPr id="4505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733800"/>
            <a:ext cx="77788"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4"/>
          <p:cNvSpPr>
            <a:spLocks noRot="1" noChangeArrowheads="1"/>
          </p:cNvSpPr>
          <p:nvPr/>
        </p:nvSpPr>
        <p:spPr bwMode="auto">
          <a:xfrm>
            <a:off x="66755" y="211087"/>
            <a:ext cx="21002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b="1" dirty="0">
                <a:latin typeface="+mj-lt"/>
              </a:rPr>
              <a:t>The </a:t>
            </a:r>
            <a:r>
              <a:rPr lang="en-US" sz="2000" b="1" dirty="0" err="1">
                <a:latin typeface="+mj-lt"/>
              </a:rPr>
              <a:t>iLab</a:t>
            </a:r>
            <a:r>
              <a:rPr lang="en-US" sz="2000" b="1" dirty="0">
                <a:latin typeface="+mj-lt"/>
              </a:rPr>
              <a:t> Vision</a:t>
            </a:r>
            <a:br>
              <a:rPr lang="en-US" sz="2000" b="1" dirty="0">
                <a:latin typeface="+mj-lt"/>
              </a:rPr>
            </a:br>
            <a:endParaRPr lang="en-US" sz="2000" b="1" dirty="0">
              <a:latin typeface="+mj-lt"/>
            </a:endParaRPr>
          </a:p>
        </p:txBody>
      </p:sp>
      <p:pic>
        <p:nvPicPr>
          <p:cNvPr id="4506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47378">
            <a:off x="6951663" y="3335338"/>
            <a:ext cx="9366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2050">
            <a:off x="5943600" y="2819400"/>
            <a:ext cx="22637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Oval 7"/>
          <p:cNvSpPr>
            <a:spLocks noChangeArrowheads="1"/>
          </p:cNvSpPr>
          <p:nvPr/>
        </p:nvSpPr>
        <p:spPr bwMode="auto">
          <a:xfrm>
            <a:off x="7391400" y="1828800"/>
            <a:ext cx="1447800" cy="395288"/>
          </a:xfrm>
          <a:prstGeom prst="ellipse">
            <a:avLst/>
          </a:prstGeom>
          <a:solidFill>
            <a:srgbClr val="993366"/>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nchor="ctr">
            <a:spAutoFit/>
          </a:bodyPr>
          <a:lstStyle/>
          <a:p>
            <a:endParaRPr lang="en-US"/>
          </a:p>
        </p:txBody>
      </p:sp>
      <p:sp>
        <p:nvSpPr>
          <p:cNvPr id="45063" name="Oval 8"/>
          <p:cNvSpPr>
            <a:spLocks noChangeArrowheads="1"/>
          </p:cNvSpPr>
          <p:nvPr/>
        </p:nvSpPr>
        <p:spPr bwMode="auto">
          <a:xfrm>
            <a:off x="7391400" y="5638800"/>
            <a:ext cx="1447800" cy="395288"/>
          </a:xfrm>
          <a:prstGeom prst="ellipse">
            <a:avLst/>
          </a:prstGeom>
          <a:solidFill>
            <a:srgbClr val="FF99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nchor="ctr">
            <a:spAutoFit/>
          </a:bodyPr>
          <a:lstStyle/>
          <a:p>
            <a:endParaRPr lang="en-US"/>
          </a:p>
        </p:txBody>
      </p:sp>
      <p:sp>
        <p:nvSpPr>
          <p:cNvPr id="45064" name="Oval 9"/>
          <p:cNvSpPr>
            <a:spLocks noChangeArrowheads="1"/>
          </p:cNvSpPr>
          <p:nvPr/>
        </p:nvSpPr>
        <p:spPr bwMode="auto">
          <a:xfrm>
            <a:off x="3276600" y="3657600"/>
            <a:ext cx="2206625" cy="725488"/>
          </a:xfrm>
          <a:prstGeom prst="ellipse">
            <a:avLst/>
          </a:prstGeom>
          <a:solidFill>
            <a:schemeClr val="hlink"/>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nchor="ctr">
            <a:spAutoFit/>
          </a:bodyPr>
          <a:lstStyle/>
          <a:p>
            <a:endParaRPr lang="en-US"/>
          </a:p>
        </p:txBody>
      </p:sp>
      <p:sp>
        <p:nvSpPr>
          <p:cNvPr id="45065" name="Text Box 10"/>
          <p:cNvSpPr txBox="1">
            <a:spLocks noChangeArrowheads="1"/>
          </p:cNvSpPr>
          <p:nvPr/>
        </p:nvSpPr>
        <p:spPr bwMode="auto">
          <a:xfrm>
            <a:off x="3429000" y="4419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r>
              <a:rPr lang="en-US" sz="2000">
                <a:solidFill>
                  <a:schemeClr val="accent1"/>
                </a:solidFill>
                <a:latin typeface="Arial" charset="0"/>
              </a:rPr>
              <a:t>Service Broker</a:t>
            </a:r>
          </a:p>
        </p:txBody>
      </p:sp>
      <p:sp>
        <p:nvSpPr>
          <p:cNvPr id="45066" name="Text Box 11"/>
          <p:cNvSpPr txBox="1">
            <a:spLocks noChangeArrowheads="1"/>
          </p:cNvSpPr>
          <p:nvPr/>
        </p:nvSpPr>
        <p:spPr bwMode="auto">
          <a:xfrm>
            <a:off x="7391400" y="6096000"/>
            <a:ext cx="14271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r>
              <a:rPr lang="en-US" sz="2000">
                <a:solidFill>
                  <a:schemeClr val="accent1"/>
                </a:solidFill>
                <a:latin typeface="Arial" charset="0"/>
              </a:rPr>
              <a:t>Lab Server</a:t>
            </a:r>
          </a:p>
        </p:txBody>
      </p:sp>
      <p:sp>
        <p:nvSpPr>
          <p:cNvPr id="45067" name="Text Box 12"/>
          <p:cNvSpPr txBox="1">
            <a:spLocks noChangeArrowheads="1"/>
          </p:cNvSpPr>
          <p:nvPr/>
        </p:nvSpPr>
        <p:spPr bwMode="auto">
          <a:xfrm>
            <a:off x="685800" y="4343400"/>
            <a:ext cx="833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r>
              <a:rPr lang="en-US" sz="2000">
                <a:solidFill>
                  <a:schemeClr val="accent1"/>
                </a:solidFill>
                <a:latin typeface="Arial" charset="0"/>
              </a:rPr>
              <a:t>Client</a:t>
            </a:r>
          </a:p>
        </p:txBody>
      </p:sp>
      <p:sp>
        <p:nvSpPr>
          <p:cNvPr id="45068" name="Oval 13"/>
          <p:cNvSpPr>
            <a:spLocks noChangeArrowheads="1"/>
          </p:cNvSpPr>
          <p:nvPr/>
        </p:nvSpPr>
        <p:spPr bwMode="auto">
          <a:xfrm>
            <a:off x="0" y="3810000"/>
            <a:ext cx="1760538" cy="439738"/>
          </a:xfrm>
          <a:prstGeom prst="ellipse">
            <a:avLst/>
          </a:prstGeom>
          <a:solidFill>
            <a:schemeClr val="hlink"/>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nchor="ctr">
            <a:spAutoFit/>
          </a:bodyPr>
          <a:lstStyle/>
          <a:p>
            <a:endParaRPr lang="en-US"/>
          </a:p>
        </p:txBody>
      </p:sp>
      <p:pic>
        <p:nvPicPr>
          <p:cNvPr id="45069" name="Pictur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81400"/>
            <a:ext cx="28733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713" y="3543300"/>
            <a:ext cx="2505075"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Oval 16"/>
          <p:cNvSpPr>
            <a:spLocks noChangeArrowheads="1"/>
          </p:cNvSpPr>
          <p:nvPr/>
        </p:nvSpPr>
        <p:spPr bwMode="auto">
          <a:xfrm>
            <a:off x="7391400" y="3733800"/>
            <a:ext cx="1447800" cy="395288"/>
          </a:xfrm>
          <a:prstGeom prst="ellipse">
            <a:avLst/>
          </a:prstGeom>
          <a:solidFill>
            <a:schemeClr val="accent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nchor="ctr">
            <a:spAutoFit/>
          </a:bodyPr>
          <a:lstStyle/>
          <a:p>
            <a:endParaRPr lang="en-US"/>
          </a:p>
        </p:txBody>
      </p:sp>
      <p:pic>
        <p:nvPicPr>
          <p:cNvPr id="45072" name="Picture 17" descr="Network-Storage-1"/>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7545388" y="2894013"/>
            <a:ext cx="627062" cy="1123950"/>
          </a:xfrm>
        </p:spPr>
      </p:pic>
      <p:pic>
        <p:nvPicPr>
          <p:cNvPr id="45073" name="Picture 18" descr="Passport-7440Multiservice-S"/>
          <p:cNvPicPr>
            <a:picLocks noChangeAspect="1" noChangeArrowheads="1"/>
          </p:cNvPicPr>
          <p:nvPr/>
        </p:nvPicPr>
        <p:blipFill>
          <a:blip r:embed="rId7">
            <a:extLst>
              <a:ext uri="{28A0092B-C50C-407E-A947-70E740481C1C}">
                <a14:useLocalDpi xmlns:a14="http://schemas.microsoft.com/office/drawing/2010/main" val="0"/>
              </a:ext>
            </a:extLst>
          </a:blip>
          <a:srcRect l="10104" t="30472" r="69708" b="33528"/>
          <a:stretch>
            <a:fillRect/>
          </a:stretch>
        </p:blipFill>
        <p:spPr bwMode="auto">
          <a:xfrm>
            <a:off x="8153400" y="3352800"/>
            <a:ext cx="46196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19" descr="dell poweredge 6300"/>
          <p:cNvPicPr>
            <a:picLocks noChangeAspect="1" noChangeArrowheads="1"/>
          </p:cNvPicPr>
          <p:nvPr/>
        </p:nvPicPr>
        <p:blipFill>
          <a:blip r:embed="rId8">
            <a:extLst>
              <a:ext uri="{28A0092B-C50C-407E-A947-70E740481C1C}">
                <a14:useLocalDpi xmlns:a14="http://schemas.microsoft.com/office/drawing/2010/main" val="0"/>
              </a:ext>
            </a:extLst>
          </a:blip>
          <a:srcRect l="13849" t="7732" r="6834" b="10420"/>
          <a:stretch>
            <a:fillRect/>
          </a:stretch>
        </p:blipFill>
        <p:spPr bwMode="auto">
          <a:xfrm>
            <a:off x="3733800" y="2895600"/>
            <a:ext cx="118903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20" descr="internet cloud smaller"/>
          <p:cNvPicPr>
            <a:picLocks noChangeAspect="1" noChangeArrowheads="1"/>
          </p:cNvPicPr>
          <p:nvPr/>
        </p:nvPicPr>
        <p:blipFill>
          <a:blip r:embed="rId9">
            <a:extLst>
              <a:ext uri="{28A0092B-C50C-407E-A947-70E740481C1C}">
                <a14:useLocalDpi xmlns:a14="http://schemas.microsoft.com/office/drawing/2010/main" val="0"/>
              </a:ext>
            </a:extLst>
          </a:blip>
          <a:srcRect t="19904"/>
          <a:stretch>
            <a:fillRect/>
          </a:stretch>
        </p:blipFill>
        <p:spPr bwMode="auto">
          <a:xfrm>
            <a:off x="5638800" y="3124200"/>
            <a:ext cx="1311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21" descr="internet cloud smaller"/>
          <p:cNvPicPr>
            <a:picLocks noChangeAspect="1" noChangeArrowheads="1"/>
          </p:cNvPicPr>
          <p:nvPr/>
        </p:nvPicPr>
        <p:blipFill>
          <a:blip r:embed="rId9">
            <a:extLst>
              <a:ext uri="{28A0092B-C50C-407E-A947-70E740481C1C}">
                <a14:useLocalDpi xmlns:a14="http://schemas.microsoft.com/office/drawing/2010/main" val="0"/>
              </a:ext>
            </a:extLst>
          </a:blip>
          <a:srcRect t="19904"/>
          <a:stretch>
            <a:fillRect/>
          </a:stretch>
        </p:blipFill>
        <p:spPr bwMode="auto">
          <a:xfrm>
            <a:off x="1828800" y="2895600"/>
            <a:ext cx="147796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7" name="Text Box 22"/>
          <p:cNvSpPr txBox="1">
            <a:spLocks noChangeArrowheads="1"/>
          </p:cNvSpPr>
          <p:nvPr/>
        </p:nvSpPr>
        <p:spPr bwMode="auto">
          <a:xfrm>
            <a:off x="1981200" y="3200400"/>
            <a:ext cx="1643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pPr eaLnBrk="1" hangingPunct="1">
              <a:spcBef>
                <a:spcPct val="50000"/>
              </a:spcBef>
            </a:pPr>
            <a:r>
              <a:rPr lang="en-US" sz="1800" b="1">
                <a:solidFill>
                  <a:schemeClr val="accent2"/>
                </a:solidFill>
                <a:latin typeface="Arial" charset="0"/>
              </a:rPr>
              <a:t>Campus network</a:t>
            </a:r>
          </a:p>
        </p:txBody>
      </p:sp>
      <p:sp>
        <p:nvSpPr>
          <p:cNvPr id="45078" name="Text Box 23"/>
          <p:cNvSpPr txBox="1">
            <a:spLocks noChangeArrowheads="1"/>
          </p:cNvSpPr>
          <p:nvPr/>
        </p:nvSpPr>
        <p:spPr bwMode="auto">
          <a:xfrm>
            <a:off x="5715000" y="3429000"/>
            <a:ext cx="1641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pPr eaLnBrk="1" hangingPunct="1">
              <a:spcBef>
                <a:spcPct val="50000"/>
              </a:spcBef>
            </a:pPr>
            <a:r>
              <a:rPr lang="en-US" sz="1800" b="1">
                <a:solidFill>
                  <a:schemeClr val="accent2"/>
                </a:solidFill>
                <a:latin typeface="Arial" charset="0"/>
              </a:rPr>
              <a:t>Internet</a:t>
            </a:r>
          </a:p>
        </p:txBody>
      </p:sp>
      <p:pic>
        <p:nvPicPr>
          <p:cNvPr id="45079" name="Picture 24" descr="Compaq Presario 1400-Wireless Internet SMALL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2743200"/>
            <a:ext cx="14478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25" descr="Passport-7440Multiservice-S"/>
          <p:cNvPicPr>
            <a:picLocks noChangeAspect="1" noChangeArrowheads="1"/>
          </p:cNvPicPr>
          <p:nvPr/>
        </p:nvPicPr>
        <p:blipFill>
          <a:blip r:embed="rId7">
            <a:extLst>
              <a:ext uri="{28A0092B-C50C-407E-A947-70E740481C1C}">
                <a14:useLocalDpi xmlns:a14="http://schemas.microsoft.com/office/drawing/2010/main" val="0"/>
              </a:ext>
            </a:extLst>
          </a:blip>
          <a:srcRect l="10104" t="30472" r="69708" b="33528"/>
          <a:stretch>
            <a:fillRect/>
          </a:stretch>
        </p:blipFill>
        <p:spPr bwMode="auto">
          <a:xfrm>
            <a:off x="8077200" y="1447800"/>
            <a:ext cx="46196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26" descr="Network-Stor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4800600"/>
            <a:ext cx="627063"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27" descr="Passport-7440Multiservice-S"/>
          <p:cNvPicPr>
            <a:picLocks noChangeAspect="1" noChangeArrowheads="1"/>
          </p:cNvPicPr>
          <p:nvPr/>
        </p:nvPicPr>
        <p:blipFill>
          <a:blip r:embed="rId7">
            <a:extLst>
              <a:ext uri="{28A0092B-C50C-407E-A947-70E740481C1C}">
                <a14:useLocalDpi xmlns:a14="http://schemas.microsoft.com/office/drawing/2010/main" val="0"/>
              </a:ext>
            </a:extLst>
          </a:blip>
          <a:srcRect l="10104" t="30472" r="69708" b="33528"/>
          <a:stretch>
            <a:fillRect/>
          </a:stretch>
        </p:blipFill>
        <p:spPr bwMode="auto">
          <a:xfrm>
            <a:off x="8153400" y="5257800"/>
            <a:ext cx="46196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3" name="Picture 28" descr="Network-Stor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066800"/>
            <a:ext cx="627063"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84" name="Group 29"/>
          <p:cNvGrpSpPr>
            <a:grpSpLocks/>
          </p:cNvGrpSpPr>
          <p:nvPr/>
        </p:nvGrpSpPr>
        <p:grpSpPr bwMode="auto">
          <a:xfrm>
            <a:off x="2133600" y="4876800"/>
            <a:ext cx="1033463" cy="1074738"/>
            <a:chOff x="2496" y="3120"/>
            <a:chExt cx="651" cy="677"/>
          </a:xfrm>
        </p:grpSpPr>
        <p:sp>
          <p:nvSpPr>
            <p:cNvPr id="45087" name="AutoShape 30"/>
            <p:cNvSpPr>
              <a:spLocks noChangeArrowheads="1"/>
            </p:cNvSpPr>
            <p:nvPr/>
          </p:nvSpPr>
          <p:spPr bwMode="auto">
            <a:xfrm>
              <a:off x="2496" y="3120"/>
              <a:ext cx="315" cy="389"/>
            </a:xfrm>
            <a:prstGeom prst="can">
              <a:avLst>
                <a:gd name="adj" fmla="val 24847"/>
              </a:avLst>
            </a:prstGeom>
            <a:gradFill rotWithShape="0">
              <a:gsLst>
                <a:gs pos="0">
                  <a:srgbClr val="0F0F0F"/>
                </a:gs>
                <a:gs pos="50000">
                  <a:srgbClr val="292929"/>
                </a:gs>
                <a:gs pos="100000">
                  <a:srgbClr val="0F0F0F"/>
                </a:gs>
              </a:gsLst>
              <a:lin ang="5400000" scaled="1"/>
            </a:gra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nchor="ctr">
              <a:spAutoFit/>
            </a:bodyPr>
            <a:lstStyle/>
            <a:p>
              <a:pPr algn="ctr">
                <a:spcBef>
                  <a:spcPct val="30000"/>
                </a:spcBef>
                <a:buClr>
                  <a:schemeClr val="tx2"/>
                </a:buClr>
                <a:buSzPct val="75000"/>
                <a:buFont typeface="Wingdings" charset="0"/>
                <a:buNone/>
              </a:pPr>
              <a:endParaRPr lang="en-US" sz="2400">
                <a:latin typeface="Arial Narrow" charset="0"/>
              </a:endParaRPr>
            </a:p>
          </p:txBody>
        </p:sp>
        <p:sp>
          <p:nvSpPr>
            <p:cNvPr id="45088" name="AutoShape 31"/>
            <p:cNvSpPr>
              <a:spLocks noChangeArrowheads="1"/>
            </p:cNvSpPr>
            <p:nvPr/>
          </p:nvSpPr>
          <p:spPr bwMode="auto">
            <a:xfrm>
              <a:off x="2688" y="3264"/>
              <a:ext cx="315" cy="389"/>
            </a:xfrm>
            <a:prstGeom prst="can">
              <a:avLst>
                <a:gd name="adj" fmla="val 24847"/>
              </a:avLst>
            </a:prstGeom>
            <a:gradFill rotWithShape="0">
              <a:gsLst>
                <a:gs pos="0">
                  <a:srgbClr val="0F0F0F"/>
                </a:gs>
                <a:gs pos="50000">
                  <a:srgbClr val="292929"/>
                </a:gs>
                <a:gs pos="100000">
                  <a:srgbClr val="0F0F0F"/>
                </a:gs>
              </a:gsLst>
              <a:lin ang="5400000" scaled="1"/>
            </a:gra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nchor="ctr">
              <a:spAutoFit/>
            </a:bodyPr>
            <a:lstStyle/>
            <a:p>
              <a:pPr algn="ctr">
                <a:spcBef>
                  <a:spcPct val="30000"/>
                </a:spcBef>
                <a:buClr>
                  <a:schemeClr val="tx2"/>
                </a:buClr>
                <a:buSzPct val="75000"/>
                <a:buFont typeface="Wingdings" charset="0"/>
                <a:buNone/>
              </a:pPr>
              <a:endParaRPr lang="en-US" sz="2400">
                <a:latin typeface="Arial Narrow" charset="0"/>
              </a:endParaRPr>
            </a:p>
          </p:txBody>
        </p:sp>
        <p:sp>
          <p:nvSpPr>
            <p:cNvPr id="45089" name="AutoShape 32"/>
            <p:cNvSpPr>
              <a:spLocks noChangeArrowheads="1"/>
            </p:cNvSpPr>
            <p:nvPr/>
          </p:nvSpPr>
          <p:spPr bwMode="auto">
            <a:xfrm>
              <a:off x="2832" y="3408"/>
              <a:ext cx="315" cy="389"/>
            </a:xfrm>
            <a:prstGeom prst="can">
              <a:avLst>
                <a:gd name="adj" fmla="val 24847"/>
              </a:avLst>
            </a:prstGeom>
            <a:gradFill rotWithShape="0">
              <a:gsLst>
                <a:gs pos="0">
                  <a:srgbClr val="0F0F0F"/>
                </a:gs>
                <a:gs pos="50000">
                  <a:srgbClr val="292929"/>
                </a:gs>
                <a:gs pos="100000">
                  <a:srgbClr val="0F0F0F"/>
                </a:gs>
              </a:gsLst>
              <a:lin ang="5400000" scaled="1"/>
            </a:gra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nchor="ctr">
              <a:spAutoFit/>
            </a:bodyPr>
            <a:lstStyle/>
            <a:p>
              <a:pPr algn="ctr">
                <a:spcBef>
                  <a:spcPct val="30000"/>
                </a:spcBef>
                <a:buClr>
                  <a:schemeClr val="tx2"/>
                </a:buClr>
                <a:buSzPct val="75000"/>
                <a:buFont typeface="Wingdings" charset="0"/>
                <a:buNone/>
              </a:pPr>
              <a:endParaRPr lang="en-US" sz="2400">
                <a:latin typeface="Arial Narrow" charset="0"/>
              </a:endParaRPr>
            </a:p>
          </p:txBody>
        </p:sp>
      </p:grpSp>
      <p:sp>
        <p:nvSpPr>
          <p:cNvPr id="45085" name="Text Box 33"/>
          <p:cNvSpPr txBox="1">
            <a:spLocks noChangeArrowheads="1"/>
          </p:cNvSpPr>
          <p:nvPr/>
        </p:nvSpPr>
        <p:spPr bwMode="auto">
          <a:xfrm>
            <a:off x="1371600" y="6096000"/>
            <a:ext cx="312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r>
              <a:rPr lang="en-US" sz="2000">
                <a:solidFill>
                  <a:schemeClr val="accent1"/>
                </a:solidFill>
                <a:latin typeface="Arial" charset="0"/>
              </a:rPr>
              <a:t>University Databases</a:t>
            </a:r>
          </a:p>
        </p:txBody>
      </p:sp>
      <p:sp>
        <p:nvSpPr>
          <p:cNvPr id="45086" name="AutoShape 34"/>
          <p:cNvSpPr>
            <a:spLocks noChangeArrowheads="1"/>
          </p:cNvSpPr>
          <p:nvPr/>
        </p:nvSpPr>
        <p:spPr bwMode="auto">
          <a:xfrm>
            <a:off x="1719746" y="487139"/>
            <a:ext cx="5374798" cy="2055017"/>
          </a:xfrm>
          <a:prstGeom prst="wedgeRoundRectCallout">
            <a:avLst>
              <a:gd name="adj1" fmla="val -30894"/>
              <a:gd name="adj2" fmla="val -70995"/>
              <a:gd name="adj3" fmla="val 16667"/>
            </a:avLst>
          </a:prstGeom>
          <a:solidFill>
            <a:srgbClr val="FF0000">
              <a:alpha val="70195"/>
            </a:srgbClr>
          </a:solidFill>
          <a:ln w="9525">
            <a:solidFill>
              <a:srgbClr val="000000"/>
            </a:solidFill>
            <a:miter lim="800000"/>
            <a:headEnd/>
            <a:tailEnd/>
          </a:ln>
        </p:spPr>
        <p:txBody>
          <a:bodyPr/>
          <a:lstStyle/>
          <a:p>
            <a:pPr eaLnBrk="1" hangingPunct="1">
              <a:buFontTx/>
              <a:buChar char="•"/>
            </a:pPr>
            <a:r>
              <a:rPr lang="en-US" sz="2000" dirty="0">
                <a:latin typeface="Arial" charset="0"/>
              </a:rPr>
              <a:t> Order of magnitude more lab experiences</a:t>
            </a:r>
          </a:p>
          <a:p>
            <a:pPr eaLnBrk="1" hangingPunct="1">
              <a:buFontTx/>
              <a:buChar char="•"/>
            </a:pPr>
            <a:r>
              <a:rPr lang="en-US" sz="2000" dirty="0">
                <a:latin typeface="Arial" charset="0"/>
              </a:rPr>
              <a:t> More lab time to users/researchers</a:t>
            </a:r>
          </a:p>
          <a:p>
            <a:pPr eaLnBrk="1" hangingPunct="1">
              <a:buFontTx/>
              <a:buChar char="•"/>
            </a:pPr>
            <a:r>
              <a:rPr lang="en-US" sz="2000" dirty="0">
                <a:latin typeface="Arial" charset="0"/>
              </a:rPr>
              <a:t> More sophisticated labs available</a:t>
            </a:r>
          </a:p>
          <a:p>
            <a:pPr eaLnBrk="1" hangingPunct="1">
              <a:buFontTx/>
              <a:buChar char="•"/>
            </a:pPr>
            <a:r>
              <a:rPr lang="en-US" sz="2000" dirty="0">
                <a:latin typeface="Arial" charset="0"/>
              </a:rPr>
              <a:t> Communities of scholars created around </a:t>
            </a:r>
            <a:r>
              <a:rPr lang="en-US" sz="2000" dirty="0" err="1">
                <a:latin typeface="Arial" charset="0"/>
              </a:rPr>
              <a:t>iLabs</a:t>
            </a:r>
            <a:r>
              <a:rPr lang="en-US" sz="2000" dirty="0">
                <a:latin typeface="Arial" charset="0"/>
              </a:rPr>
              <a:t> sharing educational &amp; research content</a:t>
            </a:r>
            <a:r>
              <a:rPr lang="en-US" sz="2000" dirty="0">
                <a:solidFill>
                  <a:schemeClr val="bg2"/>
                </a:solidFill>
                <a:latin typeface="Arial" charset="0"/>
              </a:rPr>
              <a:t> </a:t>
            </a:r>
          </a:p>
          <a:p>
            <a:pPr eaLnBrk="1" hangingPunct="1">
              <a:buFontTx/>
              <a:buChar char="•"/>
            </a:pPr>
            <a:endParaRPr lang="en-US" sz="2000" dirty="0">
              <a:solidFill>
                <a:schemeClr val="bg2"/>
              </a:solidFill>
              <a:latin typeface="Arial" charset="0"/>
            </a:endParaRPr>
          </a:p>
        </p:txBody>
      </p:sp>
    </p:spTree>
    <p:extLst>
      <p:ext uri="{BB962C8B-B14F-4D97-AF65-F5344CB8AC3E}">
        <p14:creationId xmlns:p14="http://schemas.microsoft.com/office/powerpoint/2010/main" val="77088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0"/>
            <a:ext cx="8001000" cy="838200"/>
          </a:xfrm>
        </p:spPr>
        <p:txBody>
          <a:bodyPr>
            <a:normAutofit fontScale="90000"/>
          </a:bodyPr>
          <a:lstStyle/>
          <a:p>
            <a:pPr>
              <a:defRPr/>
            </a:pPr>
            <a:r>
              <a:rPr lang="en-US" sz="2800" b="1" dirty="0" err="1">
                <a:ea typeface="ＭＳ Ｐゴシック" charset="0"/>
                <a:cs typeface="ＭＳ Ｐゴシック" charset="0"/>
              </a:rPr>
              <a:t>iLab</a:t>
            </a:r>
            <a:r>
              <a:rPr lang="en-US" sz="2800" b="1" dirty="0">
                <a:ea typeface="ＭＳ Ｐゴシック" charset="0"/>
                <a:cs typeface="ＭＳ Ｐゴシック" charset="0"/>
              </a:rPr>
              <a:t> Partnerships for K-12 </a:t>
            </a:r>
            <a:r>
              <a:rPr lang="en-US" sz="2800" dirty="0">
                <a:ea typeface="ＭＳ Ｐゴシック" charset="0"/>
                <a:cs typeface="ＭＳ Ｐゴシック" charset="0"/>
              </a:rPr>
              <a:t/>
            </a:r>
            <a:br>
              <a:rPr lang="en-US" sz="2800" dirty="0">
                <a:ea typeface="ＭＳ Ｐゴシック" charset="0"/>
                <a:cs typeface="ＭＳ Ｐゴシック" charset="0"/>
              </a:rPr>
            </a:br>
            <a:r>
              <a:rPr lang="en-US" sz="2800" dirty="0">
                <a:ea typeface="ＭＳ Ｐゴシック" charset="0"/>
                <a:cs typeface="ＭＳ Ｐゴシック" charset="0"/>
              </a:rPr>
              <a:t>(</a:t>
            </a:r>
            <a:r>
              <a:rPr lang="en-US" sz="2000" dirty="0">
                <a:ea typeface="ＭＳ Ｐゴシック" charset="0"/>
                <a:cs typeface="ＭＳ Ｐゴシック" charset="0"/>
              </a:rPr>
              <a:t>with Northwestern University)</a:t>
            </a:r>
            <a:endParaRPr lang="en-US" sz="2000" dirty="0">
              <a:effectLst>
                <a:outerShdw blurRad="38100" dist="38100" dir="2700000" algn="tl">
                  <a:srgbClr val="DDDDDD"/>
                </a:outerShdw>
              </a:effectLst>
              <a:ea typeface="ＭＳ Ｐゴシック" charset="0"/>
              <a:cs typeface="ＭＳ Ｐゴシック" charset="0"/>
            </a:endParaRPr>
          </a:p>
        </p:txBody>
      </p:sp>
      <p:sp>
        <p:nvSpPr>
          <p:cNvPr id="30722" name="Content Placeholder 2"/>
          <p:cNvSpPr>
            <a:spLocks noGrp="1"/>
          </p:cNvSpPr>
          <p:nvPr>
            <p:ph idx="4294967295"/>
          </p:nvPr>
        </p:nvSpPr>
        <p:spPr>
          <a:xfrm>
            <a:off x="914400" y="4961744"/>
            <a:ext cx="7772400" cy="1447800"/>
          </a:xfrm>
        </p:spPr>
        <p:txBody>
          <a:bodyPr>
            <a:normAutofit lnSpcReduction="10000"/>
          </a:bodyPr>
          <a:lstStyle/>
          <a:p>
            <a:pPr>
              <a:lnSpc>
                <a:spcPct val="90000"/>
              </a:lnSpc>
            </a:pPr>
            <a:r>
              <a:rPr lang="en-US" sz="1800" dirty="0">
                <a:ea typeface="ＭＳ Ｐゴシック" charset="0"/>
                <a:cs typeface="ＭＳ Ｐゴシック" charset="0"/>
              </a:rPr>
              <a:t>NSF-funded project focused on integrating </a:t>
            </a:r>
            <a:r>
              <a:rPr lang="en-US" sz="1800" dirty="0" err="1">
                <a:ea typeface="ＭＳ Ｐゴシック" charset="0"/>
                <a:cs typeface="ＭＳ Ｐゴシック" charset="0"/>
              </a:rPr>
              <a:t>iLabs</a:t>
            </a:r>
            <a:r>
              <a:rPr lang="en-US" sz="1800" dirty="0">
                <a:ea typeface="ＭＳ Ｐゴシック" charset="0"/>
                <a:cs typeface="ＭＳ Ｐゴシック" charset="0"/>
              </a:rPr>
              <a:t> into secondary schools</a:t>
            </a:r>
          </a:p>
          <a:p>
            <a:pPr>
              <a:lnSpc>
                <a:spcPct val="90000"/>
              </a:lnSpc>
            </a:pPr>
            <a:r>
              <a:rPr lang="en-US" sz="1800" dirty="0" err="1">
                <a:ea typeface="ＭＳ Ｐゴシック" charset="0"/>
                <a:cs typeface="ＭＳ Ｐゴシック" charset="0"/>
              </a:rPr>
              <a:t>iLabs</a:t>
            </a:r>
            <a:r>
              <a:rPr lang="en-US" sz="1800" dirty="0">
                <a:ea typeface="ＭＳ Ｐゴシック" charset="0"/>
                <a:cs typeface="ＭＳ Ｐゴシック" charset="0"/>
              </a:rPr>
              <a:t> are used to demonstrate science relating to topics of interest </a:t>
            </a:r>
          </a:p>
          <a:p>
            <a:pPr lvl="1">
              <a:lnSpc>
                <a:spcPct val="90000"/>
              </a:lnSpc>
            </a:pPr>
            <a:r>
              <a:rPr lang="en-US" sz="1800" dirty="0">
                <a:ea typeface="ＭＳ Ｐゴシック" charset="0"/>
              </a:rPr>
              <a:t>Makes STEM programs more engaging</a:t>
            </a:r>
          </a:p>
          <a:p>
            <a:pPr>
              <a:lnSpc>
                <a:spcPct val="90000"/>
              </a:lnSpc>
            </a:pPr>
            <a:r>
              <a:rPr lang="en-US" sz="1800" dirty="0">
                <a:ea typeface="ＭＳ Ｐゴシック" charset="0"/>
                <a:cs typeface="ＭＳ Ｐゴシック" charset="0"/>
              </a:rPr>
              <a:t>Presently focused on physics, though new   </a:t>
            </a:r>
            <a:r>
              <a:rPr lang="en-US" sz="1800" dirty="0" err="1">
                <a:ea typeface="ＭＳ Ｐゴシック" charset="0"/>
                <a:cs typeface="ＭＳ Ｐゴシック" charset="0"/>
              </a:rPr>
              <a:t>iLabs</a:t>
            </a:r>
            <a:r>
              <a:rPr lang="en-US" sz="1800" dirty="0">
                <a:ea typeface="ＭＳ Ｐゴシック" charset="0"/>
                <a:cs typeface="ＭＳ Ｐゴシック" charset="0"/>
              </a:rPr>
              <a:t> in biology and chemistry are forthcoming</a:t>
            </a: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7960"/>
            <a:ext cx="37798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2" y="1640984"/>
            <a:ext cx="2879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6582" y="1031384"/>
            <a:ext cx="3568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spTree>
    <p:extLst>
      <p:ext uri="{BB962C8B-B14F-4D97-AF65-F5344CB8AC3E}">
        <p14:creationId xmlns:p14="http://schemas.microsoft.com/office/powerpoint/2010/main" val="1032053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270" y="351807"/>
            <a:ext cx="8091049" cy="1307464"/>
          </a:xfrm>
        </p:spPr>
        <p:txBody>
          <a:bodyPr>
            <a:normAutofit fontScale="90000"/>
          </a:bodyPr>
          <a:lstStyle/>
          <a:p>
            <a:pPr lvl="1" algn="ctr" defTabSz="457200" rtl="0">
              <a:spcBef>
                <a:spcPct val="0"/>
              </a:spcBef>
            </a:pPr>
            <a:r>
              <a:rPr lang="en-US" sz="3200" b="1" dirty="0">
                <a:latin typeface="+mj-lt"/>
                <a:ea typeface="ＭＳ Ｐゴシック" charset="-128"/>
                <a:cs typeface="ＭＳ Ｐゴシック" charset="-128"/>
              </a:rPr>
              <a:t>E-Science </a:t>
            </a:r>
            <a:r>
              <a:rPr lang="en-US" sz="3200" b="1" dirty="0" smtClean="0">
                <a:latin typeface="+mj-lt"/>
                <a:ea typeface="ＭＳ Ｐゴシック" charset="-128"/>
                <a:cs typeface="ＭＳ Ｐゴシック" charset="-128"/>
              </a:rPr>
              <a:t>Initiatives</a:t>
            </a:r>
            <a:r>
              <a:rPr lang="en-US" sz="3200" dirty="0">
                <a:latin typeface="+mj-lt"/>
                <a:ea typeface="ＭＳ Ｐゴシック" charset="-128"/>
                <a:cs typeface="ＭＳ Ｐゴシック" charset="-128"/>
              </a:rPr>
              <a:t/>
            </a:r>
            <a:br>
              <a:rPr lang="en-US" sz="3200" dirty="0">
                <a:latin typeface="+mj-lt"/>
                <a:ea typeface="ＭＳ Ｐゴシック" charset="-128"/>
                <a:cs typeface="ＭＳ Ｐゴシック" charset="-128"/>
              </a:rPr>
            </a:br>
            <a:r>
              <a:rPr lang="en-US" sz="2400" dirty="0" err="1" smtClean="0">
                <a:latin typeface="+mj-lt"/>
              </a:rPr>
              <a:t>Faulkes</a:t>
            </a:r>
            <a:r>
              <a:rPr lang="en-US" sz="2400" dirty="0" smtClean="0">
                <a:latin typeface="+mj-lt"/>
              </a:rPr>
              <a:t> Telescope Project (Las </a:t>
            </a:r>
            <a:r>
              <a:rPr lang="en-US" sz="2400" dirty="0" err="1" smtClean="0">
                <a:latin typeface="+mj-lt"/>
              </a:rPr>
              <a:t>Cumbres</a:t>
            </a:r>
            <a:r>
              <a:rPr lang="en-US" sz="2400" dirty="0" smtClean="0">
                <a:latin typeface="+mj-lt"/>
              </a:rPr>
              <a:t> Observatory) Global Telescope Network)</a:t>
            </a:r>
            <a:br>
              <a:rPr lang="en-US" sz="2400" dirty="0" smtClean="0">
                <a:latin typeface="+mj-lt"/>
              </a:rPr>
            </a:br>
            <a:r>
              <a:rPr lang="en-US" sz="2400" dirty="0" smtClean="0">
                <a:latin typeface="+mj-lt"/>
                <a:ea typeface="ＭＳ Ｐゴシック" charset="-128"/>
                <a:cs typeface="ＭＳ Ｐゴシック" charset="-128"/>
              </a:rPr>
              <a:t/>
            </a:r>
            <a:br>
              <a:rPr lang="en-US" sz="2400" dirty="0" smtClean="0">
                <a:latin typeface="+mj-lt"/>
                <a:ea typeface="ＭＳ Ｐゴシック" charset="-128"/>
                <a:cs typeface="ＭＳ Ｐゴシック" charset="-128"/>
              </a:rPr>
            </a:br>
            <a:endParaRPr lang="en-US" sz="2400" dirty="0">
              <a:latin typeface="+mj-lt"/>
            </a:endParaRPr>
          </a:p>
        </p:txBody>
      </p:sp>
      <p:pic>
        <p:nvPicPr>
          <p:cNvPr id="4" name="Content Placeholder 3" descr="Screen Shot 2013-07-28 at 12.19.35 AM.png"/>
          <p:cNvPicPr>
            <a:picLocks noGrp="1" noChangeAspect="1"/>
          </p:cNvPicPr>
          <p:nvPr>
            <p:ph idx="1"/>
          </p:nvPr>
        </p:nvPicPr>
        <p:blipFill>
          <a:blip r:embed="rId2">
            <a:extLst>
              <a:ext uri="{28A0092B-C50C-407E-A947-70E740481C1C}">
                <a14:useLocalDpi xmlns:a14="http://schemas.microsoft.com/office/drawing/2010/main" val="0"/>
              </a:ext>
            </a:extLst>
          </a:blip>
          <a:srcRect l="24273" r="24273"/>
          <a:stretch>
            <a:fillRect/>
          </a:stretch>
        </p:blipFill>
        <p:spPr>
          <a:xfrm>
            <a:off x="15678" y="1425303"/>
            <a:ext cx="4170260" cy="4525963"/>
          </a:xfrm>
        </p:spPr>
      </p:pic>
      <p:pic>
        <p:nvPicPr>
          <p:cNvPr id="6" name="Picture 5" descr="Screen Shot 2013-07-28 at 12.19.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260" y="1425303"/>
            <a:ext cx="6337698" cy="2474486"/>
          </a:xfrm>
          <a:prstGeom prst="rect">
            <a:avLst/>
          </a:prstGeom>
        </p:spPr>
      </p:pic>
      <p:pic>
        <p:nvPicPr>
          <p:cNvPr id="7" name="Picture 6" descr="Screen Shot 2013-07-28 at 12.22.4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9762"/>
            <a:ext cx="9144000" cy="1408497"/>
          </a:xfrm>
          <a:prstGeom prst="rect">
            <a:avLst/>
          </a:prstGeom>
        </p:spPr>
      </p:pic>
      <p:sp>
        <p:nvSpPr>
          <p:cNvPr id="8" name="Rectangle 7"/>
          <p:cNvSpPr/>
          <p:nvPr/>
        </p:nvSpPr>
        <p:spPr>
          <a:xfrm>
            <a:off x="4402485" y="4049304"/>
            <a:ext cx="4572000" cy="1482457"/>
          </a:xfrm>
          <a:prstGeom prst="rect">
            <a:avLst/>
          </a:prstGeom>
        </p:spPr>
        <p:txBody>
          <a:bodyPr>
            <a:spAutoFit/>
          </a:bodyPr>
          <a:lstStyle/>
          <a:p>
            <a:pPr marL="1257300" lvl="2" indent="-342900">
              <a:lnSpc>
                <a:spcPct val="90000"/>
              </a:lnSpc>
              <a:buFont typeface="Arial"/>
              <a:buChar char="•"/>
            </a:pPr>
            <a:r>
              <a:rPr lang="en-US" sz="2000" dirty="0">
                <a:ea typeface="ＭＳ Ｐゴシック" charset="-128"/>
              </a:rPr>
              <a:t>Access to telescopes in Hawaii, </a:t>
            </a:r>
            <a:r>
              <a:rPr lang="en-US" sz="2000" dirty="0" smtClean="0">
                <a:ea typeface="ＭＳ Ｐゴシック" charset="-128"/>
              </a:rPr>
              <a:t>Australia</a:t>
            </a:r>
          </a:p>
          <a:p>
            <a:pPr marL="1257300" lvl="2" indent="-342900">
              <a:lnSpc>
                <a:spcPct val="90000"/>
              </a:lnSpc>
              <a:buFont typeface="Arial"/>
              <a:buChar char="•"/>
            </a:pPr>
            <a:endParaRPr lang="en-US" sz="2000" dirty="0">
              <a:ea typeface="ＭＳ Ｐゴシック" charset="-128"/>
            </a:endParaRPr>
          </a:p>
          <a:p>
            <a:pPr marL="1257300" lvl="2" indent="-342900">
              <a:lnSpc>
                <a:spcPct val="90000"/>
              </a:lnSpc>
              <a:buFont typeface="Arial"/>
              <a:buChar char="•"/>
            </a:pPr>
            <a:r>
              <a:rPr lang="en-US" sz="2000" dirty="0">
                <a:ea typeface="ＭＳ Ｐゴシック" charset="-128"/>
              </a:rPr>
              <a:t>Access to experts and collaborative projects</a:t>
            </a:r>
          </a:p>
        </p:txBody>
      </p:sp>
    </p:spTree>
    <p:extLst>
      <p:ext uri="{BB962C8B-B14F-4D97-AF65-F5344CB8AC3E}">
        <p14:creationId xmlns:p14="http://schemas.microsoft.com/office/powerpoint/2010/main" val="228566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normAutofit/>
          </a:bodyPr>
          <a:lstStyle/>
          <a:p>
            <a:pPr eaLnBrk="1" hangingPunct="1"/>
            <a:r>
              <a:rPr lang="en-US" sz="3200" b="1" dirty="0">
                <a:ea typeface="ＭＳ Ｐゴシック" charset="0"/>
                <a:cs typeface="ＭＳ Ｐゴシック" charset="0"/>
              </a:rPr>
              <a:t>Constructionism v.2.0</a:t>
            </a:r>
          </a:p>
        </p:txBody>
      </p:sp>
      <p:sp>
        <p:nvSpPr>
          <p:cNvPr id="5122" name="Rectangle 3"/>
          <p:cNvSpPr>
            <a:spLocks noGrp="1" noChangeArrowheads="1"/>
          </p:cNvSpPr>
          <p:nvPr>
            <p:ph type="body" idx="1"/>
          </p:nvPr>
        </p:nvSpPr>
        <p:spPr>
          <a:xfrm>
            <a:off x="2133600" y="1905000"/>
            <a:ext cx="2971800" cy="533400"/>
          </a:xfrm>
        </p:spPr>
        <p:txBody>
          <a:bodyPr>
            <a:normAutofit/>
          </a:bodyPr>
          <a:lstStyle/>
          <a:p>
            <a:pPr eaLnBrk="1" hangingPunct="1">
              <a:buFontTx/>
              <a:buNone/>
            </a:pPr>
            <a:r>
              <a:rPr lang="en-US" sz="2800">
                <a:latin typeface="Arial" charset="0"/>
                <a:ea typeface="ＭＳ Ｐゴシック" charset="0"/>
                <a:cs typeface="ＭＳ Ｐゴシック" charset="0"/>
              </a:rPr>
              <a:t>Mitchel Resnick</a:t>
            </a:r>
          </a:p>
        </p:txBody>
      </p:sp>
      <p:pic>
        <p:nvPicPr>
          <p:cNvPr id="5123" name="Picture 4" descr="m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13208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5" descr="P-Br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2" y="3048000"/>
            <a:ext cx="131762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cosmoscratch-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724401"/>
            <a:ext cx="20574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7"/>
          <p:cNvSpPr>
            <a:spLocks noChangeArrowheads="1"/>
          </p:cNvSpPr>
          <p:nvPr/>
        </p:nvSpPr>
        <p:spPr bwMode="auto">
          <a:xfrm>
            <a:off x="4419601" y="3298826"/>
            <a:ext cx="1574282"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Programmable </a:t>
            </a:r>
          </a:p>
          <a:p>
            <a:r>
              <a:rPr lang="en-US"/>
              <a:t>Bricks, LEGO</a:t>
            </a:r>
          </a:p>
        </p:txBody>
      </p:sp>
      <p:sp>
        <p:nvSpPr>
          <p:cNvPr id="5127" name="Rectangle 8"/>
          <p:cNvSpPr>
            <a:spLocks noChangeArrowheads="1"/>
          </p:cNvSpPr>
          <p:nvPr/>
        </p:nvSpPr>
        <p:spPr bwMode="auto">
          <a:xfrm>
            <a:off x="2971801" y="5257800"/>
            <a:ext cx="2928957"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Scratch, programming for all!</a:t>
            </a:r>
          </a:p>
        </p:txBody>
      </p:sp>
      <p:sp>
        <p:nvSpPr>
          <p:cNvPr id="5128" name="Rectangle 9"/>
          <p:cNvSpPr>
            <a:spLocks noChangeArrowheads="1"/>
          </p:cNvSpPr>
          <p:nvPr/>
        </p:nvSpPr>
        <p:spPr bwMode="auto">
          <a:xfrm>
            <a:off x="6927850" y="5170488"/>
            <a:ext cx="18466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spTree>
    <p:extLst>
      <p:ext uri="{BB962C8B-B14F-4D97-AF65-F5344CB8AC3E}">
        <p14:creationId xmlns:p14="http://schemas.microsoft.com/office/powerpoint/2010/main" val="679917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p:txBody>
          <a:bodyPr>
            <a:normAutofit/>
          </a:bodyPr>
          <a:lstStyle/>
          <a:p>
            <a:pPr eaLnBrk="1" hangingPunct="1"/>
            <a:r>
              <a:rPr lang="en-US" sz="3200" b="1" dirty="0">
                <a:ea typeface="ＭＳ Ｐゴシック" charset="0"/>
                <a:cs typeface="ＭＳ Ｐゴシック" charset="0"/>
              </a:rPr>
              <a:t>Constructionism 3.0</a:t>
            </a:r>
          </a:p>
        </p:txBody>
      </p:sp>
      <p:sp>
        <p:nvSpPr>
          <p:cNvPr id="6146" name="Rectangle 3"/>
          <p:cNvSpPr>
            <a:spLocks noGrp="1" noChangeArrowheads="1"/>
          </p:cNvSpPr>
          <p:nvPr>
            <p:ph type="body" idx="1"/>
          </p:nvPr>
        </p:nvSpPr>
        <p:spPr>
          <a:xfrm>
            <a:off x="2438400" y="2286000"/>
            <a:ext cx="3276600" cy="609600"/>
          </a:xfrm>
        </p:spPr>
        <p:txBody>
          <a:bodyPr/>
          <a:lstStyle/>
          <a:p>
            <a:pPr eaLnBrk="1" hangingPunct="1">
              <a:buFontTx/>
              <a:buNone/>
            </a:pPr>
            <a:r>
              <a:rPr lang="en-US" sz="2400" dirty="0">
                <a:latin typeface="Arial" charset="0"/>
                <a:ea typeface="ＭＳ Ｐゴシック" charset="0"/>
                <a:cs typeface="ＭＳ Ｐゴシック" charset="0"/>
              </a:rPr>
              <a:t>Neil </a:t>
            </a:r>
            <a:r>
              <a:rPr lang="en-US" sz="2400" dirty="0" err="1">
                <a:latin typeface="Arial" charset="0"/>
                <a:ea typeface="ＭＳ Ｐゴシック" charset="0"/>
                <a:cs typeface="ＭＳ Ｐゴシック" charset="0"/>
              </a:rPr>
              <a:t>Gershenfeld</a:t>
            </a:r>
            <a:endParaRPr lang="en-US" dirty="0">
              <a:latin typeface="Arial" charset="0"/>
              <a:ea typeface="ＭＳ Ｐゴシック" charset="0"/>
              <a:cs typeface="ＭＳ Ｐゴシック" charset="0"/>
            </a:endParaRPr>
          </a:p>
        </p:txBody>
      </p:sp>
      <p:sp>
        <p:nvSpPr>
          <p:cNvPr id="6147" name="Rectangle 4"/>
          <p:cNvSpPr>
            <a:spLocks noChangeArrowheads="1"/>
          </p:cNvSpPr>
          <p:nvPr/>
        </p:nvSpPr>
        <p:spPr bwMode="auto">
          <a:xfrm>
            <a:off x="4038602" y="3276601"/>
            <a:ext cx="1943072"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Digital Fabrication,</a:t>
            </a:r>
          </a:p>
          <a:p>
            <a:r>
              <a:rPr lang="en-US"/>
              <a:t>Fabrication for all!</a:t>
            </a:r>
          </a:p>
        </p:txBody>
      </p:sp>
      <p:sp>
        <p:nvSpPr>
          <p:cNvPr id="6148" name="Rectangle 5"/>
          <p:cNvSpPr>
            <a:spLocks noChangeArrowheads="1"/>
          </p:cNvSpPr>
          <p:nvPr/>
        </p:nvSpPr>
        <p:spPr bwMode="auto">
          <a:xfrm>
            <a:off x="3048001" y="5029201"/>
            <a:ext cx="2993127"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Fab Labs</a:t>
            </a:r>
          </a:p>
          <a:p>
            <a:r>
              <a:rPr lang="en-US"/>
              <a:t>digital bits &lt;=&gt; physical atoms</a:t>
            </a:r>
          </a:p>
        </p:txBody>
      </p:sp>
      <p:pic>
        <p:nvPicPr>
          <p:cNvPr id="6149" name="Picture 6" descr="gershenf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5" y="1676400"/>
            <a:ext cx="13287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7" descr="fab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743200"/>
            <a:ext cx="11874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fab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648202"/>
            <a:ext cx="18288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765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bAcademy-1.png"/>
          <p:cNvPicPr>
            <a:picLocks noChangeAspect="1"/>
          </p:cNvPicPr>
          <p:nvPr/>
        </p:nvPicPr>
        <p:blipFill rotWithShape="1">
          <a:blip r:embed="rId2">
            <a:extLst>
              <a:ext uri="{28A0092B-C50C-407E-A947-70E740481C1C}">
                <a14:useLocalDpi xmlns:a14="http://schemas.microsoft.com/office/drawing/2010/main" val="0"/>
              </a:ext>
            </a:extLst>
          </a:blip>
          <a:srcRect b="8272"/>
          <a:stretch/>
        </p:blipFill>
        <p:spPr>
          <a:xfrm>
            <a:off x="2231802" y="3643588"/>
            <a:ext cx="5010912" cy="3008376"/>
          </a:xfrm>
          <a:prstGeom prst="rect">
            <a:avLst/>
          </a:prstGeom>
        </p:spPr>
      </p:pic>
      <p:sp>
        <p:nvSpPr>
          <p:cNvPr id="7" name="TextBox 6"/>
          <p:cNvSpPr txBox="1"/>
          <p:nvPr/>
        </p:nvSpPr>
        <p:spPr>
          <a:xfrm>
            <a:off x="3152492" y="2822769"/>
            <a:ext cx="3091165" cy="584776"/>
          </a:xfrm>
          <a:prstGeom prst="rect">
            <a:avLst/>
          </a:prstGeom>
          <a:noFill/>
        </p:spPr>
        <p:txBody>
          <a:bodyPr wrap="square" rtlCol="0">
            <a:spAutoFit/>
          </a:bodyPr>
          <a:lstStyle/>
          <a:p>
            <a:r>
              <a:rPr lang="en-US" sz="3200" b="1" dirty="0" smtClean="0"/>
              <a:t>Fab Academy</a:t>
            </a:r>
            <a:endParaRPr lang="en-US" sz="3200" b="1" dirty="0"/>
          </a:p>
        </p:txBody>
      </p:sp>
      <p:pic>
        <p:nvPicPr>
          <p:cNvPr id="3" name="Picture 2" descr="3boys-FabLab.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90" y="873570"/>
            <a:ext cx="3090260" cy="2046925"/>
          </a:xfrm>
          <a:prstGeom prst="rect">
            <a:avLst/>
          </a:prstGeom>
        </p:spPr>
      </p:pic>
      <p:pic>
        <p:nvPicPr>
          <p:cNvPr id="4" name="Picture 3" descr="Girtl-FabLab.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126" y="888495"/>
            <a:ext cx="3048000" cy="2032000"/>
          </a:xfrm>
          <a:prstGeom prst="rect">
            <a:avLst/>
          </a:prstGeom>
        </p:spPr>
      </p:pic>
      <p:sp>
        <p:nvSpPr>
          <p:cNvPr id="8" name="TextBox 7"/>
          <p:cNvSpPr txBox="1"/>
          <p:nvPr/>
        </p:nvSpPr>
        <p:spPr>
          <a:xfrm>
            <a:off x="538801" y="3016208"/>
            <a:ext cx="2469631" cy="369332"/>
          </a:xfrm>
          <a:prstGeom prst="rect">
            <a:avLst/>
          </a:prstGeom>
          <a:noFill/>
        </p:spPr>
        <p:txBody>
          <a:bodyPr wrap="square" rtlCol="0">
            <a:spAutoFit/>
          </a:bodyPr>
          <a:lstStyle/>
          <a:p>
            <a:r>
              <a:rPr lang="en-US" dirty="0" smtClean="0"/>
              <a:t>Fab Lab Barcelona</a:t>
            </a:r>
            <a:endParaRPr lang="en-US" dirty="0"/>
          </a:p>
        </p:txBody>
      </p:sp>
      <p:sp>
        <p:nvSpPr>
          <p:cNvPr id="9" name="TextBox 8"/>
          <p:cNvSpPr txBox="1"/>
          <p:nvPr/>
        </p:nvSpPr>
        <p:spPr>
          <a:xfrm>
            <a:off x="7476939" y="5162959"/>
            <a:ext cx="5955897" cy="1200329"/>
          </a:xfrm>
          <a:prstGeom prst="rect">
            <a:avLst/>
          </a:prstGeom>
          <a:noFill/>
        </p:spPr>
        <p:txBody>
          <a:bodyPr wrap="square" rtlCol="0">
            <a:spAutoFit/>
          </a:bodyPr>
          <a:lstStyle/>
          <a:p>
            <a:r>
              <a:rPr lang="en-US" dirty="0">
                <a:solidFill>
                  <a:srgbClr val="000000"/>
                </a:solidFill>
                <a:ea typeface="ＭＳ Ｐゴシック" charset="0"/>
                <a:cs typeface="ＭＳ Ｐゴシック" charset="0"/>
              </a:rPr>
              <a:t>MC2STEM </a:t>
            </a:r>
            <a:endParaRPr lang="en-US" dirty="0" smtClean="0">
              <a:solidFill>
                <a:srgbClr val="000000"/>
              </a:solidFill>
              <a:ea typeface="ＭＳ Ｐゴシック" charset="0"/>
              <a:cs typeface="ＭＳ Ｐゴシック" charset="0"/>
            </a:endParaRPr>
          </a:p>
          <a:p>
            <a:r>
              <a:rPr lang="en-US" dirty="0" smtClean="0">
                <a:solidFill>
                  <a:srgbClr val="000000"/>
                </a:solidFill>
                <a:ea typeface="ＭＳ Ｐゴシック" charset="0"/>
                <a:cs typeface="ＭＳ Ｐゴシック" charset="0"/>
              </a:rPr>
              <a:t>High </a:t>
            </a:r>
            <a:r>
              <a:rPr lang="en-US" dirty="0">
                <a:solidFill>
                  <a:srgbClr val="000000"/>
                </a:solidFill>
                <a:ea typeface="ＭＳ Ｐゴシック" charset="0"/>
                <a:cs typeface="ＭＳ Ｐゴシック" charset="0"/>
              </a:rPr>
              <a:t>School </a:t>
            </a:r>
            <a:endParaRPr lang="en-US" dirty="0" smtClean="0">
              <a:solidFill>
                <a:srgbClr val="000000"/>
              </a:solidFill>
              <a:ea typeface="ＭＳ Ｐゴシック" charset="0"/>
              <a:cs typeface="ＭＳ Ｐゴシック" charset="0"/>
            </a:endParaRPr>
          </a:p>
          <a:p>
            <a:r>
              <a:rPr lang="en-US" dirty="0" smtClean="0">
                <a:solidFill>
                  <a:srgbClr val="000000"/>
                </a:solidFill>
                <a:ea typeface="ＭＳ Ｐゴシック" charset="0"/>
                <a:cs typeface="ＭＳ Ｐゴシック" charset="0"/>
              </a:rPr>
              <a:t>Fab Lab</a:t>
            </a:r>
          </a:p>
          <a:p>
            <a:endParaRPr lang="en-US" dirty="0">
              <a:solidFill>
                <a:srgbClr val="000000"/>
              </a:solidFill>
            </a:endParaRPr>
          </a:p>
        </p:txBody>
      </p:sp>
      <p:sp>
        <p:nvSpPr>
          <p:cNvPr id="10" name="Rectangle 2"/>
          <p:cNvSpPr>
            <a:spLocks noGrp="1" noChangeArrowheads="1"/>
          </p:cNvSpPr>
          <p:nvPr>
            <p:ph type="ctrTitle"/>
          </p:nvPr>
        </p:nvSpPr>
        <p:spPr>
          <a:xfrm>
            <a:off x="357449" y="0"/>
            <a:ext cx="8036836" cy="873570"/>
          </a:xfrm>
        </p:spPr>
        <p:txBody>
          <a:bodyPr>
            <a:normAutofit/>
          </a:bodyPr>
          <a:lstStyle/>
          <a:p>
            <a:pPr eaLnBrk="1" hangingPunct="1"/>
            <a:r>
              <a:rPr lang="en-US" sz="3200" b="1" dirty="0">
                <a:ea typeface="ＭＳ Ｐゴシック" charset="0"/>
                <a:cs typeface="ＭＳ Ｐゴシック" charset="0"/>
              </a:rPr>
              <a:t>A Fab Education</a:t>
            </a:r>
          </a:p>
        </p:txBody>
      </p:sp>
    </p:spTree>
    <p:extLst>
      <p:ext uri="{BB962C8B-B14F-4D97-AF65-F5344CB8AC3E}">
        <p14:creationId xmlns:p14="http://schemas.microsoft.com/office/powerpoint/2010/main" val="6920015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762000" y="-245533"/>
            <a:ext cx="7772400" cy="1143000"/>
          </a:xfrm>
        </p:spPr>
        <p:txBody>
          <a:bodyPr>
            <a:normAutofit/>
          </a:bodyPr>
          <a:lstStyle/>
          <a:p>
            <a:pPr eaLnBrk="1" hangingPunct="1"/>
            <a:r>
              <a:rPr lang="en-US" sz="3200" b="1" dirty="0" smtClean="0">
                <a:solidFill>
                  <a:srgbClr val="000000"/>
                </a:solidFill>
                <a:ea typeface="ＭＳ Ｐゴシック" pitchFamily="-110" charset="-128"/>
                <a:cs typeface="ＭＳ Ｐゴシック" pitchFamily="-110" charset="-128"/>
              </a:rPr>
              <a:t>MIT BLOSSOMS</a:t>
            </a:r>
            <a:r>
              <a:rPr lang="en-US" sz="3200" b="1" dirty="0">
                <a:solidFill>
                  <a:schemeClr val="bg2"/>
                </a:solidFill>
                <a:ea typeface="ＭＳ Ｐゴシック" pitchFamily="-110" charset="-128"/>
                <a:cs typeface="ＭＳ Ｐゴシック" pitchFamily="-110" charset="-128"/>
              </a:rPr>
              <a:t>?</a:t>
            </a:r>
          </a:p>
        </p:txBody>
      </p:sp>
      <p:sp>
        <p:nvSpPr>
          <p:cNvPr id="67587" name="Rectangle 3"/>
          <p:cNvSpPr>
            <a:spLocks noGrp="1" noChangeArrowheads="1"/>
          </p:cNvSpPr>
          <p:nvPr>
            <p:ph type="body" idx="4294967295"/>
          </p:nvPr>
        </p:nvSpPr>
        <p:spPr>
          <a:xfrm>
            <a:off x="264034" y="609600"/>
            <a:ext cx="8610600" cy="6248399"/>
          </a:xfrm>
          <a:solidFill>
            <a:srgbClr val="3366FF"/>
          </a:solidFill>
        </p:spPr>
        <p:txBody>
          <a:bodyPr/>
          <a:lstStyle/>
          <a:p>
            <a:pPr lvl="2">
              <a:lnSpc>
                <a:spcPct val="90000"/>
              </a:lnSpc>
              <a:spcBef>
                <a:spcPct val="10000"/>
              </a:spcBef>
              <a:buNone/>
            </a:pPr>
            <a:r>
              <a:rPr lang="en-US" dirty="0" smtClean="0">
                <a:solidFill>
                  <a:schemeClr val="bg1"/>
                </a:solidFill>
              </a:rPr>
              <a:t>A </a:t>
            </a:r>
            <a:r>
              <a:rPr lang="en-US" dirty="0">
                <a:solidFill>
                  <a:schemeClr val="bg1"/>
                </a:solidFill>
              </a:rPr>
              <a:t>free online repository of “interactive” video lessons for high school math and science classes</a:t>
            </a:r>
            <a:r>
              <a:rPr lang="en-US" dirty="0" smtClean="0">
                <a:solidFill>
                  <a:schemeClr val="bg1"/>
                </a:solidFill>
              </a:rPr>
              <a:t>. </a:t>
            </a:r>
            <a:r>
              <a:rPr lang="en-US" dirty="0">
                <a:solidFill>
                  <a:schemeClr val="bg1"/>
                </a:solidFill>
                <a:ea typeface="ＭＳ Ｐゴシック" pitchFamily="-110" charset="-128"/>
              </a:rPr>
              <a:t>created by gifted volunteer educators from around the world</a:t>
            </a:r>
            <a:endParaRPr lang="en-US" dirty="0">
              <a:solidFill>
                <a:schemeClr val="bg1"/>
              </a:solidFill>
              <a:ea typeface="ＭＳ Ｐゴシック" pitchFamily="-110" charset="-128"/>
              <a:cs typeface="ＭＳ Ｐゴシック" pitchFamily="-110" charset="-128"/>
            </a:endParaRPr>
          </a:p>
          <a:p>
            <a:pPr lvl="2" eaLnBrk="1" hangingPunct="1">
              <a:lnSpc>
                <a:spcPct val="90000"/>
              </a:lnSpc>
              <a:spcBef>
                <a:spcPct val="10000"/>
              </a:spcBef>
              <a:buFontTx/>
              <a:buNone/>
            </a:pPr>
            <a:endParaRPr lang="en-US" sz="2400" dirty="0">
              <a:ea typeface="ＭＳ Ｐゴシック" pitchFamily="-110" charset="-128"/>
            </a:endParaRPr>
          </a:p>
          <a:p>
            <a:pPr lvl="2" eaLnBrk="1" hangingPunct="1">
              <a:lnSpc>
                <a:spcPct val="90000"/>
              </a:lnSpc>
              <a:spcBef>
                <a:spcPct val="10000"/>
              </a:spcBef>
              <a:buFontTx/>
              <a:buNone/>
            </a:pPr>
            <a:r>
              <a:rPr lang="en-US" sz="3200" dirty="0">
                <a:ea typeface="ＭＳ Ｐゴシック" pitchFamily="-110" charset="-128"/>
              </a:rPr>
              <a:t>	</a:t>
            </a:r>
            <a:endParaRPr lang="en-US" sz="3200" dirty="0">
              <a:solidFill>
                <a:srgbClr val="800000"/>
              </a:solidFill>
              <a:ea typeface="ＭＳ Ｐゴシック" pitchFamily="-110" charset="-128"/>
            </a:endParaRPr>
          </a:p>
          <a:p>
            <a:pPr eaLnBrk="1" hangingPunct="1">
              <a:lnSpc>
                <a:spcPct val="90000"/>
              </a:lnSpc>
            </a:pPr>
            <a:endParaRPr lang="en-US" sz="2800" dirty="0">
              <a:ea typeface="ＭＳ Ｐゴシック" pitchFamily="-110" charset="-128"/>
              <a:cs typeface="ＭＳ Ｐゴシック" pitchFamily="-110" charset="-128"/>
            </a:endParaRPr>
          </a:p>
        </p:txBody>
      </p:sp>
      <p:pic>
        <p:nvPicPr>
          <p:cNvPr id="67588" name="Picture 4"/>
          <p:cNvPicPr>
            <a:picLocks noChangeAspect="1" noChangeArrowheads="1"/>
          </p:cNvPicPr>
          <p:nvPr/>
        </p:nvPicPr>
        <p:blipFill>
          <a:blip r:embed="rId3"/>
          <a:srcRect/>
          <a:stretch>
            <a:fillRect/>
          </a:stretch>
        </p:blipFill>
        <p:spPr bwMode="auto">
          <a:xfrm>
            <a:off x="2743200" y="2844800"/>
            <a:ext cx="3009900" cy="4013200"/>
          </a:xfrm>
          <a:prstGeom prst="rect">
            <a:avLst/>
          </a:prstGeom>
          <a:noFill/>
          <a:ln w="9525">
            <a:noFill/>
            <a:miter lim="800000"/>
            <a:headEnd/>
            <a:tailEnd/>
          </a:ln>
        </p:spPr>
      </p:pic>
      <p:pic>
        <p:nvPicPr>
          <p:cNvPr id="67590" name="Picture 6" descr="bigger"/>
          <p:cNvPicPr>
            <a:picLocks noChangeAspect="1" noChangeArrowheads="1"/>
          </p:cNvPicPr>
          <p:nvPr/>
        </p:nvPicPr>
        <p:blipFill>
          <a:blip r:embed="rId4"/>
          <a:srcRect/>
          <a:stretch>
            <a:fillRect/>
          </a:stretch>
        </p:blipFill>
        <p:spPr bwMode="auto">
          <a:xfrm>
            <a:off x="5410200" y="5181601"/>
            <a:ext cx="1314450" cy="1028700"/>
          </a:xfrm>
          <a:prstGeom prst="rect">
            <a:avLst/>
          </a:prstGeom>
          <a:noFill/>
        </p:spPr>
      </p:pic>
      <p:pic>
        <p:nvPicPr>
          <p:cNvPr id="67593" name="Picture 9" descr="al-ajlouni"/>
          <p:cNvPicPr>
            <a:picLocks noChangeAspect="1" noChangeArrowheads="1"/>
          </p:cNvPicPr>
          <p:nvPr/>
        </p:nvPicPr>
        <p:blipFill>
          <a:blip r:embed="rId5"/>
          <a:srcRect/>
          <a:stretch>
            <a:fillRect/>
          </a:stretch>
        </p:blipFill>
        <p:spPr bwMode="auto">
          <a:xfrm>
            <a:off x="4038600" y="1905001"/>
            <a:ext cx="1314450" cy="1028700"/>
          </a:xfrm>
          <a:prstGeom prst="rect">
            <a:avLst/>
          </a:prstGeom>
          <a:noFill/>
        </p:spPr>
      </p:pic>
      <p:pic>
        <p:nvPicPr>
          <p:cNvPr id="67597" name="Picture 13" descr="hdeib"/>
          <p:cNvPicPr>
            <a:picLocks noChangeAspect="1" noChangeArrowheads="1"/>
          </p:cNvPicPr>
          <p:nvPr/>
        </p:nvPicPr>
        <p:blipFill>
          <a:blip r:embed="rId6"/>
          <a:srcRect/>
          <a:stretch>
            <a:fillRect/>
          </a:stretch>
        </p:blipFill>
        <p:spPr bwMode="auto">
          <a:xfrm>
            <a:off x="304800" y="5562601"/>
            <a:ext cx="1314450" cy="1028700"/>
          </a:xfrm>
          <a:prstGeom prst="rect">
            <a:avLst/>
          </a:prstGeom>
          <a:noFill/>
        </p:spPr>
      </p:pic>
      <p:pic>
        <p:nvPicPr>
          <p:cNvPr id="67599" name="Picture 15" descr="kuldell"/>
          <p:cNvPicPr>
            <a:picLocks noChangeAspect="1" noChangeArrowheads="1"/>
          </p:cNvPicPr>
          <p:nvPr/>
        </p:nvPicPr>
        <p:blipFill>
          <a:blip r:embed="rId7"/>
          <a:srcRect/>
          <a:stretch>
            <a:fillRect/>
          </a:stretch>
        </p:blipFill>
        <p:spPr bwMode="auto">
          <a:xfrm>
            <a:off x="1524000" y="5829301"/>
            <a:ext cx="1314450" cy="1028700"/>
          </a:xfrm>
          <a:prstGeom prst="rect">
            <a:avLst/>
          </a:prstGeom>
          <a:noFill/>
        </p:spPr>
      </p:pic>
      <p:pic>
        <p:nvPicPr>
          <p:cNvPr id="67600" name="Picture 16" descr="jaber"/>
          <p:cNvPicPr>
            <a:picLocks noChangeAspect="1" noChangeArrowheads="1"/>
          </p:cNvPicPr>
          <p:nvPr/>
        </p:nvPicPr>
        <p:blipFill>
          <a:blip r:embed="rId8"/>
          <a:srcRect/>
          <a:stretch>
            <a:fillRect/>
          </a:stretch>
        </p:blipFill>
        <p:spPr bwMode="auto">
          <a:xfrm>
            <a:off x="7829550" y="3200401"/>
            <a:ext cx="1314450" cy="1028700"/>
          </a:xfrm>
          <a:prstGeom prst="rect">
            <a:avLst/>
          </a:prstGeom>
          <a:noFill/>
        </p:spPr>
      </p:pic>
      <p:pic>
        <p:nvPicPr>
          <p:cNvPr id="67601" name="Picture 17" descr="lahlouh"/>
          <p:cNvPicPr>
            <a:picLocks noChangeAspect="1" noChangeArrowheads="1"/>
          </p:cNvPicPr>
          <p:nvPr/>
        </p:nvPicPr>
        <p:blipFill>
          <a:blip r:embed="rId9"/>
          <a:srcRect/>
          <a:stretch>
            <a:fillRect/>
          </a:stretch>
        </p:blipFill>
        <p:spPr bwMode="auto">
          <a:xfrm>
            <a:off x="5486400" y="5829301"/>
            <a:ext cx="1314450" cy="1028700"/>
          </a:xfrm>
          <a:prstGeom prst="rect">
            <a:avLst/>
          </a:prstGeom>
          <a:noFill/>
        </p:spPr>
      </p:pic>
      <p:pic>
        <p:nvPicPr>
          <p:cNvPr id="67594" name="Picture 10" descr="adam"/>
          <p:cNvPicPr>
            <a:picLocks noChangeAspect="1" noChangeArrowheads="1"/>
          </p:cNvPicPr>
          <p:nvPr/>
        </p:nvPicPr>
        <p:blipFill>
          <a:blip r:embed="rId10"/>
          <a:srcRect/>
          <a:stretch>
            <a:fillRect/>
          </a:stretch>
        </p:blipFill>
        <p:spPr bwMode="auto">
          <a:xfrm>
            <a:off x="4648200" y="5410201"/>
            <a:ext cx="1314450" cy="1028700"/>
          </a:xfrm>
          <a:prstGeom prst="rect">
            <a:avLst/>
          </a:prstGeom>
          <a:noFill/>
        </p:spPr>
      </p:pic>
      <p:pic>
        <p:nvPicPr>
          <p:cNvPr id="67595" name="Picture 11" descr="carpenter"/>
          <p:cNvPicPr>
            <a:picLocks noChangeAspect="1" noChangeArrowheads="1"/>
          </p:cNvPicPr>
          <p:nvPr/>
        </p:nvPicPr>
        <p:blipFill>
          <a:blip r:embed="rId11"/>
          <a:srcRect/>
          <a:stretch>
            <a:fillRect/>
          </a:stretch>
        </p:blipFill>
        <p:spPr bwMode="auto">
          <a:xfrm>
            <a:off x="1981200" y="3505201"/>
            <a:ext cx="1314450" cy="1028700"/>
          </a:xfrm>
          <a:prstGeom prst="rect">
            <a:avLst/>
          </a:prstGeom>
          <a:noFill/>
        </p:spPr>
      </p:pic>
      <p:pic>
        <p:nvPicPr>
          <p:cNvPr id="67596" name="Picture 12" descr="fisher"/>
          <p:cNvPicPr>
            <a:picLocks noChangeAspect="1" noChangeArrowheads="1"/>
          </p:cNvPicPr>
          <p:nvPr/>
        </p:nvPicPr>
        <p:blipFill>
          <a:blip r:embed="rId12"/>
          <a:srcRect/>
          <a:stretch>
            <a:fillRect/>
          </a:stretch>
        </p:blipFill>
        <p:spPr bwMode="auto">
          <a:xfrm>
            <a:off x="5334000" y="3429001"/>
            <a:ext cx="1314450" cy="1028700"/>
          </a:xfrm>
          <a:prstGeom prst="rect">
            <a:avLst/>
          </a:prstGeom>
          <a:noFill/>
        </p:spPr>
      </p:pic>
      <p:pic>
        <p:nvPicPr>
          <p:cNvPr id="67604" name="Picture 20" descr="sand"/>
          <p:cNvPicPr>
            <a:picLocks noChangeAspect="1" noChangeArrowheads="1"/>
          </p:cNvPicPr>
          <p:nvPr/>
        </p:nvPicPr>
        <p:blipFill>
          <a:blip r:embed="rId13"/>
          <a:srcRect/>
          <a:stretch>
            <a:fillRect/>
          </a:stretch>
        </p:blipFill>
        <p:spPr bwMode="auto">
          <a:xfrm>
            <a:off x="1752600" y="4724401"/>
            <a:ext cx="1314450" cy="1028700"/>
          </a:xfrm>
          <a:prstGeom prst="rect">
            <a:avLst/>
          </a:prstGeom>
          <a:noFill/>
        </p:spPr>
      </p:pic>
      <p:pic>
        <p:nvPicPr>
          <p:cNvPr id="67605" name="Picture 21" descr="side1"/>
          <p:cNvPicPr>
            <a:picLocks noChangeAspect="1" noChangeArrowheads="1"/>
          </p:cNvPicPr>
          <p:nvPr/>
        </p:nvPicPr>
        <p:blipFill>
          <a:blip r:embed="rId14"/>
          <a:srcRect/>
          <a:stretch>
            <a:fillRect/>
          </a:stretch>
        </p:blipFill>
        <p:spPr bwMode="auto">
          <a:xfrm>
            <a:off x="2362200" y="2133601"/>
            <a:ext cx="1314450" cy="1028700"/>
          </a:xfrm>
          <a:prstGeom prst="rect">
            <a:avLst/>
          </a:prstGeom>
          <a:noFill/>
        </p:spPr>
      </p:pic>
      <p:pic>
        <p:nvPicPr>
          <p:cNvPr id="67607" name="Picture 23" descr="side4"/>
          <p:cNvPicPr>
            <a:picLocks noChangeAspect="1" noChangeArrowheads="1"/>
          </p:cNvPicPr>
          <p:nvPr/>
        </p:nvPicPr>
        <p:blipFill>
          <a:blip r:embed="rId15"/>
          <a:srcRect/>
          <a:stretch>
            <a:fillRect/>
          </a:stretch>
        </p:blipFill>
        <p:spPr bwMode="auto">
          <a:xfrm>
            <a:off x="6858000" y="5638801"/>
            <a:ext cx="1314450" cy="1028700"/>
          </a:xfrm>
          <a:prstGeom prst="rect">
            <a:avLst/>
          </a:prstGeom>
          <a:noFill/>
        </p:spPr>
      </p:pic>
      <p:pic>
        <p:nvPicPr>
          <p:cNvPr id="67608" name="Picture 24" descr="side5"/>
          <p:cNvPicPr>
            <a:picLocks noChangeAspect="1" noChangeArrowheads="1"/>
          </p:cNvPicPr>
          <p:nvPr/>
        </p:nvPicPr>
        <p:blipFill>
          <a:blip r:embed="rId16"/>
          <a:srcRect/>
          <a:stretch>
            <a:fillRect/>
          </a:stretch>
        </p:blipFill>
        <p:spPr bwMode="auto">
          <a:xfrm>
            <a:off x="2743200" y="5486401"/>
            <a:ext cx="1314450" cy="1028700"/>
          </a:xfrm>
          <a:prstGeom prst="rect">
            <a:avLst/>
          </a:prstGeom>
          <a:noFill/>
        </p:spPr>
      </p:pic>
      <p:pic>
        <p:nvPicPr>
          <p:cNvPr id="67609" name="Picture 25" descr="side-strang"/>
          <p:cNvPicPr>
            <a:picLocks noChangeAspect="1" noChangeArrowheads="1"/>
          </p:cNvPicPr>
          <p:nvPr/>
        </p:nvPicPr>
        <p:blipFill>
          <a:blip r:embed="rId17"/>
          <a:srcRect/>
          <a:stretch>
            <a:fillRect/>
          </a:stretch>
        </p:blipFill>
        <p:spPr bwMode="auto">
          <a:xfrm>
            <a:off x="5105400" y="2209801"/>
            <a:ext cx="1314450" cy="1028700"/>
          </a:xfrm>
          <a:prstGeom prst="rect">
            <a:avLst/>
          </a:prstGeom>
          <a:noFill/>
        </p:spPr>
      </p:pic>
      <p:pic>
        <p:nvPicPr>
          <p:cNvPr id="67610" name="Picture 26" descr="side-hou"/>
          <p:cNvPicPr>
            <a:picLocks noChangeAspect="1" noChangeArrowheads="1"/>
          </p:cNvPicPr>
          <p:nvPr/>
        </p:nvPicPr>
        <p:blipFill>
          <a:blip r:embed="rId18"/>
          <a:srcRect/>
          <a:stretch>
            <a:fillRect/>
          </a:stretch>
        </p:blipFill>
        <p:spPr bwMode="auto">
          <a:xfrm>
            <a:off x="685800" y="2362201"/>
            <a:ext cx="1314450" cy="1028700"/>
          </a:xfrm>
          <a:prstGeom prst="rect">
            <a:avLst/>
          </a:prstGeom>
          <a:noFill/>
        </p:spPr>
      </p:pic>
      <p:pic>
        <p:nvPicPr>
          <p:cNvPr id="67592" name="Picture 8" descr="aqeel"/>
          <p:cNvPicPr>
            <a:picLocks noChangeAspect="1" noChangeArrowheads="1"/>
          </p:cNvPicPr>
          <p:nvPr/>
        </p:nvPicPr>
        <p:blipFill>
          <a:blip r:embed="rId19"/>
          <a:srcRect/>
          <a:stretch>
            <a:fillRect/>
          </a:stretch>
        </p:blipFill>
        <p:spPr bwMode="auto">
          <a:xfrm>
            <a:off x="104775" y="1695451"/>
            <a:ext cx="1314450" cy="1028700"/>
          </a:xfrm>
          <a:prstGeom prst="rect">
            <a:avLst/>
          </a:prstGeom>
          <a:noFill/>
        </p:spPr>
      </p:pic>
      <p:pic>
        <p:nvPicPr>
          <p:cNvPr id="67603" name="Picture 19" descr="odeh"/>
          <p:cNvPicPr>
            <a:picLocks noChangeAspect="1" noChangeArrowheads="1"/>
          </p:cNvPicPr>
          <p:nvPr/>
        </p:nvPicPr>
        <p:blipFill>
          <a:blip r:embed="rId20"/>
          <a:srcRect/>
          <a:stretch>
            <a:fillRect/>
          </a:stretch>
        </p:blipFill>
        <p:spPr bwMode="auto">
          <a:xfrm>
            <a:off x="381000" y="3276601"/>
            <a:ext cx="1314450" cy="1028700"/>
          </a:xfrm>
          <a:prstGeom prst="rect">
            <a:avLst/>
          </a:prstGeom>
          <a:noFill/>
        </p:spPr>
      </p:pic>
      <p:pic>
        <p:nvPicPr>
          <p:cNvPr id="67602" name="Picture 18" descr="larson2"/>
          <p:cNvPicPr>
            <a:picLocks noChangeAspect="1" noChangeArrowheads="1"/>
          </p:cNvPicPr>
          <p:nvPr/>
        </p:nvPicPr>
        <p:blipFill>
          <a:blip r:embed="rId21"/>
          <a:srcRect/>
          <a:stretch>
            <a:fillRect/>
          </a:stretch>
        </p:blipFill>
        <p:spPr bwMode="auto">
          <a:xfrm>
            <a:off x="609600" y="4191001"/>
            <a:ext cx="1314450" cy="1028700"/>
          </a:xfrm>
          <a:prstGeom prst="rect">
            <a:avLst/>
          </a:prstGeom>
          <a:noFill/>
        </p:spPr>
      </p:pic>
      <p:pic>
        <p:nvPicPr>
          <p:cNvPr id="67612" name="Picture 28" descr="side-sturtevant"/>
          <p:cNvPicPr>
            <a:picLocks noChangeAspect="1" noChangeArrowheads="1"/>
          </p:cNvPicPr>
          <p:nvPr/>
        </p:nvPicPr>
        <p:blipFill>
          <a:blip r:embed="rId22"/>
          <a:srcRect/>
          <a:stretch>
            <a:fillRect/>
          </a:stretch>
        </p:blipFill>
        <p:spPr bwMode="auto">
          <a:xfrm>
            <a:off x="6096000" y="4267201"/>
            <a:ext cx="1314450" cy="1028700"/>
          </a:xfrm>
          <a:prstGeom prst="rect">
            <a:avLst/>
          </a:prstGeom>
          <a:noFill/>
        </p:spPr>
      </p:pic>
      <p:pic>
        <p:nvPicPr>
          <p:cNvPr id="67613" name="Picture 29" descr="tan"/>
          <p:cNvPicPr>
            <a:picLocks noChangeAspect="1" noChangeArrowheads="1"/>
          </p:cNvPicPr>
          <p:nvPr/>
        </p:nvPicPr>
        <p:blipFill>
          <a:blip r:embed="rId23"/>
          <a:srcRect/>
          <a:stretch>
            <a:fillRect/>
          </a:stretch>
        </p:blipFill>
        <p:spPr bwMode="auto">
          <a:xfrm>
            <a:off x="7543800" y="5105401"/>
            <a:ext cx="1314450" cy="1028700"/>
          </a:xfrm>
          <a:prstGeom prst="rect">
            <a:avLst/>
          </a:prstGeom>
          <a:noFill/>
        </p:spPr>
      </p:pic>
      <p:pic>
        <p:nvPicPr>
          <p:cNvPr id="67606" name="Picture 22" descr="side3"/>
          <p:cNvPicPr>
            <a:picLocks noChangeAspect="1" noChangeArrowheads="1"/>
          </p:cNvPicPr>
          <p:nvPr/>
        </p:nvPicPr>
        <p:blipFill>
          <a:blip r:embed="rId24"/>
          <a:srcRect/>
          <a:stretch>
            <a:fillRect/>
          </a:stretch>
        </p:blipFill>
        <p:spPr bwMode="auto">
          <a:xfrm>
            <a:off x="7829550" y="5829301"/>
            <a:ext cx="1314450" cy="1028700"/>
          </a:xfrm>
          <a:prstGeom prst="rect">
            <a:avLst/>
          </a:prstGeom>
          <a:noFill/>
        </p:spPr>
      </p:pic>
      <p:pic>
        <p:nvPicPr>
          <p:cNvPr id="67614" name="Picture 30" descr="side-vandiver"/>
          <p:cNvPicPr>
            <a:picLocks noChangeAspect="1" noChangeArrowheads="1"/>
          </p:cNvPicPr>
          <p:nvPr/>
        </p:nvPicPr>
        <p:blipFill>
          <a:blip r:embed="rId25"/>
          <a:srcRect/>
          <a:stretch>
            <a:fillRect/>
          </a:stretch>
        </p:blipFill>
        <p:spPr bwMode="auto">
          <a:xfrm>
            <a:off x="7239000" y="1981201"/>
            <a:ext cx="1314450" cy="1028700"/>
          </a:xfrm>
          <a:prstGeom prst="rect">
            <a:avLst/>
          </a:prstGeom>
          <a:noFill/>
        </p:spPr>
      </p:pic>
      <p:pic>
        <p:nvPicPr>
          <p:cNvPr id="67611" name="Picture 27" descr="side-average"/>
          <p:cNvPicPr>
            <a:picLocks noChangeAspect="1" noChangeArrowheads="1"/>
          </p:cNvPicPr>
          <p:nvPr/>
        </p:nvPicPr>
        <p:blipFill>
          <a:blip r:embed="rId26"/>
          <a:srcRect/>
          <a:stretch>
            <a:fillRect/>
          </a:stretch>
        </p:blipFill>
        <p:spPr bwMode="auto">
          <a:xfrm>
            <a:off x="6324600" y="2667001"/>
            <a:ext cx="1314450" cy="1028700"/>
          </a:xfrm>
          <a:prstGeom prst="rect">
            <a:avLst/>
          </a:prstGeom>
          <a:noFill/>
        </p:spPr>
      </p:pic>
      <p:pic>
        <p:nvPicPr>
          <p:cNvPr id="67598" name="Picture 14" descr="hoodbhoy"/>
          <p:cNvPicPr>
            <a:picLocks noChangeAspect="1" noChangeArrowheads="1"/>
          </p:cNvPicPr>
          <p:nvPr/>
        </p:nvPicPr>
        <p:blipFill>
          <a:blip r:embed="rId27"/>
          <a:srcRect/>
          <a:stretch>
            <a:fillRect/>
          </a:stretch>
        </p:blipFill>
        <p:spPr bwMode="auto">
          <a:xfrm>
            <a:off x="6705600" y="3352801"/>
            <a:ext cx="1314450" cy="1028700"/>
          </a:xfrm>
          <a:prstGeom prst="rect">
            <a:avLst/>
          </a:prstGeom>
          <a:noFill/>
        </p:spPr>
      </p:pic>
      <p:pic>
        <p:nvPicPr>
          <p:cNvPr id="67591" name="Picture 7" descr="al-juwhari"/>
          <p:cNvPicPr>
            <a:picLocks noChangeAspect="1" noChangeArrowheads="1"/>
          </p:cNvPicPr>
          <p:nvPr/>
        </p:nvPicPr>
        <p:blipFill>
          <a:blip r:embed="rId28"/>
          <a:srcRect/>
          <a:stretch>
            <a:fillRect/>
          </a:stretch>
        </p:blipFill>
        <p:spPr bwMode="auto">
          <a:xfrm>
            <a:off x="7391400" y="4114801"/>
            <a:ext cx="1314450" cy="1028700"/>
          </a:xfrm>
          <a:prstGeom prst="rect">
            <a:avLst/>
          </a:prstGeom>
          <a:noFill/>
        </p:spPr>
      </p:pic>
      <p:sp>
        <p:nvSpPr>
          <p:cNvPr id="34" name="Slide Number Placeholder 33"/>
          <p:cNvSpPr>
            <a:spLocks noGrp="1"/>
          </p:cNvSpPr>
          <p:nvPr>
            <p:ph type="sldNum" sz="quarter" idx="12"/>
          </p:nvPr>
        </p:nvSpPr>
        <p:spPr/>
        <p:txBody>
          <a:bodyPr/>
          <a:lstStyle/>
          <a:p>
            <a:fld id="{1C68353C-1ABE-1E43-8D2B-3620FCFA17A4}" type="slidenum">
              <a:rPr lang="en-US" smtClean="0"/>
              <a:pPr/>
              <a:t>26</a:t>
            </a:fld>
            <a:endParaRPr lang="en-US"/>
          </a:p>
        </p:txBody>
      </p:sp>
    </p:spTree>
    <p:extLst>
      <p:ext uri="{BB962C8B-B14F-4D97-AF65-F5344CB8AC3E}">
        <p14:creationId xmlns:p14="http://schemas.microsoft.com/office/powerpoint/2010/main" val="919859315"/>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0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
                                  </p:stCondLst>
                                  <p:childTnLst>
                                    <p:set>
                                      <p:cBhvr>
                                        <p:cTn id="9" dur="1" fill="hold">
                                          <p:stCondLst>
                                            <p:cond delay="0"/>
                                          </p:stCondLst>
                                        </p:cTn>
                                        <p:tgtEl>
                                          <p:spTgt spid="67607"/>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nodeType="afterEffect">
                                  <p:stCondLst>
                                    <p:cond delay="100"/>
                                  </p:stCondLst>
                                  <p:childTnLst>
                                    <p:set>
                                      <p:cBhvr>
                                        <p:cTn id="12" dur="1" fill="hold">
                                          <p:stCondLst>
                                            <p:cond delay="0"/>
                                          </p:stCondLst>
                                        </p:cTn>
                                        <p:tgtEl>
                                          <p:spTgt spid="67608"/>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67609"/>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nodeType="afterEffect">
                                  <p:stCondLst>
                                    <p:cond delay="100"/>
                                  </p:stCondLst>
                                  <p:childTnLst>
                                    <p:set>
                                      <p:cBhvr>
                                        <p:cTn id="18" dur="1" fill="hold">
                                          <p:stCondLst>
                                            <p:cond delay="0"/>
                                          </p:stCondLst>
                                        </p:cTn>
                                        <p:tgtEl>
                                          <p:spTgt spid="67610"/>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nodeType="afterEffect">
                                  <p:stCondLst>
                                    <p:cond delay="100"/>
                                  </p:stCondLst>
                                  <p:childTnLst>
                                    <p:set>
                                      <p:cBhvr>
                                        <p:cTn id="21" dur="1" fill="hold">
                                          <p:stCondLst>
                                            <p:cond delay="0"/>
                                          </p:stCondLst>
                                        </p:cTn>
                                        <p:tgtEl>
                                          <p:spTgt spid="67592"/>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100"/>
                                  </p:stCondLst>
                                  <p:childTnLst>
                                    <p:set>
                                      <p:cBhvr>
                                        <p:cTn id="24" dur="1" fill="hold">
                                          <p:stCondLst>
                                            <p:cond delay="0"/>
                                          </p:stCondLst>
                                        </p:cTn>
                                        <p:tgtEl>
                                          <p:spTgt spid="67603"/>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100"/>
                                  </p:stCondLst>
                                  <p:childTnLst>
                                    <p:set>
                                      <p:cBhvr>
                                        <p:cTn id="27" dur="1" fill="hold">
                                          <p:stCondLst>
                                            <p:cond delay="0"/>
                                          </p:stCondLst>
                                        </p:cTn>
                                        <p:tgtEl>
                                          <p:spTgt spid="67602"/>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nodeType="afterEffect">
                                  <p:stCondLst>
                                    <p:cond delay="100"/>
                                  </p:stCondLst>
                                  <p:childTnLst>
                                    <p:set>
                                      <p:cBhvr>
                                        <p:cTn id="30" dur="1" fill="hold">
                                          <p:stCondLst>
                                            <p:cond delay="0"/>
                                          </p:stCondLst>
                                        </p:cTn>
                                        <p:tgtEl>
                                          <p:spTgt spid="67612"/>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nodeType="afterEffect">
                                  <p:stCondLst>
                                    <p:cond delay="100"/>
                                  </p:stCondLst>
                                  <p:childTnLst>
                                    <p:set>
                                      <p:cBhvr>
                                        <p:cTn id="33" dur="1" fill="hold">
                                          <p:stCondLst>
                                            <p:cond delay="0"/>
                                          </p:stCondLst>
                                        </p:cTn>
                                        <p:tgtEl>
                                          <p:spTgt spid="67613"/>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nodeType="afterEffect">
                                  <p:stCondLst>
                                    <p:cond delay="100"/>
                                  </p:stCondLst>
                                  <p:childTnLst>
                                    <p:set>
                                      <p:cBhvr>
                                        <p:cTn id="36" dur="1" fill="hold">
                                          <p:stCondLst>
                                            <p:cond delay="0"/>
                                          </p:stCondLst>
                                        </p:cTn>
                                        <p:tgtEl>
                                          <p:spTgt spid="67606"/>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nodeType="afterEffect">
                                  <p:stCondLst>
                                    <p:cond delay="100"/>
                                  </p:stCondLst>
                                  <p:childTnLst>
                                    <p:set>
                                      <p:cBhvr>
                                        <p:cTn id="39" dur="1" fill="hold">
                                          <p:stCondLst>
                                            <p:cond delay="0"/>
                                          </p:stCondLst>
                                        </p:cTn>
                                        <p:tgtEl>
                                          <p:spTgt spid="67614"/>
                                        </p:tgtEl>
                                        <p:attrNameLst>
                                          <p:attrName>style.visibility</p:attrName>
                                        </p:attrNameLst>
                                      </p:cBhvr>
                                      <p:to>
                                        <p:strVal val="visible"/>
                                      </p:to>
                                    </p:set>
                                  </p:childTnLst>
                                </p:cTn>
                              </p:par>
                            </p:childTnLst>
                          </p:cTn>
                        </p:par>
                        <p:par>
                          <p:cTn id="40" fill="hold">
                            <p:stCondLst>
                              <p:cond delay="1100"/>
                            </p:stCondLst>
                            <p:childTnLst>
                              <p:par>
                                <p:cTn id="41" presetID="1" presetClass="entr" presetSubtype="0" fill="hold" nodeType="afterEffect">
                                  <p:stCondLst>
                                    <p:cond delay="100"/>
                                  </p:stCondLst>
                                  <p:childTnLst>
                                    <p:set>
                                      <p:cBhvr>
                                        <p:cTn id="42" dur="1" fill="hold">
                                          <p:stCondLst>
                                            <p:cond delay="0"/>
                                          </p:stCondLst>
                                        </p:cTn>
                                        <p:tgtEl>
                                          <p:spTgt spid="67611"/>
                                        </p:tgtEl>
                                        <p:attrNameLst>
                                          <p:attrName>style.visibility</p:attrName>
                                        </p:attrNameLst>
                                      </p:cBhvr>
                                      <p:to>
                                        <p:strVal val="visible"/>
                                      </p:to>
                                    </p:set>
                                  </p:childTnLst>
                                </p:cTn>
                              </p:par>
                            </p:childTnLst>
                          </p:cTn>
                        </p:par>
                        <p:par>
                          <p:cTn id="43" fill="hold">
                            <p:stCondLst>
                              <p:cond delay="1200"/>
                            </p:stCondLst>
                            <p:childTnLst>
                              <p:par>
                                <p:cTn id="44" presetID="1" presetClass="entr" presetSubtype="0" fill="hold" nodeType="afterEffect">
                                  <p:stCondLst>
                                    <p:cond delay="100"/>
                                  </p:stCondLst>
                                  <p:childTnLst>
                                    <p:set>
                                      <p:cBhvr>
                                        <p:cTn id="45" dur="1" fill="hold">
                                          <p:stCondLst>
                                            <p:cond delay="0"/>
                                          </p:stCondLst>
                                        </p:cTn>
                                        <p:tgtEl>
                                          <p:spTgt spid="67598"/>
                                        </p:tgtEl>
                                        <p:attrNameLst>
                                          <p:attrName>style.visibility</p:attrName>
                                        </p:attrNameLst>
                                      </p:cBhvr>
                                      <p:to>
                                        <p:strVal val="visible"/>
                                      </p:to>
                                    </p:set>
                                  </p:childTnLst>
                                </p:cTn>
                              </p:par>
                            </p:childTnLst>
                          </p:cTn>
                        </p:par>
                        <p:par>
                          <p:cTn id="46" fill="hold">
                            <p:stCondLst>
                              <p:cond delay="1300"/>
                            </p:stCondLst>
                            <p:childTnLst>
                              <p:par>
                                <p:cTn id="47" presetID="1" presetClass="entr" presetSubtype="0" fill="hold" nodeType="afterEffect">
                                  <p:stCondLst>
                                    <p:cond delay="100"/>
                                  </p:stCondLst>
                                  <p:childTnLst>
                                    <p:set>
                                      <p:cBhvr>
                                        <p:cTn id="48" dur="1" fill="hold">
                                          <p:stCondLst>
                                            <p:cond delay="0"/>
                                          </p:stCondLst>
                                        </p:cTn>
                                        <p:tgtEl>
                                          <p:spTgt spid="67591"/>
                                        </p:tgtEl>
                                        <p:attrNameLst>
                                          <p:attrName>style.visibility</p:attrName>
                                        </p:attrNameLst>
                                      </p:cBhvr>
                                      <p:to>
                                        <p:strVal val="visible"/>
                                      </p:to>
                                    </p:set>
                                  </p:childTnLst>
                                </p:cTn>
                              </p:par>
                            </p:childTnLst>
                          </p:cTn>
                        </p:par>
                        <p:par>
                          <p:cTn id="49" fill="hold">
                            <p:stCondLst>
                              <p:cond delay="1400"/>
                            </p:stCondLst>
                            <p:childTnLst>
                              <p:par>
                                <p:cTn id="50" presetID="1" presetClass="entr" presetSubtype="0" fill="hold" nodeType="afterEffect">
                                  <p:stCondLst>
                                    <p:cond delay="100"/>
                                  </p:stCondLst>
                                  <p:childTnLst>
                                    <p:set>
                                      <p:cBhvr>
                                        <p:cTn id="51" dur="1" fill="hold">
                                          <p:stCondLst>
                                            <p:cond delay="0"/>
                                          </p:stCondLst>
                                        </p:cTn>
                                        <p:tgtEl>
                                          <p:spTgt spid="67590"/>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nodeType="afterEffect">
                                  <p:stCondLst>
                                    <p:cond delay="100"/>
                                  </p:stCondLst>
                                  <p:childTnLst>
                                    <p:set>
                                      <p:cBhvr>
                                        <p:cTn id="54" dur="1" fill="hold">
                                          <p:stCondLst>
                                            <p:cond delay="0"/>
                                          </p:stCondLst>
                                        </p:cTn>
                                        <p:tgtEl>
                                          <p:spTgt spid="67593"/>
                                        </p:tgtEl>
                                        <p:attrNameLst>
                                          <p:attrName>style.visibility</p:attrName>
                                        </p:attrNameLst>
                                      </p:cBhvr>
                                      <p:to>
                                        <p:strVal val="visible"/>
                                      </p:to>
                                    </p:set>
                                  </p:childTnLst>
                                </p:cTn>
                              </p:par>
                            </p:childTnLst>
                          </p:cTn>
                        </p:par>
                        <p:par>
                          <p:cTn id="55" fill="hold">
                            <p:stCondLst>
                              <p:cond delay="1600"/>
                            </p:stCondLst>
                            <p:childTnLst>
                              <p:par>
                                <p:cTn id="56" presetID="1" presetClass="entr" presetSubtype="0" fill="hold" nodeType="afterEffect">
                                  <p:stCondLst>
                                    <p:cond delay="100"/>
                                  </p:stCondLst>
                                  <p:childTnLst>
                                    <p:set>
                                      <p:cBhvr>
                                        <p:cTn id="57" dur="1" fill="hold">
                                          <p:stCondLst>
                                            <p:cond delay="0"/>
                                          </p:stCondLst>
                                        </p:cTn>
                                        <p:tgtEl>
                                          <p:spTgt spid="67597"/>
                                        </p:tgtEl>
                                        <p:attrNameLst>
                                          <p:attrName>style.visibility</p:attrName>
                                        </p:attrNameLst>
                                      </p:cBhvr>
                                      <p:to>
                                        <p:strVal val="visible"/>
                                      </p:to>
                                    </p:set>
                                  </p:childTnLst>
                                </p:cTn>
                              </p:par>
                            </p:childTnLst>
                          </p:cTn>
                        </p:par>
                        <p:par>
                          <p:cTn id="58" fill="hold">
                            <p:stCondLst>
                              <p:cond delay="1700"/>
                            </p:stCondLst>
                            <p:childTnLst>
                              <p:par>
                                <p:cTn id="59" presetID="1" presetClass="entr" presetSubtype="0" fill="hold" nodeType="afterEffect">
                                  <p:stCondLst>
                                    <p:cond delay="100"/>
                                  </p:stCondLst>
                                  <p:childTnLst>
                                    <p:set>
                                      <p:cBhvr>
                                        <p:cTn id="60" dur="1" fill="hold">
                                          <p:stCondLst>
                                            <p:cond delay="0"/>
                                          </p:stCondLst>
                                        </p:cTn>
                                        <p:tgtEl>
                                          <p:spTgt spid="67599"/>
                                        </p:tgtEl>
                                        <p:attrNameLst>
                                          <p:attrName>style.visibility</p:attrName>
                                        </p:attrNameLst>
                                      </p:cBhvr>
                                      <p:to>
                                        <p:strVal val="visible"/>
                                      </p:to>
                                    </p:set>
                                  </p:childTnLst>
                                </p:cTn>
                              </p:par>
                            </p:childTnLst>
                          </p:cTn>
                        </p:par>
                        <p:par>
                          <p:cTn id="61" fill="hold">
                            <p:stCondLst>
                              <p:cond delay="1800"/>
                            </p:stCondLst>
                            <p:childTnLst>
                              <p:par>
                                <p:cTn id="62" presetID="1" presetClass="entr" presetSubtype="0" fill="hold" nodeType="afterEffect">
                                  <p:stCondLst>
                                    <p:cond delay="100"/>
                                  </p:stCondLst>
                                  <p:childTnLst>
                                    <p:set>
                                      <p:cBhvr>
                                        <p:cTn id="63" dur="1" fill="hold">
                                          <p:stCondLst>
                                            <p:cond delay="0"/>
                                          </p:stCondLst>
                                        </p:cTn>
                                        <p:tgtEl>
                                          <p:spTgt spid="67600"/>
                                        </p:tgtEl>
                                        <p:attrNameLst>
                                          <p:attrName>style.visibility</p:attrName>
                                        </p:attrNameLst>
                                      </p:cBhvr>
                                      <p:to>
                                        <p:strVal val="visible"/>
                                      </p:to>
                                    </p:set>
                                  </p:childTnLst>
                                </p:cTn>
                              </p:par>
                            </p:childTnLst>
                          </p:cTn>
                        </p:par>
                        <p:par>
                          <p:cTn id="64" fill="hold">
                            <p:stCondLst>
                              <p:cond delay="1900"/>
                            </p:stCondLst>
                            <p:childTnLst>
                              <p:par>
                                <p:cTn id="65" presetID="1" presetClass="entr" presetSubtype="0" fill="hold" nodeType="afterEffect">
                                  <p:stCondLst>
                                    <p:cond delay="100"/>
                                  </p:stCondLst>
                                  <p:childTnLst>
                                    <p:set>
                                      <p:cBhvr>
                                        <p:cTn id="66" dur="1" fill="hold">
                                          <p:stCondLst>
                                            <p:cond delay="0"/>
                                          </p:stCondLst>
                                        </p:cTn>
                                        <p:tgtEl>
                                          <p:spTgt spid="67601"/>
                                        </p:tgtEl>
                                        <p:attrNameLst>
                                          <p:attrName>style.visibility</p:attrName>
                                        </p:attrNameLst>
                                      </p:cBhvr>
                                      <p:to>
                                        <p:strVal val="visible"/>
                                      </p:to>
                                    </p:set>
                                  </p:childTnLst>
                                </p:cTn>
                              </p:par>
                            </p:childTnLst>
                          </p:cTn>
                        </p:par>
                        <p:par>
                          <p:cTn id="67" fill="hold">
                            <p:stCondLst>
                              <p:cond delay="2000"/>
                            </p:stCondLst>
                            <p:childTnLst>
                              <p:par>
                                <p:cTn id="68" presetID="1" presetClass="entr" presetSubtype="0" fill="hold" nodeType="afterEffect">
                                  <p:stCondLst>
                                    <p:cond delay="100"/>
                                  </p:stCondLst>
                                  <p:childTnLst>
                                    <p:set>
                                      <p:cBhvr>
                                        <p:cTn id="69" dur="1" fill="hold">
                                          <p:stCondLst>
                                            <p:cond delay="0"/>
                                          </p:stCondLst>
                                        </p:cTn>
                                        <p:tgtEl>
                                          <p:spTgt spid="67594"/>
                                        </p:tgtEl>
                                        <p:attrNameLst>
                                          <p:attrName>style.visibility</p:attrName>
                                        </p:attrNameLst>
                                      </p:cBhvr>
                                      <p:to>
                                        <p:strVal val="visible"/>
                                      </p:to>
                                    </p:set>
                                  </p:childTnLst>
                                </p:cTn>
                              </p:par>
                            </p:childTnLst>
                          </p:cTn>
                        </p:par>
                        <p:par>
                          <p:cTn id="70" fill="hold">
                            <p:stCondLst>
                              <p:cond delay="2100"/>
                            </p:stCondLst>
                            <p:childTnLst>
                              <p:par>
                                <p:cTn id="71" presetID="1" presetClass="entr" presetSubtype="0" fill="hold" nodeType="afterEffect">
                                  <p:stCondLst>
                                    <p:cond delay="100"/>
                                  </p:stCondLst>
                                  <p:childTnLst>
                                    <p:set>
                                      <p:cBhvr>
                                        <p:cTn id="72" dur="1" fill="hold">
                                          <p:stCondLst>
                                            <p:cond delay="0"/>
                                          </p:stCondLst>
                                        </p:cTn>
                                        <p:tgtEl>
                                          <p:spTgt spid="67595"/>
                                        </p:tgtEl>
                                        <p:attrNameLst>
                                          <p:attrName>style.visibility</p:attrName>
                                        </p:attrNameLst>
                                      </p:cBhvr>
                                      <p:to>
                                        <p:strVal val="visible"/>
                                      </p:to>
                                    </p:set>
                                  </p:childTnLst>
                                </p:cTn>
                              </p:par>
                            </p:childTnLst>
                          </p:cTn>
                        </p:par>
                        <p:par>
                          <p:cTn id="73" fill="hold">
                            <p:stCondLst>
                              <p:cond delay="2200"/>
                            </p:stCondLst>
                            <p:childTnLst>
                              <p:par>
                                <p:cTn id="74" presetID="1" presetClass="entr" presetSubtype="0" fill="hold" nodeType="afterEffect">
                                  <p:stCondLst>
                                    <p:cond delay="100"/>
                                  </p:stCondLst>
                                  <p:childTnLst>
                                    <p:set>
                                      <p:cBhvr>
                                        <p:cTn id="75" dur="1" fill="hold">
                                          <p:stCondLst>
                                            <p:cond delay="0"/>
                                          </p:stCondLst>
                                        </p:cTn>
                                        <p:tgtEl>
                                          <p:spTgt spid="67596"/>
                                        </p:tgtEl>
                                        <p:attrNameLst>
                                          <p:attrName>style.visibility</p:attrName>
                                        </p:attrNameLst>
                                      </p:cBhvr>
                                      <p:to>
                                        <p:strVal val="visible"/>
                                      </p:to>
                                    </p:set>
                                  </p:childTnLst>
                                </p:cTn>
                              </p:par>
                            </p:childTnLst>
                          </p:cTn>
                        </p:par>
                        <p:par>
                          <p:cTn id="76" fill="hold">
                            <p:stCondLst>
                              <p:cond delay="2300"/>
                            </p:stCondLst>
                            <p:childTnLst>
                              <p:par>
                                <p:cTn id="77" presetID="1" presetClass="entr" presetSubtype="0" fill="hold" nodeType="afterEffect">
                                  <p:stCondLst>
                                    <p:cond delay="100"/>
                                  </p:stCondLst>
                                  <p:childTnLst>
                                    <p:set>
                                      <p:cBhvr>
                                        <p:cTn id="78" dur="1" fill="hold">
                                          <p:stCondLst>
                                            <p:cond delay="0"/>
                                          </p:stCondLst>
                                        </p:cTn>
                                        <p:tgtEl>
                                          <p:spTgt spid="67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5"/>
          <p:cNvSpPr>
            <a:spLocks noGrp="1"/>
          </p:cNvSpPr>
          <p:nvPr>
            <p:ph type="title"/>
          </p:nvPr>
        </p:nvSpPr>
        <p:spPr>
          <a:xfrm>
            <a:off x="685800" y="187816"/>
            <a:ext cx="7772400" cy="1143000"/>
          </a:xfrm>
        </p:spPr>
        <p:txBody>
          <a:bodyPr>
            <a:normAutofit/>
          </a:bodyPr>
          <a:lstStyle/>
          <a:p>
            <a:r>
              <a:rPr lang="en-US" sz="3200" b="1" dirty="0" smtClean="0">
                <a:ea typeface="ＭＳ Ｐゴシック" charset="-128"/>
                <a:cs typeface="ＭＳ Ｐゴシック" charset="-128"/>
              </a:rPr>
              <a:t>Real Problems Do Not Self-Organize by Academic Discipline</a:t>
            </a:r>
          </a:p>
        </p:txBody>
      </p:sp>
      <p:pic>
        <p:nvPicPr>
          <p:cNvPr id="30723" name="Picture 6" descr="congestion.jpg"/>
          <p:cNvPicPr>
            <a:picLocks noChangeAspect="1"/>
          </p:cNvPicPr>
          <p:nvPr/>
        </p:nvPicPr>
        <p:blipFill>
          <a:blip r:embed="rId3"/>
          <a:srcRect/>
          <a:stretch>
            <a:fillRect/>
          </a:stretch>
        </p:blipFill>
        <p:spPr bwMode="auto">
          <a:xfrm>
            <a:off x="304800" y="1981201"/>
            <a:ext cx="3441700" cy="3467100"/>
          </a:xfrm>
          <a:prstGeom prst="rect">
            <a:avLst/>
          </a:prstGeom>
          <a:noFill/>
          <a:ln w="9525">
            <a:noFill/>
            <a:miter lim="800000"/>
            <a:headEnd/>
            <a:tailEnd/>
          </a:ln>
        </p:spPr>
      </p:pic>
      <p:pic>
        <p:nvPicPr>
          <p:cNvPr id="30724" name="Picture 7" descr="bangladesh_4.jpg"/>
          <p:cNvPicPr>
            <a:picLocks noChangeAspect="1"/>
          </p:cNvPicPr>
          <p:nvPr/>
        </p:nvPicPr>
        <p:blipFill>
          <a:blip r:embed="rId4"/>
          <a:srcRect/>
          <a:stretch>
            <a:fillRect/>
          </a:stretch>
        </p:blipFill>
        <p:spPr bwMode="auto">
          <a:xfrm>
            <a:off x="5181602" y="1981201"/>
            <a:ext cx="3567113" cy="3567113"/>
          </a:xfrm>
          <a:prstGeom prst="rect">
            <a:avLst/>
          </a:prstGeom>
          <a:noFill/>
          <a:ln w="9525">
            <a:noFill/>
            <a:miter lim="800000"/>
            <a:headEnd/>
            <a:tailEnd/>
          </a:ln>
        </p:spPr>
      </p:pic>
      <p:pic>
        <p:nvPicPr>
          <p:cNvPr id="30725" name="Picture 8" descr="haiti-earthquake-2.jpg"/>
          <p:cNvPicPr>
            <a:picLocks noChangeAspect="1"/>
          </p:cNvPicPr>
          <p:nvPr/>
        </p:nvPicPr>
        <p:blipFill>
          <a:blip r:embed="rId5"/>
          <a:srcRect/>
          <a:stretch>
            <a:fillRect/>
          </a:stretch>
        </p:blipFill>
        <p:spPr bwMode="auto">
          <a:xfrm>
            <a:off x="304800" y="1466504"/>
            <a:ext cx="8516938" cy="52578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1C68353C-1ABE-1E43-8D2B-3620FCFA17A4}" type="slidenum">
              <a:rPr lang="en-US" smtClean="0"/>
              <a:pPr/>
              <a:t>27</a:t>
            </a:fld>
            <a:endParaRPr lang="en-US"/>
          </a:p>
        </p:txBody>
      </p:sp>
    </p:spTree>
    <p:extLst>
      <p:ext uri="{BB962C8B-B14F-4D97-AF65-F5344CB8AC3E}">
        <p14:creationId xmlns:p14="http://schemas.microsoft.com/office/powerpoint/2010/main" val="1608851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0724"/>
                                        </p:tgtEl>
                                        <p:attrNameLst>
                                          <p:attrName>style.visibility</p:attrName>
                                        </p:attrNameLst>
                                      </p:cBhvr>
                                      <p:to>
                                        <p:strVal val="visible"/>
                                      </p:to>
                                    </p:set>
                                    <p:animEffect transition="in" filter="wipe(down)">
                                      <p:cBhvr>
                                        <p:cTn id="11" dur="500"/>
                                        <p:tgtEl>
                                          <p:spTgt spid="307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30725"/>
                                        </p:tgtEl>
                                        <p:attrNameLst>
                                          <p:attrName>style.visibility</p:attrName>
                                        </p:attrNameLst>
                                      </p:cBhvr>
                                      <p:to>
                                        <p:strVal val="visible"/>
                                      </p:to>
                                    </p:set>
                                    <p:animEffect transition="in" filter="barn(inHorizontal)">
                                      <p:cBhvr>
                                        <p:cTn id="16" dur="5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ainbowcirc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162" y="1577492"/>
            <a:ext cx="4737885" cy="3708135"/>
          </a:xfrm>
          <a:prstGeom prst="rect">
            <a:avLst/>
          </a:prstGeom>
        </p:spPr>
      </p:pic>
      <p:sp>
        <p:nvSpPr>
          <p:cNvPr id="5" name="TextBox 4"/>
          <p:cNvSpPr txBox="1"/>
          <p:nvPr/>
        </p:nvSpPr>
        <p:spPr>
          <a:xfrm>
            <a:off x="2997893" y="2984466"/>
            <a:ext cx="3653692" cy="1200329"/>
          </a:xfrm>
          <a:prstGeom prst="rect">
            <a:avLst/>
          </a:prstGeom>
          <a:noFill/>
        </p:spPr>
        <p:txBody>
          <a:bodyPr wrap="square" rtlCol="0">
            <a:spAutoFit/>
          </a:bodyPr>
          <a:lstStyle/>
          <a:p>
            <a:pPr algn="ctr"/>
            <a:r>
              <a:rPr lang="en-US" sz="3600" dirty="0" smtClean="0">
                <a:solidFill>
                  <a:schemeClr val="bg1"/>
                </a:solidFill>
              </a:rPr>
              <a:t>Active Learning</a:t>
            </a:r>
          </a:p>
          <a:p>
            <a:pPr algn="ctr"/>
            <a:r>
              <a:rPr lang="en-US" sz="3600" dirty="0" smtClean="0">
                <a:solidFill>
                  <a:schemeClr val="bg1"/>
                </a:solidFill>
              </a:rPr>
              <a:t>Eco-System</a:t>
            </a:r>
            <a:endParaRPr lang="en-US" sz="3600" dirty="0">
              <a:solidFill>
                <a:schemeClr val="bg1"/>
              </a:solidFill>
            </a:endParaRPr>
          </a:p>
        </p:txBody>
      </p:sp>
      <p:pic>
        <p:nvPicPr>
          <p:cNvPr id="9" name="Picture 4" descr="DSC00071"/>
          <p:cNvPicPr>
            <a:picLocks noChangeAspect="1" noChangeArrowheads="1"/>
          </p:cNvPicPr>
          <p:nvPr/>
        </p:nvPicPr>
        <p:blipFill>
          <a:blip r:embed="rId3"/>
          <a:srcRect/>
          <a:stretch>
            <a:fillRect/>
          </a:stretch>
        </p:blipFill>
        <p:spPr bwMode="auto">
          <a:xfrm>
            <a:off x="119525" y="2240850"/>
            <a:ext cx="2540593" cy="1907852"/>
          </a:xfrm>
          <a:prstGeom prst="rect">
            <a:avLst/>
          </a:prstGeom>
          <a:noFill/>
          <a:ln w="279400">
            <a:noFill/>
            <a:miter lim="800000"/>
            <a:headEnd/>
            <a:tailEnd/>
          </a:ln>
        </p:spPr>
      </p:pic>
      <p:pic>
        <p:nvPicPr>
          <p:cNvPr id="8" name="Picture 1027" descr="vds-robyn-anna-48"/>
          <p:cNvPicPr>
            <a:picLocks noChangeAspect="1" noChangeArrowheads="1"/>
          </p:cNvPicPr>
          <p:nvPr/>
        </p:nvPicPr>
        <p:blipFill>
          <a:blip r:embed="rId4"/>
          <a:srcRect/>
          <a:stretch>
            <a:fillRect/>
          </a:stretch>
        </p:blipFill>
        <p:spPr>
          <a:xfrm>
            <a:off x="1852159" y="40974"/>
            <a:ext cx="2324885" cy="1743835"/>
          </a:xfrm>
          <a:prstGeom prst="rect">
            <a:avLst/>
          </a:prstGeom>
        </p:spPr>
      </p:pic>
      <p:pic>
        <p:nvPicPr>
          <p:cNvPr id="10" name="Picture 9" descr="star-2.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063" y="92007"/>
            <a:ext cx="2262660" cy="1631953"/>
          </a:xfrm>
          <a:prstGeom prst="rect">
            <a:avLst/>
          </a:prstGeom>
        </p:spPr>
      </p:pic>
      <p:pic>
        <p:nvPicPr>
          <p:cNvPr id="14" name="Picture 13" descr="iLabs.png"/>
          <p:cNvPicPr>
            <a:picLocks noChangeAspect="1"/>
          </p:cNvPicPr>
          <p:nvPr/>
        </p:nvPicPr>
        <p:blipFill rotWithShape="1">
          <a:blip r:embed="rId6">
            <a:extLst>
              <a:ext uri="{28A0092B-C50C-407E-A947-70E740481C1C}">
                <a14:useLocalDpi xmlns:a14="http://schemas.microsoft.com/office/drawing/2010/main" val="0"/>
              </a:ext>
            </a:extLst>
          </a:blip>
          <a:srcRect l="10196" r="-10196"/>
          <a:stretch/>
        </p:blipFill>
        <p:spPr>
          <a:xfrm>
            <a:off x="1120291" y="4840738"/>
            <a:ext cx="2705100" cy="1955800"/>
          </a:xfrm>
          <a:prstGeom prst="rect">
            <a:avLst/>
          </a:prstGeom>
        </p:spPr>
      </p:pic>
      <p:sp>
        <p:nvSpPr>
          <p:cNvPr id="15" name="TextBox 14"/>
          <p:cNvSpPr txBox="1"/>
          <p:nvPr/>
        </p:nvSpPr>
        <p:spPr>
          <a:xfrm>
            <a:off x="6154536" y="1640400"/>
            <a:ext cx="2261034" cy="369332"/>
          </a:xfrm>
          <a:prstGeom prst="rect">
            <a:avLst/>
          </a:prstGeom>
          <a:noFill/>
        </p:spPr>
        <p:txBody>
          <a:bodyPr wrap="square" rtlCol="0">
            <a:spAutoFit/>
          </a:bodyPr>
          <a:lstStyle/>
          <a:p>
            <a:r>
              <a:rPr lang="en-US" dirty="0" smtClean="0"/>
              <a:t>Molecular Simulations</a:t>
            </a:r>
            <a:endParaRPr lang="en-US" dirty="0"/>
          </a:p>
        </p:txBody>
      </p:sp>
      <p:sp>
        <p:nvSpPr>
          <p:cNvPr id="16" name="TextBox 15"/>
          <p:cNvSpPr txBox="1"/>
          <p:nvPr/>
        </p:nvSpPr>
        <p:spPr>
          <a:xfrm>
            <a:off x="5079072" y="6103257"/>
            <a:ext cx="2150927" cy="646331"/>
          </a:xfrm>
          <a:prstGeom prst="rect">
            <a:avLst/>
          </a:prstGeom>
          <a:noFill/>
        </p:spPr>
        <p:txBody>
          <a:bodyPr wrap="square" rtlCol="0">
            <a:spAutoFit/>
          </a:bodyPr>
          <a:lstStyle/>
          <a:p>
            <a:r>
              <a:rPr lang="en-US" dirty="0" smtClean="0"/>
              <a:t>Las </a:t>
            </a:r>
            <a:r>
              <a:rPr lang="en-US" dirty="0" err="1" smtClean="0"/>
              <a:t>Cumbres</a:t>
            </a:r>
            <a:endParaRPr lang="en-US" dirty="0" smtClean="0"/>
          </a:p>
          <a:p>
            <a:r>
              <a:rPr lang="en-US" dirty="0" smtClean="0"/>
              <a:t>Observatory</a:t>
            </a:r>
            <a:endParaRPr lang="en-US" dirty="0"/>
          </a:p>
        </p:txBody>
      </p:sp>
      <p:sp>
        <p:nvSpPr>
          <p:cNvPr id="17" name="TextBox 16"/>
          <p:cNvSpPr txBox="1"/>
          <p:nvPr/>
        </p:nvSpPr>
        <p:spPr>
          <a:xfrm>
            <a:off x="460689" y="5733925"/>
            <a:ext cx="1664594" cy="369332"/>
          </a:xfrm>
          <a:prstGeom prst="rect">
            <a:avLst/>
          </a:prstGeom>
          <a:noFill/>
        </p:spPr>
        <p:txBody>
          <a:bodyPr wrap="square" rtlCol="0">
            <a:spAutoFit/>
          </a:bodyPr>
          <a:lstStyle/>
          <a:p>
            <a:r>
              <a:rPr lang="en-US" dirty="0" err="1" smtClean="0"/>
              <a:t>iLabs</a:t>
            </a:r>
            <a:endParaRPr lang="en-US" dirty="0"/>
          </a:p>
        </p:txBody>
      </p:sp>
      <p:sp>
        <p:nvSpPr>
          <p:cNvPr id="18" name="TextBox 17"/>
          <p:cNvSpPr txBox="1"/>
          <p:nvPr/>
        </p:nvSpPr>
        <p:spPr>
          <a:xfrm>
            <a:off x="183913" y="4117872"/>
            <a:ext cx="2540593" cy="369332"/>
          </a:xfrm>
          <a:prstGeom prst="rect">
            <a:avLst/>
          </a:prstGeom>
          <a:noFill/>
        </p:spPr>
        <p:txBody>
          <a:bodyPr wrap="square" rtlCol="0">
            <a:spAutoFit/>
          </a:bodyPr>
          <a:lstStyle/>
          <a:p>
            <a:r>
              <a:rPr lang="en-US" dirty="0" smtClean="0"/>
              <a:t>Maker Spaces</a:t>
            </a:r>
            <a:endParaRPr lang="en-US" dirty="0"/>
          </a:p>
        </p:txBody>
      </p:sp>
      <p:sp>
        <p:nvSpPr>
          <p:cNvPr id="19" name="TextBox 18"/>
          <p:cNvSpPr txBox="1"/>
          <p:nvPr/>
        </p:nvSpPr>
        <p:spPr>
          <a:xfrm>
            <a:off x="4177044" y="676069"/>
            <a:ext cx="1333426" cy="646331"/>
          </a:xfrm>
          <a:prstGeom prst="rect">
            <a:avLst/>
          </a:prstGeom>
          <a:noFill/>
        </p:spPr>
        <p:txBody>
          <a:bodyPr wrap="square" rtlCol="0">
            <a:spAutoFit/>
          </a:bodyPr>
          <a:lstStyle/>
          <a:p>
            <a:r>
              <a:rPr lang="en-US" dirty="0" smtClean="0"/>
              <a:t>Electric</a:t>
            </a:r>
          </a:p>
          <a:p>
            <a:r>
              <a:rPr lang="en-US" dirty="0"/>
              <a:t>V</a:t>
            </a:r>
            <a:r>
              <a:rPr lang="en-US" dirty="0" smtClean="0"/>
              <a:t>ehicles</a:t>
            </a:r>
            <a:endParaRPr lang="en-US" dirty="0"/>
          </a:p>
        </p:txBody>
      </p:sp>
      <p:cxnSp>
        <p:nvCxnSpPr>
          <p:cNvPr id="23" name="Straight Connector 22"/>
          <p:cNvCxnSpPr/>
          <p:nvPr/>
        </p:nvCxnSpPr>
        <p:spPr>
          <a:xfrm>
            <a:off x="3014602" y="1784809"/>
            <a:ext cx="564969" cy="456041"/>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185542" y="4158848"/>
            <a:ext cx="868808" cy="15915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551937" y="5210721"/>
            <a:ext cx="1096353" cy="126654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6829059" y="3044834"/>
            <a:ext cx="351203" cy="12678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10" idx="1"/>
          </p:cNvCxnSpPr>
          <p:nvPr/>
        </p:nvCxnSpPr>
        <p:spPr>
          <a:xfrm flipH="1">
            <a:off x="5463880" y="907984"/>
            <a:ext cx="500183" cy="101171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3" idx="1"/>
          </p:cNvCxnSpPr>
          <p:nvPr/>
        </p:nvCxnSpPr>
        <p:spPr>
          <a:xfrm>
            <a:off x="5734613" y="5046886"/>
            <a:ext cx="730752" cy="754505"/>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7180262" y="3583535"/>
            <a:ext cx="2150927" cy="923330"/>
          </a:xfrm>
          <a:prstGeom prst="rect">
            <a:avLst/>
          </a:prstGeom>
          <a:noFill/>
        </p:spPr>
        <p:txBody>
          <a:bodyPr wrap="square" rtlCol="0">
            <a:spAutoFit/>
          </a:bodyPr>
          <a:lstStyle/>
          <a:p>
            <a:r>
              <a:rPr lang="en-US" dirty="0" smtClean="0"/>
              <a:t>Virtual</a:t>
            </a:r>
          </a:p>
          <a:p>
            <a:r>
              <a:rPr lang="en-US" dirty="0" smtClean="0"/>
              <a:t>Game-like</a:t>
            </a:r>
          </a:p>
          <a:p>
            <a:r>
              <a:rPr lang="en-US" dirty="0" smtClean="0"/>
              <a:t>Laboratory</a:t>
            </a:r>
            <a:endParaRPr lang="en-US" dirty="0"/>
          </a:p>
        </p:txBody>
      </p:sp>
      <p:pic>
        <p:nvPicPr>
          <p:cNvPr id="3" name="Picture 2" descr="Sunset-2.ps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5365" y="4862965"/>
            <a:ext cx="2150932" cy="1876852"/>
          </a:xfrm>
          <a:prstGeom prst="rect">
            <a:avLst/>
          </a:prstGeom>
        </p:spPr>
      </p:pic>
      <p:sp>
        <p:nvSpPr>
          <p:cNvPr id="6" name="TextBox 5"/>
          <p:cNvSpPr txBox="1"/>
          <p:nvPr/>
        </p:nvSpPr>
        <p:spPr>
          <a:xfrm>
            <a:off x="7207631" y="5189197"/>
            <a:ext cx="1272523" cy="923330"/>
          </a:xfrm>
          <a:prstGeom prst="rect">
            <a:avLst/>
          </a:prstGeom>
          <a:noFill/>
        </p:spPr>
        <p:txBody>
          <a:bodyPr wrap="square" rtlCol="0">
            <a:spAutoFit/>
          </a:bodyPr>
          <a:lstStyle/>
          <a:p>
            <a:r>
              <a:rPr lang="en-US" dirty="0" smtClean="0">
                <a:solidFill>
                  <a:schemeClr val="bg1"/>
                </a:solidFill>
              </a:rPr>
              <a:t>Access to</a:t>
            </a:r>
          </a:p>
          <a:p>
            <a:r>
              <a:rPr lang="en-US" dirty="0">
                <a:solidFill>
                  <a:schemeClr val="bg1"/>
                </a:solidFill>
              </a:rPr>
              <a:t>t</a:t>
            </a:r>
            <a:r>
              <a:rPr lang="en-US" dirty="0" smtClean="0">
                <a:solidFill>
                  <a:schemeClr val="bg1"/>
                </a:solidFill>
              </a:rPr>
              <a:t>elescopes,</a:t>
            </a:r>
          </a:p>
          <a:p>
            <a:r>
              <a:rPr lang="en-US" dirty="0" smtClean="0">
                <a:solidFill>
                  <a:schemeClr val="bg1"/>
                </a:solidFill>
              </a:rPr>
              <a:t>experts</a:t>
            </a:r>
            <a:endParaRPr lang="en-US" dirty="0">
              <a:solidFill>
                <a:schemeClr val="bg1"/>
              </a:solidFill>
            </a:endParaRPr>
          </a:p>
        </p:txBody>
      </p:sp>
      <p:pic>
        <p:nvPicPr>
          <p:cNvPr id="7" name="Picture 6" descr="Virtal Games-sm.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4283" y="2122300"/>
            <a:ext cx="1828800" cy="1514856"/>
          </a:xfrm>
          <a:prstGeom prst="rect">
            <a:avLst/>
          </a:prstGeom>
        </p:spPr>
      </p:pic>
    </p:spTree>
    <p:extLst>
      <p:ext uri="{BB962C8B-B14F-4D97-AF65-F5344CB8AC3E}">
        <p14:creationId xmlns:p14="http://schemas.microsoft.com/office/powerpoint/2010/main" val="22746134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nb.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920" y="158663"/>
            <a:ext cx="7228618" cy="63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9343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533400" y="2424113"/>
            <a:ext cx="4876800" cy="1631950"/>
          </a:xfrm>
          <a:prstGeom prst="rect">
            <a:avLst/>
          </a:prstGeom>
          <a:noFill/>
          <a:ln w="9525">
            <a:noFill/>
            <a:miter lim="800000"/>
            <a:headEnd/>
            <a:tailEnd/>
          </a:ln>
        </p:spPr>
        <p:txBody>
          <a:bodyPr>
            <a:prstTxWarp prst="textNoShape">
              <a:avLst/>
            </a:prstTxWarp>
            <a:spAutoFit/>
          </a:bodyPr>
          <a:lstStyle/>
          <a:p>
            <a:pPr>
              <a:spcBef>
                <a:spcPct val="50000"/>
              </a:spcBef>
            </a:pPr>
            <a:endParaRPr lang="en-US" sz="4000" dirty="0">
              <a:latin typeface="American Typewriter" charset="0"/>
            </a:endParaRPr>
          </a:p>
          <a:p>
            <a:pPr>
              <a:spcBef>
                <a:spcPct val="50000"/>
              </a:spcBef>
            </a:pPr>
            <a:r>
              <a:rPr lang="en-US" sz="4000" dirty="0">
                <a:latin typeface="American Typewriter" charset="0"/>
              </a:rPr>
              <a:t>	</a:t>
            </a:r>
            <a:endParaRPr lang="en-US" sz="4000" dirty="0">
              <a:solidFill>
                <a:srgbClr val="FF141F"/>
              </a:solidFill>
              <a:latin typeface="American Typewriter" charset="0"/>
            </a:endParaRPr>
          </a:p>
        </p:txBody>
      </p:sp>
      <p:sp>
        <p:nvSpPr>
          <p:cNvPr id="34819" name="Text Placeholder 15"/>
          <p:cNvSpPr>
            <a:spLocks noGrp="1"/>
          </p:cNvSpPr>
          <p:nvPr>
            <p:ph type="body" idx="1"/>
          </p:nvPr>
        </p:nvSpPr>
        <p:spPr>
          <a:xfrm>
            <a:off x="5436096" y="473390"/>
            <a:ext cx="3309938" cy="533400"/>
          </a:xfrm>
        </p:spPr>
        <p:txBody>
          <a:bodyPr>
            <a:normAutofit lnSpcReduction="10000"/>
          </a:bodyPr>
          <a:lstStyle/>
          <a:p>
            <a:pPr eaLnBrk="1" hangingPunct="1"/>
            <a:r>
              <a:rPr lang="en-US" sz="3200" dirty="0">
                <a:latin typeface="Arial" charset="0"/>
              </a:rPr>
              <a:t>Open	</a:t>
            </a:r>
          </a:p>
        </p:txBody>
      </p:sp>
      <p:sp>
        <p:nvSpPr>
          <p:cNvPr id="34820" name="Rectangle 5"/>
          <p:cNvSpPr>
            <a:spLocks noGrp="1" noChangeArrowheads="1"/>
          </p:cNvSpPr>
          <p:nvPr>
            <p:ph sz="half" idx="2"/>
          </p:nvPr>
        </p:nvSpPr>
        <p:spPr>
          <a:xfrm>
            <a:off x="5605794" y="1419009"/>
            <a:ext cx="3381375" cy="3468688"/>
          </a:xfrm>
        </p:spPr>
        <p:txBody>
          <a:bodyPr>
            <a:normAutofit/>
          </a:bodyPr>
          <a:lstStyle/>
          <a:p>
            <a:pPr eaLnBrk="1" hangingPunct="1"/>
            <a:r>
              <a:rPr lang="en-US" sz="2000" dirty="0"/>
              <a:t>Content</a:t>
            </a:r>
          </a:p>
          <a:p>
            <a:pPr eaLnBrk="1" hangingPunct="1"/>
            <a:r>
              <a:rPr lang="en-US" sz="2000" dirty="0"/>
              <a:t>Tools/Applications</a:t>
            </a:r>
          </a:p>
          <a:p>
            <a:pPr lvl="1" eaLnBrk="1" hangingPunct="1"/>
            <a:r>
              <a:rPr lang="en-US" dirty="0" smtClean="0"/>
              <a:t>Finding; Getting; Using</a:t>
            </a:r>
          </a:p>
          <a:p>
            <a:pPr lvl="1" eaLnBrk="1" hangingPunct="1"/>
            <a:r>
              <a:rPr lang="en-US" dirty="0" smtClean="0"/>
              <a:t>Knowledge</a:t>
            </a:r>
            <a:endParaRPr lang="en-US" dirty="0"/>
          </a:p>
          <a:p>
            <a:pPr eaLnBrk="1" hangingPunct="1"/>
            <a:r>
              <a:rPr lang="en-US" sz="2000" dirty="0"/>
              <a:t>Enabling Resources</a:t>
            </a:r>
          </a:p>
          <a:p>
            <a:pPr lvl="1" eaLnBrk="1" hangingPunct="1"/>
            <a:r>
              <a:rPr lang="en-US" dirty="0"/>
              <a:t>Legal</a:t>
            </a:r>
          </a:p>
          <a:p>
            <a:pPr lvl="1" eaLnBrk="1" hangingPunct="1"/>
            <a:r>
              <a:rPr lang="en-US" dirty="0" smtClean="0"/>
              <a:t>Policy</a:t>
            </a:r>
          </a:p>
          <a:p>
            <a:pPr lvl="1" eaLnBrk="1" hangingPunct="1"/>
            <a:r>
              <a:rPr lang="en-US" dirty="0" smtClean="0"/>
              <a:t>Community</a:t>
            </a:r>
            <a:endParaRPr lang="en-US" dirty="0"/>
          </a:p>
        </p:txBody>
      </p:sp>
      <p:sp>
        <p:nvSpPr>
          <p:cNvPr id="34821" name="Text Placeholder 16"/>
          <p:cNvSpPr>
            <a:spLocks noGrp="1"/>
          </p:cNvSpPr>
          <p:nvPr>
            <p:ph type="body" sz="quarter" idx="3"/>
          </p:nvPr>
        </p:nvSpPr>
        <p:spPr>
          <a:xfrm>
            <a:off x="251519" y="378338"/>
            <a:ext cx="3871095" cy="639763"/>
          </a:xfrm>
        </p:spPr>
        <p:txBody>
          <a:bodyPr>
            <a:noAutofit/>
          </a:bodyPr>
          <a:lstStyle/>
          <a:p>
            <a:pPr eaLnBrk="1" hangingPunct="1"/>
            <a:r>
              <a:rPr lang="en-US" sz="3200" dirty="0" smtClean="0">
                <a:latin typeface="Arial" charset="0"/>
              </a:rPr>
              <a:t>Technology/Cloud</a:t>
            </a:r>
            <a:endParaRPr lang="en-US" sz="3200" dirty="0">
              <a:latin typeface="Arial" charset="0"/>
            </a:endParaRPr>
          </a:p>
        </p:txBody>
      </p:sp>
      <p:sp>
        <p:nvSpPr>
          <p:cNvPr id="34822" name="Rectangle 6"/>
          <p:cNvSpPr>
            <a:spLocks noGrp="1" noChangeArrowheads="1"/>
          </p:cNvSpPr>
          <p:nvPr>
            <p:ph sz="quarter" idx="4"/>
          </p:nvPr>
        </p:nvSpPr>
        <p:spPr>
          <a:xfrm>
            <a:off x="128952" y="1340857"/>
            <a:ext cx="3733800" cy="4852842"/>
          </a:xfrm>
        </p:spPr>
        <p:txBody>
          <a:bodyPr>
            <a:normAutofit lnSpcReduction="10000"/>
          </a:bodyPr>
          <a:lstStyle/>
          <a:p>
            <a:pPr eaLnBrk="1" hangingPunct="1"/>
            <a:r>
              <a:rPr lang="en-US" sz="2100" dirty="0" smtClean="0">
                <a:cs typeface="Garamond"/>
              </a:rPr>
              <a:t>Networks</a:t>
            </a:r>
            <a:r>
              <a:rPr lang="en-US" sz="2100" dirty="0">
                <a:cs typeface="Garamond"/>
              </a:rPr>
              <a:t>,</a:t>
            </a:r>
            <a:r>
              <a:rPr lang="en-US" sz="2100" dirty="0" smtClean="0">
                <a:cs typeface="Garamond"/>
              </a:rPr>
              <a:t> Devices, Software </a:t>
            </a:r>
            <a:r>
              <a:rPr lang="en-US" sz="2100" dirty="0">
                <a:cs typeface="Garamond"/>
              </a:rPr>
              <a:t>,</a:t>
            </a:r>
            <a:r>
              <a:rPr lang="en-US" sz="2100" dirty="0" smtClean="0">
                <a:cs typeface="Garamond"/>
              </a:rPr>
              <a:t> Architecture, Processes</a:t>
            </a:r>
          </a:p>
          <a:p>
            <a:r>
              <a:rPr lang="en-US" sz="2100" dirty="0"/>
              <a:t>Cloud Computing</a:t>
            </a:r>
          </a:p>
          <a:p>
            <a:r>
              <a:rPr lang="en-US" sz="2100" dirty="0"/>
              <a:t>The Internet of Things</a:t>
            </a:r>
          </a:p>
          <a:p>
            <a:r>
              <a:rPr lang="en-US" sz="2100" dirty="0"/>
              <a:t>Mobile Computing</a:t>
            </a:r>
          </a:p>
          <a:p>
            <a:pPr lvl="0"/>
            <a:r>
              <a:rPr lang="en-US" sz="2100" dirty="0" smtClean="0"/>
              <a:t>Data </a:t>
            </a:r>
            <a:r>
              <a:rPr lang="en-US" sz="2100" dirty="0"/>
              <a:t>Visualization &amp; </a:t>
            </a:r>
            <a:r>
              <a:rPr lang="en-US" sz="2100" dirty="0" smtClean="0"/>
              <a:t>Analytics</a:t>
            </a:r>
          </a:p>
          <a:p>
            <a:pPr lvl="0"/>
            <a:r>
              <a:rPr lang="en-US" sz="2100" dirty="0" smtClean="0"/>
              <a:t>Simple </a:t>
            </a:r>
            <a:r>
              <a:rPr lang="en-US" sz="2100" dirty="0"/>
              <a:t>Augmented </a:t>
            </a:r>
            <a:r>
              <a:rPr lang="en-US" sz="2100" dirty="0" smtClean="0"/>
              <a:t>Reality</a:t>
            </a:r>
          </a:p>
          <a:p>
            <a:pPr lvl="0"/>
            <a:r>
              <a:rPr lang="en-US" sz="2100" dirty="0" smtClean="0"/>
              <a:t>The </a:t>
            </a:r>
            <a:r>
              <a:rPr lang="en-US" sz="2100" dirty="0"/>
              <a:t>Semantic </a:t>
            </a:r>
            <a:r>
              <a:rPr lang="en-US" sz="2100" dirty="0" smtClean="0"/>
              <a:t>Web</a:t>
            </a:r>
          </a:p>
          <a:p>
            <a:pPr lvl="0"/>
            <a:r>
              <a:rPr lang="en-US" sz="2100" dirty="0" smtClean="0"/>
              <a:t>Game</a:t>
            </a:r>
            <a:r>
              <a:rPr lang="en-US" sz="2100" dirty="0"/>
              <a:t>-Based </a:t>
            </a:r>
            <a:r>
              <a:rPr lang="en-US" sz="2100" dirty="0" smtClean="0"/>
              <a:t>Learning</a:t>
            </a:r>
          </a:p>
          <a:p>
            <a:pPr lvl="0"/>
            <a:r>
              <a:rPr lang="en-US" sz="2100" dirty="0"/>
              <a:t>Location-Based Services</a:t>
            </a:r>
          </a:p>
          <a:p>
            <a:pPr lvl="0"/>
            <a:r>
              <a:rPr lang="en-US" sz="2100" dirty="0"/>
              <a:t>Machine Learning</a:t>
            </a:r>
          </a:p>
          <a:p>
            <a:r>
              <a:rPr lang="en-US" sz="2100" dirty="0"/>
              <a:t>Makerspaces</a:t>
            </a:r>
          </a:p>
          <a:p>
            <a:pPr lvl="0"/>
            <a:endParaRPr lang="en-US" sz="3600" dirty="0"/>
          </a:p>
          <a:p>
            <a:pPr lvl="1"/>
            <a:endParaRPr lang="en-US" sz="1600" dirty="0"/>
          </a:p>
          <a:p>
            <a:pPr eaLnBrk="1" hangingPunct="1"/>
            <a:endParaRPr lang="en-US" sz="2000" dirty="0">
              <a:latin typeface="Garamond"/>
              <a:cs typeface="Garamond"/>
            </a:endParaRPr>
          </a:p>
          <a:p>
            <a:pPr eaLnBrk="1" hangingPunct="1"/>
            <a:endParaRPr lang="en-US" dirty="0">
              <a:latin typeface="Garamond"/>
              <a:cs typeface="Garamond"/>
            </a:endParaRPr>
          </a:p>
        </p:txBody>
      </p:sp>
      <p:grpSp>
        <p:nvGrpSpPr>
          <p:cNvPr id="2" name="Group 7"/>
          <p:cNvGrpSpPr>
            <a:grpSpLocks/>
          </p:cNvGrpSpPr>
          <p:nvPr/>
        </p:nvGrpSpPr>
        <p:grpSpPr bwMode="auto">
          <a:xfrm>
            <a:off x="3809526" y="2834504"/>
            <a:ext cx="1804988" cy="3444875"/>
            <a:chOff x="166" y="1223"/>
            <a:chExt cx="1507" cy="1947"/>
          </a:xfrm>
        </p:grpSpPr>
        <p:sp>
          <p:nvSpPr>
            <p:cNvPr id="34826" name="Freeform 8"/>
            <p:cNvSpPr>
              <a:spLocks/>
            </p:cNvSpPr>
            <p:nvPr/>
          </p:nvSpPr>
          <p:spPr bwMode="auto">
            <a:xfrm>
              <a:off x="243" y="1223"/>
              <a:ext cx="1430" cy="1521"/>
            </a:xfrm>
            <a:custGeom>
              <a:avLst/>
              <a:gdLst>
                <a:gd name="T0" fmla="*/ 1015 w 1430"/>
                <a:gd name="T1" fmla="*/ 1028 h 1521"/>
                <a:gd name="T2" fmla="*/ 953 w 1430"/>
                <a:gd name="T3" fmla="*/ 1213 h 1521"/>
                <a:gd name="T4" fmla="*/ 814 w 1430"/>
                <a:gd name="T5" fmla="*/ 1200 h 1521"/>
                <a:gd name="T6" fmla="*/ 733 w 1430"/>
                <a:gd name="T7" fmla="*/ 1191 h 1521"/>
                <a:gd name="T8" fmla="*/ 648 w 1430"/>
                <a:gd name="T9" fmla="*/ 1180 h 1521"/>
                <a:gd name="T10" fmla="*/ 562 w 1430"/>
                <a:gd name="T11" fmla="*/ 1167 h 1521"/>
                <a:gd name="T12" fmla="*/ 483 w 1430"/>
                <a:gd name="T13" fmla="*/ 1154 h 1521"/>
                <a:gd name="T14" fmla="*/ 411 w 1430"/>
                <a:gd name="T15" fmla="*/ 1137 h 1521"/>
                <a:gd name="T16" fmla="*/ 372 w 1430"/>
                <a:gd name="T17" fmla="*/ 1127 h 1521"/>
                <a:gd name="T18" fmla="*/ 346 w 1430"/>
                <a:gd name="T19" fmla="*/ 1117 h 1521"/>
                <a:gd name="T20" fmla="*/ 322 w 1430"/>
                <a:gd name="T21" fmla="*/ 1107 h 1521"/>
                <a:gd name="T22" fmla="*/ 272 w 1430"/>
                <a:gd name="T23" fmla="*/ 1070 h 1521"/>
                <a:gd name="T24" fmla="*/ 245 w 1430"/>
                <a:gd name="T25" fmla="*/ 1036 h 1521"/>
                <a:gd name="T26" fmla="*/ 206 w 1430"/>
                <a:gd name="T27" fmla="*/ 949 h 1521"/>
                <a:gd name="T28" fmla="*/ 194 w 1430"/>
                <a:gd name="T29" fmla="*/ 826 h 1521"/>
                <a:gd name="T30" fmla="*/ 836 w 1430"/>
                <a:gd name="T31" fmla="*/ 0 h 1521"/>
                <a:gd name="T32" fmla="*/ 789 w 1430"/>
                <a:gd name="T33" fmla="*/ 10 h 1521"/>
                <a:gd name="T34" fmla="*/ 739 w 1430"/>
                <a:gd name="T35" fmla="*/ 23 h 1521"/>
                <a:gd name="T36" fmla="*/ 708 w 1430"/>
                <a:gd name="T37" fmla="*/ 31 h 1521"/>
                <a:gd name="T38" fmla="*/ 674 w 1430"/>
                <a:gd name="T39" fmla="*/ 42 h 1521"/>
                <a:gd name="T40" fmla="*/ 638 w 1430"/>
                <a:gd name="T41" fmla="*/ 52 h 1521"/>
                <a:gd name="T42" fmla="*/ 599 w 1430"/>
                <a:gd name="T43" fmla="*/ 66 h 1521"/>
                <a:gd name="T44" fmla="*/ 560 w 1430"/>
                <a:gd name="T45" fmla="*/ 80 h 1521"/>
                <a:gd name="T46" fmla="*/ 525 w 1430"/>
                <a:gd name="T47" fmla="*/ 92 h 1521"/>
                <a:gd name="T48" fmla="*/ 505 w 1430"/>
                <a:gd name="T49" fmla="*/ 101 h 1521"/>
                <a:gd name="T50" fmla="*/ 486 w 1430"/>
                <a:gd name="T51" fmla="*/ 110 h 1521"/>
                <a:gd name="T52" fmla="*/ 464 w 1430"/>
                <a:gd name="T53" fmla="*/ 118 h 1521"/>
                <a:gd name="T54" fmla="*/ 444 w 1430"/>
                <a:gd name="T55" fmla="*/ 128 h 1521"/>
                <a:gd name="T56" fmla="*/ 424 w 1430"/>
                <a:gd name="T57" fmla="*/ 137 h 1521"/>
                <a:gd name="T58" fmla="*/ 383 w 1430"/>
                <a:gd name="T59" fmla="*/ 158 h 1521"/>
                <a:gd name="T60" fmla="*/ 308 w 1430"/>
                <a:gd name="T61" fmla="*/ 203 h 1521"/>
                <a:gd name="T62" fmla="*/ 272 w 1430"/>
                <a:gd name="T63" fmla="*/ 229 h 1521"/>
                <a:gd name="T64" fmla="*/ 239 w 1430"/>
                <a:gd name="T65" fmla="*/ 256 h 1521"/>
                <a:gd name="T66" fmla="*/ 209 w 1430"/>
                <a:gd name="T67" fmla="*/ 284 h 1521"/>
                <a:gd name="T68" fmla="*/ 184 w 1430"/>
                <a:gd name="T69" fmla="*/ 314 h 1521"/>
                <a:gd name="T70" fmla="*/ 161 w 1430"/>
                <a:gd name="T71" fmla="*/ 346 h 1521"/>
                <a:gd name="T72" fmla="*/ 127 w 1430"/>
                <a:gd name="T73" fmla="*/ 402 h 1521"/>
                <a:gd name="T74" fmla="*/ 92 w 1430"/>
                <a:gd name="T75" fmla="*/ 470 h 1521"/>
                <a:gd name="T76" fmla="*/ 65 w 1430"/>
                <a:gd name="T77" fmla="*/ 541 h 1521"/>
                <a:gd name="T78" fmla="*/ 38 w 1430"/>
                <a:gd name="T79" fmla="*/ 634 h 1521"/>
                <a:gd name="T80" fmla="*/ 4 w 1430"/>
                <a:gd name="T81" fmla="*/ 819 h 1521"/>
                <a:gd name="T82" fmla="*/ 524 w 1430"/>
                <a:gd name="T83" fmla="*/ 1283 h 15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0"/>
                <a:gd name="T127" fmla="*/ 0 h 1521"/>
                <a:gd name="T128" fmla="*/ 1430 w 1430"/>
                <a:gd name="T129" fmla="*/ 1521 h 15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0" h="1521">
                  <a:moveTo>
                    <a:pt x="1401" y="1521"/>
                  </a:moveTo>
                  <a:lnTo>
                    <a:pt x="1430" y="1457"/>
                  </a:lnTo>
                  <a:lnTo>
                    <a:pt x="1015" y="1028"/>
                  </a:lnTo>
                  <a:lnTo>
                    <a:pt x="1034" y="1219"/>
                  </a:lnTo>
                  <a:lnTo>
                    <a:pt x="1011" y="1218"/>
                  </a:lnTo>
                  <a:lnTo>
                    <a:pt x="953" y="1213"/>
                  </a:lnTo>
                  <a:lnTo>
                    <a:pt x="911" y="1209"/>
                  </a:lnTo>
                  <a:lnTo>
                    <a:pt x="866" y="1204"/>
                  </a:lnTo>
                  <a:lnTo>
                    <a:pt x="814" y="1200"/>
                  </a:lnTo>
                  <a:lnTo>
                    <a:pt x="789" y="1197"/>
                  </a:lnTo>
                  <a:lnTo>
                    <a:pt x="760" y="1194"/>
                  </a:lnTo>
                  <a:lnTo>
                    <a:pt x="733" y="1191"/>
                  </a:lnTo>
                  <a:lnTo>
                    <a:pt x="705" y="1187"/>
                  </a:lnTo>
                  <a:lnTo>
                    <a:pt x="676" y="1183"/>
                  </a:lnTo>
                  <a:lnTo>
                    <a:pt x="648" y="1180"/>
                  </a:lnTo>
                  <a:lnTo>
                    <a:pt x="619" y="1176"/>
                  </a:lnTo>
                  <a:lnTo>
                    <a:pt x="591" y="1172"/>
                  </a:lnTo>
                  <a:lnTo>
                    <a:pt x="562" y="1167"/>
                  </a:lnTo>
                  <a:lnTo>
                    <a:pt x="535" y="1163"/>
                  </a:lnTo>
                  <a:lnTo>
                    <a:pt x="508" y="1159"/>
                  </a:lnTo>
                  <a:lnTo>
                    <a:pt x="483" y="1154"/>
                  </a:lnTo>
                  <a:lnTo>
                    <a:pt x="458" y="1149"/>
                  </a:lnTo>
                  <a:lnTo>
                    <a:pt x="434" y="1143"/>
                  </a:lnTo>
                  <a:lnTo>
                    <a:pt x="411" y="1137"/>
                  </a:lnTo>
                  <a:lnTo>
                    <a:pt x="390" y="1133"/>
                  </a:lnTo>
                  <a:lnTo>
                    <a:pt x="382" y="1130"/>
                  </a:lnTo>
                  <a:lnTo>
                    <a:pt x="372" y="1127"/>
                  </a:lnTo>
                  <a:lnTo>
                    <a:pt x="362" y="1124"/>
                  </a:lnTo>
                  <a:lnTo>
                    <a:pt x="353" y="1121"/>
                  </a:lnTo>
                  <a:lnTo>
                    <a:pt x="346" y="1117"/>
                  </a:lnTo>
                  <a:lnTo>
                    <a:pt x="337" y="1115"/>
                  </a:lnTo>
                  <a:lnTo>
                    <a:pt x="330" y="1111"/>
                  </a:lnTo>
                  <a:lnTo>
                    <a:pt x="322" y="1107"/>
                  </a:lnTo>
                  <a:lnTo>
                    <a:pt x="295" y="1090"/>
                  </a:lnTo>
                  <a:lnTo>
                    <a:pt x="283" y="1080"/>
                  </a:lnTo>
                  <a:lnTo>
                    <a:pt x="272" y="1070"/>
                  </a:lnTo>
                  <a:lnTo>
                    <a:pt x="262" y="1059"/>
                  </a:lnTo>
                  <a:lnTo>
                    <a:pt x="253" y="1048"/>
                  </a:lnTo>
                  <a:lnTo>
                    <a:pt x="245" y="1036"/>
                  </a:lnTo>
                  <a:lnTo>
                    <a:pt x="238" y="1025"/>
                  </a:lnTo>
                  <a:lnTo>
                    <a:pt x="223" y="1000"/>
                  </a:lnTo>
                  <a:lnTo>
                    <a:pt x="206" y="949"/>
                  </a:lnTo>
                  <a:lnTo>
                    <a:pt x="194" y="863"/>
                  </a:lnTo>
                  <a:lnTo>
                    <a:pt x="192" y="835"/>
                  </a:lnTo>
                  <a:lnTo>
                    <a:pt x="194" y="826"/>
                  </a:lnTo>
                  <a:lnTo>
                    <a:pt x="416" y="286"/>
                  </a:lnTo>
                  <a:lnTo>
                    <a:pt x="1015" y="19"/>
                  </a:lnTo>
                  <a:lnTo>
                    <a:pt x="836" y="0"/>
                  </a:lnTo>
                  <a:lnTo>
                    <a:pt x="814" y="4"/>
                  </a:lnTo>
                  <a:lnTo>
                    <a:pt x="803" y="6"/>
                  </a:lnTo>
                  <a:lnTo>
                    <a:pt x="789" y="10"/>
                  </a:lnTo>
                  <a:lnTo>
                    <a:pt x="775" y="14"/>
                  </a:lnTo>
                  <a:lnTo>
                    <a:pt x="758" y="18"/>
                  </a:lnTo>
                  <a:lnTo>
                    <a:pt x="739" y="23"/>
                  </a:lnTo>
                  <a:lnTo>
                    <a:pt x="729" y="25"/>
                  </a:lnTo>
                  <a:lnTo>
                    <a:pt x="718" y="28"/>
                  </a:lnTo>
                  <a:lnTo>
                    <a:pt x="708" y="31"/>
                  </a:lnTo>
                  <a:lnTo>
                    <a:pt x="696" y="35"/>
                  </a:lnTo>
                  <a:lnTo>
                    <a:pt x="685" y="38"/>
                  </a:lnTo>
                  <a:lnTo>
                    <a:pt x="674" y="42"/>
                  </a:lnTo>
                  <a:lnTo>
                    <a:pt x="662" y="45"/>
                  </a:lnTo>
                  <a:lnTo>
                    <a:pt x="651" y="48"/>
                  </a:lnTo>
                  <a:lnTo>
                    <a:pt x="638" y="52"/>
                  </a:lnTo>
                  <a:lnTo>
                    <a:pt x="625" y="57"/>
                  </a:lnTo>
                  <a:lnTo>
                    <a:pt x="612" y="61"/>
                  </a:lnTo>
                  <a:lnTo>
                    <a:pt x="599" y="66"/>
                  </a:lnTo>
                  <a:lnTo>
                    <a:pt x="587" y="70"/>
                  </a:lnTo>
                  <a:lnTo>
                    <a:pt x="574" y="74"/>
                  </a:lnTo>
                  <a:lnTo>
                    <a:pt x="560" y="80"/>
                  </a:lnTo>
                  <a:lnTo>
                    <a:pt x="547" y="85"/>
                  </a:lnTo>
                  <a:lnTo>
                    <a:pt x="533" y="90"/>
                  </a:lnTo>
                  <a:lnTo>
                    <a:pt x="525" y="92"/>
                  </a:lnTo>
                  <a:lnTo>
                    <a:pt x="520" y="95"/>
                  </a:lnTo>
                  <a:lnTo>
                    <a:pt x="513" y="98"/>
                  </a:lnTo>
                  <a:lnTo>
                    <a:pt x="505" y="101"/>
                  </a:lnTo>
                  <a:lnTo>
                    <a:pt x="498" y="104"/>
                  </a:lnTo>
                  <a:lnTo>
                    <a:pt x="491" y="107"/>
                  </a:lnTo>
                  <a:lnTo>
                    <a:pt x="486" y="110"/>
                  </a:lnTo>
                  <a:lnTo>
                    <a:pt x="478" y="113"/>
                  </a:lnTo>
                  <a:lnTo>
                    <a:pt x="471" y="115"/>
                  </a:lnTo>
                  <a:lnTo>
                    <a:pt x="464" y="118"/>
                  </a:lnTo>
                  <a:lnTo>
                    <a:pt x="458" y="121"/>
                  </a:lnTo>
                  <a:lnTo>
                    <a:pt x="451" y="125"/>
                  </a:lnTo>
                  <a:lnTo>
                    <a:pt x="444" y="128"/>
                  </a:lnTo>
                  <a:lnTo>
                    <a:pt x="437" y="131"/>
                  </a:lnTo>
                  <a:lnTo>
                    <a:pt x="430" y="134"/>
                  </a:lnTo>
                  <a:lnTo>
                    <a:pt x="424" y="137"/>
                  </a:lnTo>
                  <a:lnTo>
                    <a:pt x="417" y="140"/>
                  </a:lnTo>
                  <a:lnTo>
                    <a:pt x="410" y="144"/>
                  </a:lnTo>
                  <a:lnTo>
                    <a:pt x="383" y="158"/>
                  </a:lnTo>
                  <a:lnTo>
                    <a:pt x="357" y="173"/>
                  </a:lnTo>
                  <a:lnTo>
                    <a:pt x="332" y="188"/>
                  </a:lnTo>
                  <a:lnTo>
                    <a:pt x="308" y="203"/>
                  </a:lnTo>
                  <a:lnTo>
                    <a:pt x="295" y="212"/>
                  </a:lnTo>
                  <a:lnTo>
                    <a:pt x="283" y="221"/>
                  </a:lnTo>
                  <a:lnTo>
                    <a:pt x="272" y="229"/>
                  </a:lnTo>
                  <a:lnTo>
                    <a:pt x="261" y="238"/>
                  </a:lnTo>
                  <a:lnTo>
                    <a:pt x="249" y="247"/>
                  </a:lnTo>
                  <a:lnTo>
                    <a:pt x="239" y="256"/>
                  </a:lnTo>
                  <a:lnTo>
                    <a:pt x="229" y="265"/>
                  </a:lnTo>
                  <a:lnTo>
                    <a:pt x="219" y="274"/>
                  </a:lnTo>
                  <a:lnTo>
                    <a:pt x="209" y="284"/>
                  </a:lnTo>
                  <a:lnTo>
                    <a:pt x="201" y="294"/>
                  </a:lnTo>
                  <a:lnTo>
                    <a:pt x="192" y="304"/>
                  </a:lnTo>
                  <a:lnTo>
                    <a:pt x="184" y="314"/>
                  </a:lnTo>
                  <a:lnTo>
                    <a:pt x="176" y="325"/>
                  </a:lnTo>
                  <a:lnTo>
                    <a:pt x="168" y="335"/>
                  </a:lnTo>
                  <a:lnTo>
                    <a:pt x="161" y="346"/>
                  </a:lnTo>
                  <a:lnTo>
                    <a:pt x="154" y="357"/>
                  </a:lnTo>
                  <a:lnTo>
                    <a:pt x="139" y="379"/>
                  </a:lnTo>
                  <a:lnTo>
                    <a:pt x="127" y="402"/>
                  </a:lnTo>
                  <a:lnTo>
                    <a:pt x="115" y="425"/>
                  </a:lnTo>
                  <a:lnTo>
                    <a:pt x="104" y="448"/>
                  </a:lnTo>
                  <a:lnTo>
                    <a:pt x="92" y="470"/>
                  </a:lnTo>
                  <a:lnTo>
                    <a:pt x="82" y="494"/>
                  </a:lnTo>
                  <a:lnTo>
                    <a:pt x="74" y="518"/>
                  </a:lnTo>
                  <a:lnTo>
                    <a:pt x="65" y="541"/>
                  </a:lnTo>
                  <a:lnTo>
                    <a:pt x="58" y="565"/>
                  </a:lnTo>
                  <a:lnTo>
                    <a:pt x="51" y="588"/>
                  </a:lnTo>
                  <a:lnTo>
                    <a:pt x="38" y="634"/>
                  </a:lnTo>
                  <a:lnTo>
                    <a:pt x="28" y="677"/>
                  </a:lnTo>
                  <a:lnTo>
                    <a:pt x="13" y="757"/>
                  </a:lnTo>
                  <a:lnTo>
                    <a:pt x="4" y="819"/>
                  </a:lnTo>
                  <a:lnTo>
                    <a:pt x="0" y="876"/>
                  </a:lnTo>
                  <a:lnTo>
                    <a:pt x="147" y="1223"/>
                  </a:lnTo>
                  <a:lnTo>
                    <a:pt x="524" y="1283"/>
                  </a:lnTo>
                  <a:lnTo>
                    <a:pt x="1401" y="1521"/>
                  </a:lnTo>
                  <a:close/>
                </a:path>
              </a:pathLst>
            </a:custGeom>
            <a:solidFill>
              <a:srgbClr val="F2CC99"/>
            </a:solidFill>
            <a:ln w="9525">
              <a:noFill/>
              <a:round/>
              <a:headEnd/>
              <a:tailEnd/>
            </a:ln>
          </p:spPr>
          <p:txBody>
            <a:bodyPr>
              <a:prstTxWarp prst="textNoShape">
                <a:avLst/>
              </a:prstTxWarp>
            </a:bodyPr>
            <a:lstStyle/>
            <a:p>
              <a:endParaRPr lang="en-US" dirty="0"/>
            </a:p>
          </p:txBody>
        </p:sp>
        <p:grpSp>
          <p:nvGrpSpPr>
            <p:cNvPr id="34827" name="Group 9"/>
            <p:cNvGrpSpPr>
              <a:grpSpLocks/>
            </p:cNvGrpSpPr>
            <p:nvPr/>
          </p:nvGrpSpPr>
          <p:grpSpPr bwMode="auto">
            <a:xfrm>
              <a:off x="166" y="1256"/>
              <a:ext cx="1495" cy="1914"/>
              <a:chOff x="166" y="1243"/>
              <a:chExt cx="1495" cy="1914"/>
            </a:xfrm>
          </p:grpSpPr>
          <p:sp>
            <p:nvSpPr>
              <p:cNvPr id="34828" name="Freeform 10"/>
              <p:cNvSpPr>
                <a:spLocks/>
              </p:cNvSpPr>
              <p:nvPr/>
            </p:nvSpPr>
            <p:spPr bwMode="auto">
              <a:xfrm>
                <a:off x="166" y="1765"/>
                <a:ext cx="1495" cy="1392"/>
              </a:xfrm>
              <a:custGeom>
                <a:avLst/>
                <a:gdLst>
                  <a:gd name="T0" fmla="*/ 141 w 1495"/>
                  <a:gd name="T1" fmla="*/ 62 h 1392"/>
                  <a:gd name="T2" fmla="*/ 120 w 1495"/>
                  <a:gd name="T3" fmla="*/ 291 h 1392"/>
                  <a:gd name="T4" fmla="*/ 135 w 1495"/>
                  <a:gd name="T5" fmla="*/ 447 h 1392"/>
                  <a:gd name="T6" fmla="*/ 152 w 1495"/>
                  <a:gd name="T7" fmla="*/ 490 h 1392"/>
                  <a:gd name="T8" fmla="*/ 179 w 1495"/>
                  <a:gd name="T9" fmla="*/ 525 h 1392"/>
                  <a:gd name="T10" fmla="*/ 215 w 1495"/>
                  <a:gd name="T11" fmla="*/ 554 h 1392"/>
                  <a:gd name="T12" fmla="*/ 258 w 1495"/>
                  <a:gd name="T13" fmla="*/ 582 h 1392"/>
                  <a:gd name="T14" fmla="*/ 291 w 1495"/>
                  <a:gd name="T15" fmla="*/ 599 h 1392"/>
                  <a:gd name="T16" fmla="*/ 316 w 1495"/>
                  <a:gd name="T17" fmla="*/ 612 h 1392"/>
                  <a:gd name="T18" fmla="*/ 345 w 1495"/>
                  <a:gd name="T19" fmla="*/ 623 h 1392"/>
                  <a:gd name="T20" fmla="*/ 372 w 1495"/>
                  <a:gd name="T21" fmla="*/ 634 h 1392"/>
                  <a:gd name="T22" fmla="*/ 400 w 1495"/>
                  <a:gd name="T23" fmla="*/ 643 h 1392"/>
                  <a:gd name="T24" fmla="*/ 430 w 1495"/>
                  <a:gd name="T25" fmla="*/ 653 h 1392"/>
                  <a:gd name="T26" fmla="*/ 459 w 1495"/>
                  <a:gd name="T27" fmla="*/ 662 h 1392"/>
                  <a:gd name="T28" fmla="*/ 498 w 1495"/>
                  <a:gd name="T29" fmla="*/ 672 h 1392"/>
                  <a:gd name="T30" fmla="*/ 557 w 1495"/>
                  <a:gd name="T31" fmla="*/ 684 h 1392"/>
                  <a:gd name="T32" fmla="*/ 611 w 1495"/>
                  <a:gd name="T33" fmla="*/ 695 h 1392"/>
                  <a:gd name="T34" fmla="*/ 692 w 1495"/>
                  <a:gd name="T35" fmla="*/ 705 h 1392"/>
                  <a:gd name="T36" fmla="*/ 890 w 1495"/>
                  <a:gd name="T37" fmla="*/ 714 h 1392"/>
                  <a:gd name="T38" fmla="*/ 1101 w 1495"/>
                  <a:gd name="T39" fmla="*/ 577 h 1392"/>
                  <a:gd name="T40" fmla="*/ 1095 w 1495"/>
                  <a:gd name="T41" fmla="*/ 1213 h 1392"/>
                  <a:gd name="T42" fmla="*/ 701 w 1495"/>
                  <a:gd name="T43" fmla="*/ 753 h 1392"/>
                  <a:gd name="T44" fmla="*/ 647 w 1495"/>
                  <a:gd name="T45" fmla="*/ 1169 h 1392"/>
                  <a:gd name="T46" fmla="*/ 604 w 1495"/>
                  <a:gd name="T47" fmla="*/ 1158 h 1392"/>
                  <a:gd name="T48" fmla="*/ 571 w 1495"/>
                  <a:gd name="T49" fmla="*/ 1149 h 1392"/>
                  <a:gd name="T50" fmla="*/ 534 w 1495"/>
                  <a:gd name="T51" fmla="*/ 1137 h 1392"/>
                  <a:gd name="T52" fmla="*/ 493 w 1495"/>
                  <a:gd name="T53" fmla="*/ 1124 h 1392"/>
                  <a:gd name="T54" fmla="*/ 464 w 1495"/>
                  <a:gd name="T55" fmla="*/ 1112 h 1392"/>
                  <a:gd name="T56" fmla="*/ 441 w 1495"/>
                  <a:gd name="T57" fmla="*/ 1104 h 1392"/>
                  <a:gd name="T58" fmla="*/ 419 w 1495"/>
                  <a:gd name="T59" fmla="*/ 1094 h 1392"/>
                  <a:gd name="T60" fmla="*/ 396 w 1495"/>
                  <a:gd name="T61" fmla="*/ 1084 h 1392"/>
                  <a:gd name="T62" fmla="*/ 372 w 1495"/>
                  <a:gd name="T63" fmla="*/ 1074 h 1392"/>
                  <a:gd name="T64" fmla="*/ 349 w 1495"/>
                  <a:gd name="T65" fmla="*/ 1062 h 1392"/>
                  <a:gd name="T66" fmla="*/ 309 w 1495"/>
                  <a:gd name="T67" fmla="*/ 1041 h 1392"/>
                  <a:gd name="T68" fmla="*/ 262 w 1495"/>
                  <a:gd name="T69" fmla="*/ 1015 h 1392"/>
                  <a:gd name="T70" fmla="*/ 216 w 1495"/>
                  <a:gd name="T71" fmla="*/ 984 h 1392"/>
                  <a:gd name="T72" fmla="*/ 172 w 1495"/>
                  <a:gd name="T73" fmla="*/ 951 h 1392"/>
                  <a:gd name="T74" fmla="*/ 132 w 1495"/>
                  <a:gd name="T75" fmla="*/ 914 h 1392"/>
                  <a:gd name="T76" fmla="*/ 95 w 1495"/>
                  <a:gd name="T77" fmla="*/ 874 h 1392"/>
                  <a:gd name="T78" fmla="*/ 63 w 1495"/>
                  <a:gd name="T79" fmla="*/ 831 h 1392"/>
                  <a:gd name="T80" fmla="*/ 36 w 1495"/>
                  <a:gd name="T81" fmla="*/ 784 h 1392"/>
                  <a:gd name="T82" fmla="*/ 3 w 1495"/>
                  <a:gd name="T83" fmla="*/ 698 h 1392"/>
                  <a:gd name="T84" fmla="*/ 1 w 1495"/>
                  <a:gd name="T85" fmla="*/ 405 h 1392"/>
                  <a:gd name="T86" fmla="*/ 23 w 1495"/>
                  <a:gd name="T87" fmla="*/ 287 h 1392"/>
                  <a:gd name="T88" fmla="*/ 43 w 1495"/>
                  <a:gd name="T89" fmla="*/ 213 h 1392"/>
                  <a:gd name="T90" fmla="*/ 66 w 1495"/>
                  <a:gd name="T91" fmla="*/ 150 h 1392"/>
                  <a:gd name="T92" fmla="*/ 90 w 1495"/>
                  <a:gd name="T93" fmla="*/ 99 h 1392"/>
                  <a:gd name="T94" fmla="*/ 111 w 1495"/>
                  <a:gd name="T95" fmla="*/ 58 h 1392"/>
                  <a:gd name="T96" fmla="*/ 135 w 1495"/>
                  <a:gd name="T97" fmla="*/ 20 h 1392"/>
                  <a:gd name="T98" fmla="*/ 152 w 1495"/>
                  <a:gd name="T99" fmla="*/ 0 h 13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95"/>
                  <a:gd name="T151" fmla="*/ 0 h 1392"/>
                  <a:gd name="T152" fmla="*/ 1495 w 1495"/>
                  <a:gd name="T153" fmla="*/ 1392 h 13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95" h="1392">
                    <a:moveTo>
                      <a:pt x="152" y="0"/>
                    </a:moveTo>
                    <a:lnTo>
                      <a:pt x="148" y="17"/>
                    </a:lnTo>
                    <a:lnTo>
                      <a:pt x="141" y="62"/>
                    </a:lnTo>
                    <a:lnTo>
                      <a:pt x="132" y="128"/>
                    </a:lnTo>
                    <a:lnTo>
                      <a:pt x="124" y="207"/>
                    </a:lnTo>
                    <a:lnTo>
                      <a:pt x="120" y="291"/>
                    </a:lnTo>
                    <a:lnTo>
                      <a:pt x="122" y="374"/>
                    </a:lnTo>
                    <a:lnTo>
                      <a:pt x="128" y="413"/>
                    </a:lnTo>
                    <a:lnTo>
                      <a:pt x="135" y="447"/>
                    </a:lnTo>
                    <a:lnTo>
                      <a:pt x="141" y="462"/>
                    </a:lnTo>
                    <a:lnTo>
                      <a:pt x="147" y="478"/>
                    </a:lnTo>
                    <a:lnTo>
                      <a:pt x="152" y="490"/>
                    </a:lnTo>
                    <a:lnTo>
                      <a:pt x="161" y="503"/>
                    </a:lnTo>
                    <a:lnTo>
                      <a:pt x="169" y="513"/>
                    </a:lnTo>
                    <a:lnTo>
                      <a:pt x="179" y="525"/>
                    </a:lnTo>
                    <a:lnTo>
                      <a:pt x="189" y="534"/>
                    </a:lnTo>
                    <a:lnTo>
                      <a:pt x="202" y="545"/>
                    </a:lnTo>
                    <a:lnTo>
                      <a:pt x="215" y="554"/>
                    </a:lnTo>
                    <a:lnTo>
                      <a:pt x="228" y="564"/>
                    </a:lnTo>
                    <a:lnTo>
                      <a:pt x="242" y="573"/>
                    </a:lnTo>
                    <a:lnTo>
                      <a:pt x="258" y="582"/>
                    </a:lnTo>
                    <a:lnTo>
                      <a:pt x="273" y="592"/>
                    </a:lnTo>
                    <a:lnTo>
                      <a:pt x="282" y="595"/>
                    </a:lnTo>
                    <a:lnTo>
                      <a:pt x="291" y="599"/>
                    </a:lnTo>
                    <a:lnTo>
                      <a:pt x="299" y="604"/>
                    </a:lnTo>
                    <a:lnTo>
                      <a:pt x="308" y="608"/>
                    </a:lnTo>
                    <a:lnTo>
                      <a:pt x="316" y="612"/>
                    </a:lnTo>
                    <a:lnTo>
                      <a:pt x="326" y="616"/>
                    </a:lnTo>
                    <a:lnTo>
                      <a:pt x="335" y="619"/>
                    </a:lnTo>
                    <a:lnTo>
                      <a:pt x="345" y="623"/>
                    </a:lnTo>
                    <a:lnTo>
                      <a:pt x="353" y="626"/>
                    </a:lnTo>
                    <a:lnTo>
                      <a:pt x="363" y="630"/>
                    </a:lnTo>
                    <a:lnTo>
                      <a:pt x="372" y="634"/>
                    </a:lnTo>
                    <a:lnTo>
                      <a:pt x="382" y="638"/>
                    </a:lnTo>
                    <a:lnTo>
                      <a:pt x="392" y="640"/>
                    </a:lnTo>
                    <a:lnTo>
                      <a:pt x="400" y="643"/>
                    </a:lnTo>
                    <a:lnTo>
                      <a:pt x="410" y="647"/>
                    </a:lnTo>
                    <a:lnTo>
                      <a:pt x="420" y="650"/>
                    </a:lnTo>
                    <a:lnTo>
                      <a:pt x="430" y="653"/>
                    </a:lnTo>
                    <a:lnTo>
                      <a:pt x="440" y="656"/>
                    </a:lnTo>
                    <a:lnTo>
                      <a:pt x="450" y="659"/>
                    </a:lnTo>
                    <a:lnTo>
                      <a:pt x="459" y="662"/>
                    </a:lnTo>
                    <a:lnTo>
                      <a:pt x="469" y="664"/>
                    </a:lnTo>
                    <a:lnTo>
                      <a:pt x="478" y="667"/>
                    </a:lnTo>
                    <a:lnTo>
                      <a:pt x="498" y="672"/>
                    </a:lnTo>
                    <a:lnTo>
                      <a:pt x="518" y="677"/>
                    </a:lnTo>
                    <a:lnTo>
                      <a:pt x="537" y="681"/>
                    </a:lnTo>
                    <a:lnTo>
                      <a:pt x="557" y="684"/>
                    </a:lnTo>
                    <a:lnTo>
                      <a:pt x="575" y="688"/>
                    </a:lnTo>
                    <a:lnTo>
                      <a:pt x="594" y="692"/>
                    </a:lnTo>
                    <a:lnTo>
                      <a:pt x="611" y="695"/>
                    </a:lnTo>
                    <a:lnTo>
                      <a:pt x="629" y="697"/>
                    </a:lnTo>
                    <a:lnTo>
                      <a:pt x="662" y="702"/>
                    </a:lnTo>
                    <a:lnTo>
                      <a:pt x="692" y="705"/>
                    </a:lnTo>
                    <a:lnTo>
                      <a:pt x="755" y="708"/>
                    </a:lnTo>
                    <a:lnTo>
                      <a:pt x="822" y="712"/>
                    </a:lnTo>
                    <a:lnTo>
                      <a:pt x="890" y="714"/>
                    </a:lnTo>
                    <a:lnTo>
                      <a:pt x="957" y="716"/>
                    </a:lnTo>
                    <a:lnTo>
                      <a:pt x="1105" y="719"/>
                    </a:lnTo>
                    <a:lnTo>
                      <a:pt x="1101" y="577"/>
                    </a:lnTo>
                    <a:lnTo>
                      <a:pt x="1495" y="976"/>
                    </a:lnTo>
                    <a:lnTo>
                      <a:pt x="1095" y="1392"/>
                    </a:lnTo>
                    <a:lnTo>
                      <a:pt x="1095" y="1213"/>
                    </a:lnTo>
                    <a:lnTo>
                      <a:pt x="1340" y="979"/>
                    </a:lnTo>
                    <a:lnTo>
                      <a:pt x="1139" y="759"/>
                    </a:lnTo>
                    <a:lnTo>
                      <a:pt x="701" y="753"/>
                    </a:lnTo>
                    <a:lnTo>
                      <a:pt x="675" y="1175"/>
                    </a:lnTo>
                    <a:lnTo>
                      <a:pt x="668" y="1173"/>
                    </a:lnTo>
                    <a:lnTo>
                      <a:pt x="647" y="1169"/>
                    </a:lnTo>
                    <a:lnTo>
                      <a:pt x="632" y="1166"/>
                    </a:lnTo>
                    <a:lnTo>
                      <a:pt x="614" y="1161"/>
                    </a:lnTo>
                    <a:lnTo>
                      <a:pt x="604" y="1158"/>
                    </a:lnTo>
                    <a:lnTo>
                      <a:pt x="594" y="1155"/>
                    </a:lnTo>
                    <a:lnTo>
                      <a:pt x="582" y="1152"/>
                    </a:lnTo>
                    <a:lnTo>
                      <a:pt x="571" y="1149"/>
                    </a:lnTo>
                    <a:lnTo>
                      <a:pt x="560" y="1145"/>
                    </a:lnTo>
                    <a:lnTo>
                      <a:pt x="547" y="1141"/>
                    </a:lnTo>
                    <a:lnTo>
                      <a:pt x="534" y="1137"/>
                    </a:lnTo>
                    <a:lnTo>
                      <a:pt x="521" y="1132"/>
                    </a:lnTo>
                    <a:lnTo>
                      <a:pt x="507" y="1129"/>
                    </a:lnTo>
                    <a:lnTo>
                      <a:pt x="493" y="1124"/>
                    </a:lnTo>
                    <a:lnTo>
                      <a:pt x="478" y="1118"/>
                    </a:lnTo>
                    <a:lnTo>
                      <a:pt x="471" y="1115"/>
                    </a:lnTo>
                    <a:lnTo>
                      <a:pt x="464" y="1112"/>
                    </a:lnTo>
                    <a:lnTo>
                      <a:pt x="457" y="1109"/>
                    </a:lnTo>
                    <a:lnTo>
                      <a:pt x="449" y="1106"/>
                    </a:lnTo>
                    <a:lnTo>
                      <a:pt x="441" y="1104"/>
                    </a:lnTo>
                    <a:lnTo>
                      <a:pt x="434" y="1101"/>
                    </a:lnTo>
                    <a:lnTo>
                      <a:pt x="426" y="1098"/>
                    </a:lnTo>
                    <a:lnTo>
                      <a:pt x="419" y="1094"/>
                    </a:lnTo>
                    <a:lnTo>
                      <a:pt x="412" y="1091"/>
                    </a:lnTo>
                    <a:lnTo>
                      <a:pt x="403" y="1088"/>
                    </a:lnTo>
                    <a:lnTo>
                      <a:pt x="396" y="1084"/>
                    </a:lnTo>
                    <a:lnTo>
                      <a:pt x="387" y="1081"/>
                    </a:lnTo>
                    <a:lnTo>
                      <a:pt x="380" y="1078"/>
                    </a:lnTo>
                    <a:lnTo>
                      <a:pt x="372" y="1074"/>
                    </a:lnTo>
                    <a:lnTo>
                      <a:pt x="365" y="1070"/>
                    </a:lnTo>
                    <a:lnTo>
                      <a:pt x="356" y="1066"/>
                    </a:lnTo>
                    <a:lnTo>
                      <a:pt x="349" y="1062"/>
                    </a:lnTo>
                    <a:lnTo>
                      <a:pt x="340" y="1059"/>
                    </a:lnTo>
                    <a:lnTo>
                      <a:pt x="325" y="1050"/>
                    </a:lnTo>
                    <a:lnTo>
                      <a:pt x="309" y="1041"/>
                    </a:lnTo>
                    <a:lnTo>
                      <a:pt x="293" y="1033"/>
                    </a:lnTo>
                    <a:lnTo>
                      <a:pt x="278" y="1024"/>
                    </a:lnTo>
                    <a:lnTo>
                      <a:pt x="262" y="1015"/>
                    </a:lnTo>
                    <a:lnTo>
                      <a:pt x="246" y="1005"/>
                    </a:lnTo>
                    <a:lnTo>
                      <a:pt x="232" y="995"/>
                    </a:lnTo>
                    <a:lnTo>
                      <a:pt x="216" y="984"/>
                    </a:lnTo>
                    <a:lnTo>
                      <a:pt x="202" y="973"/>
                    </a:lnTo>
                    <a:lnTo>
                      <a:pt x="187" y="962"/>
                    </a:lnTo>
                    <a:lnTo>
                      <a:pt x="172" y="951"/>
                    </a:lnTo>
                    <a:lnTo>
                      <a:pt x="159" y="939"/>
                    </a:lnTo>
                    <a:lnTo>
                      <a:pt x="145" y="927"/>
                    </a:lnTo>
                    <a:lnTo>
                      <a:pt x="132" y="914"/>
                    </a:lnTo>
                    <a:lnTo>
                      <a:pt x="120" y="901"/>
                    </a:lnTo>
                    <a:lnTo>
                      <a:pt x="107" y="888"/>
                    </a:lnTo>
                    <a:lnTo>
                      <a:pt x="95" y="874"/>
                    </a:lnTo>
                    <a:lnTo>
                      <a:pt x="84" y="860"/>
                    </a:lnTo>
                    <a:lnTo>
                      <a:pt x="73" y="845"/>
                    </a:lnTo>
                    <a:lnTo>
                      <a:pt x="63" y="831"/>
                    </a:lnTo>
                    <a:lnTo>
                      <a:pt x="53" y="816"/>
                    </a:lnTo>
                    <a:lnTo>
                      <a:pt x="44" y="800"/>
                    </a:lnTo>
                    <a:lnTo>
                      <a:pt x="36" y="784"/>
                    </a:lnTo>
                    <a:lnTo>
                      <a:pt x="27" y="768"/>
                    </a:lnTo>
                    <a:lnTo>
                      <a:pt x="14" y="733"/>
                    </a:lnTo>
                    <a:lnTo>
                      <a:pt x="3" y="698"/>
                    </a:lnTo>
                    <a:lnTo>
                      <a:pt x="0" y="621"/>
                    </a:lnTo>
                    <a:lnTo>
                      <a:pt x="0" y="472"/>
                    </a:lnTo>
                    <a:lnTo>
                      <a:pt x="1" y="405"/>
                    </a:lnTo>
                    <a:lnTo>
                      <a:pt x="10" y="344"/>
                    </a:lnTo>
                    <a:lnTo>
                      <a:pt x="16" y="315"/>
                    </a:lnTo>
                    <a:lnTo>
                      <a:pt x="23" y="287"/>
                    </a:lnTo>
                    <a:lnTo>
                      <a:pt x="28" y="261"/>
                    </a:lnTo>
                    <a:lnTo>
                      <a:pt x="36" y="237"/>
                    </a:lnTo>
                    <a:lnTo>
                      <a:pt x="43" y="213"/>
                    </a:lnTo>
                    <a:lnTo>
                      <a:pt x="50" y="191"/>
                    </a:lnTo>
                    <a:lnTo>
                      <a:pt x="58" y="170"/>
                    </a:lnTo>
                    <a:lnTo>
                      <a:pt x="66" y="150"/>
                    </a:lnTo>
                    <a:lnTo>
                      <a:pt x="74" y="132"/>
                    </a:lnTo>
                    <a:lnTo>
                      <a:pt x="81" y="114"/>
                    </a:lnTo>
                    <a:lnTo>
                      <a:pt x="90" y="99"/>
                    </a:lnTo>
                    <a:lnTo>
                      <a:pt x="97" y="84"/>
                    </a:lnTo>
                    <a:lnTo>
                      <a:pt x="104" y="70"/>
                    </a:lnTo>
                    <a:lnTo>
                      <a:pt x="111" y="58"/>
                    </a:lnTo>
                    <a:lnTo>
                      <a:pt x="124" y="38"/>
                    </a:lnTo>
                    <a:lnTo>
                      <a:pt x="131" y="28"/>
                    </a:lnTo>
                    <a:lnTo>
                      <a:pt x="135" y="20"/>
                    </a:lnTo>
                    <a:lnTo>
                      <a:pt x="144" y="10"/>
                    </a:lnTo>
                    <a:lnTo>
                      <a:pt x="152" y="0"/>
                    </a:lnTo>
                    <a:close/>
                  </a:path>
                </a:pathLst>
              </a:custGeom>
              <a:solidFill>
                <a:srgbClr val="000000"/>
              </a:solidFill>
              <a:ln w="9525">
                <a:noFill/>
                <a:round/>
                <a:headEnd/>
                <a:tailEnd/>
              </a:ln>
            </p:spPr>
            <p:txBody>
              <a:bodyPr>
                <a:prstTxWarp prst="textNoShape">
                  <a:avLst/>
                </a:prstTxWarp>
              </a:bodyPr>
              <a:lstStyle/>
              <a:p>
                <a:endParaRPr lang="en-US" dirty="0"/>
              </a:p>
            </p:txBody>
          </p:sp>
          <p:sp>
            <p:nvSpPr>
              <p:cNvPr id="34829" name="Freeform 11"/>
              <p:cNvSpPr>
                <a:spLocks/>
              </p:cNvSpPr>
              <p:nvPr/>
            </p:nvSpPr>
            <p:spPr bwMode="auto">
              <a:xfrm>
                <a:off x="415" y="1243"/>
                <a:ext cx="853" cy="899"/>
              </a:xfrm>
              <a:custGeom>
                <a:avLst/>
                <a:gdLst>
                  <a:gd name="T0" fmla="*/ 3 w 853"/>
                  <a:gd name="T1" fmla="*/ 662 h 899"/>
                  <a:gd name="T2" fmla="*/ 29 w 853"/>
                  <a:gd name="T3" fmla="*/ 539 h 899"/>
                  <a:gd name="T4" fmla="*/ 54 w 853"/>
                  <a:gd name="T5" fmla="*/ 472 h 899"/>
                  <a:gd name="T6" fmla="*/ 87 w 853"/>
                  <a:gd name="T7" fmla="*/ 412 h 899"/>
                  <a:gd name="T8" fmla="*/ 106 w 853"/>
                  <a:gd name="T9" fmla="*/ 384 h 899"/>
                  <a:gd name="T10" fmla="*/ 126 w 853"/>
                  <a:gd name="T11" fmla="*/ 358 h 899"/>
                  <a:gd name="T12" fmla="*/ 147 w 853"/>
                  <a:gd name="T13" fmla="*/ 333 h 899"/>
                  <a:gd name="T14" fmla="*/ 170 w 853"/>
                  <a:gd name="T15" fmla="*/ 309 h 899"/>
                  <a:gd name="T16" fmla="*/ 218 w 853"/>
                  <a:gd name="T17" fmla="*/ 265 h 899"/>
                  <a:gd name="T18" fmla="*/ 269 w 853"/>
                  <a:gd name="T19" fmla="*/ 225 h 899"/>
                  <a:gd name="T20" fmla="*/ 325 w 853"/>
                  <a:gd name="T21" fmla="*/ 189 h 899"/>
                  <a:gd name="T22" fmla="*/ 380 w 853"/>
                  <a:gd name="T23" fmla="*/ 158 h 899"/>
                  <a:gd name="T24" fmla="*/ 410 w 853"/>
                  <a:gd name="T25" fmla="*/ 143 h 899"/>
                  <a:gd name="T26" fmla="*/ 439 w 853"/>
                  <a:gd name="T27" fmla="*/ 130 h 899"/>
                  <a:gd name="T28" fmla="*/ 469 w 853"/>
                  <a:gd name="T29" fmla="*/ 117 h 899"/>
                  <a:gd name="T30" fmla="*/ 497 w 853"/>
                  <a:gd name="T31" fmla="*/ 105 h 899"/>
                  <a:gd name="T32" fmla="*/ 527 w 853"/>
                  <a:gd name="T33" fmla="*/ 94 h 899"/>
                  <a:gd name="T34" fmla="*/ 556 w 853"/>
                  <a:gd name="T35" fmla="*/ 84 h 899"/>
                  <a:gd name="T36" fmla="*/ 584 w 853"/>
                  <a:gd name="T37" fmla="*/ 74 h 899"/>
                  <a:gd name="T38" fmla="*/ 613 w 853"/>
                  <a:gd name="T39" fmla="*/ 65 h 899"/>
                  <a:gd name="T40" fmla="*/ 641 w 853"/>
                  <a:gd name="T41" fmla="*/ 56 h 899"/>
                  <a:gd name="T42" fmla="*/ 668 w 853"/>
                  <a:gd name="T43" fmla="*/ 49 h 899"/>
                  <a:gd name="T44" fmla="*/ 721 w 853"/>
                  <a:gd name="T45" fmla="*/ 34 h 899"/>
                  <a:gd name="T46" fmla="*/ 769 w 853"/>
                  <a:gd name="T47" fmla="*/ 21 h 899"/>
                  <a:gd name="T48" fmla="*/ 813 w 853"/>
                  <a:gd name="T49" fmla="*/ 9 h 899"/>
                  <a:gd name="T50" fmla="*/ 853 w 853"/>
                  <a:gd name="T51" fmla="*/ 0 h 899"/>
                  <a:gd name="T52" fmla="*/ 853 w 853"/>
                  <a:gd name="T53" fmla="*/ 186 h 899"/>
                  <a:gd name="T54" fmla="*/ 853 w 853"/>
                  <a:gd name="T55" fmla="*/ 374 h 899"/>
                  <a:gd name="T56" fmla="*/ 825 w 853"/>
                  <a:gd name="T57" fmla="*/ 483 h 899"/>
                  <a:gd name="T58" fmla="*/ 782 w 853"/>
                  <a:gd name="T59" fmla="*/ 492 h 899"/>
                  <a:gd name="T60" fmla="*/ 714 w 853"/>
                  <a:gd name="T61" fmla="*/ 504 h 899"/>
                  <a:gd name="T62" fmla="*/ 633 w 853"/>
                  <a:gd name="T63" fmla="*/ 519 h 899"/>
                  <a:gd name="T64" fmla="*/ 567 w 853"/>
                  <a:gd name="T65" fmla="*/ 533 h 899"/>
                  <a:gd name="T66" fmla="*/ 529 w 853"/>
                  <a:gd name="T67" fmla="*/ 541 h 899"/>
                  <a:gd name="T68" fmla="*/ 489 w 853"/>
                  <a:gd name="T69" fmla="*/ 552 h 899"/>
                  <a:gd name="T70" fmla="*/ 450 w 853"/>
                  <a:gd name="T71" fmla="*/ 563 h 899"/>
                  <a:gd name="T72" fmla="*/ 412 w 853"/>
                  <a:gd name="T73" fmla="*/ 577 h 899"/>
                  <a:gd name="T74" fmla="*/ 380 w 853"/>
                  <a:gd name="T75" fmla="*/ 590 h 899"/>
                  <a:gd name="T76" fmla="*/ 361 w 853"/>
                  <a:gd name="T77" fmla="*/ 599 h 899"/>
                  <a:gd name="T78" fmla="*/ 322 w 853"/>
                  <a:gd name="T79" fmla="*/ 618 h 899"/>
                  <a:gd name="T80" fmla="*/ 259 w 853"/>
                  <a:gd name="T81" fmla="*/ 656 h 899"/>
                  <a:gd name="T82" fmla="*/ 221 w 853"/>
                  <a:gd name="T83" fmla="*/ 683 h 899"/>
                  <a:gd name="T84" fmla="*/ 183 w 853"/>
                  <a:gd name="T85" fmla="*/ 715 h 899"/>
                  <a:gd name="T86" fmla="*/ 144 w 853"/>
                  <a:gd name="T87" fmla="*/ 750 h 899"/>
                  <a:gd name="T88" fmla="*/ 106 w 853"/>
                  <a:gd name="T89" fmla="*/ 789 h 899"/>
                  <a:gd name="T90" fmla="*/ 67 w 853"/>
                  <a:gd name="T91" fmla="*/ 833 h 899"/>
                  <a:gd name="T92" fmla="*/ 42 w 853"/>
                  <a:gd name="T93" fmla="*/ 865 h 899"/>
                  <a:gd name="T94" fmla="*/ 22 w 853"/>
                  <a:gd name="T95" fmla="*/ 891 h 8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53"/>
                  <a:gd name="T145" fmla="*/ 0 h 899"/>
                  <a:gd name="T146" fmla="*/ 853 w 853"/>
                  <a:gd name="T147" fmla="*/ 899 h 8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53" h="899">
                    <a:moveTo>
                      <a:pt x="14" y="899"/>
                    </a:moveTo>
                    <a:lnTo>
                      <a:pt x="0" y="774"/>
                    </a:lnTo>
                    <a:lnTo>
                      <a:pt x="3" y="662"/>
                    </a:lnTo>
                    <a:lnTo>
                      <a:pt x="10" y="610"/>
                    </a:lnTo>
                    <a:lnTo>
                      <a:pt x="22" y="561"/>
                    </a:lnTo>
                    <a:lnTo>
                      <a:pt x="29" y="539"/>
                    </a:lnTo>
                    <a:lnTo>
                      <a:pt x="36" y="516"/>
                    </a:lnTo>
                    <a:lnTo>
                      <a:pt x="44" y="494"/>
                    </a:lnTo>
                    <a:lnTo>
                      <a:pt x="54" y="472"/>
                    </a:lnTo>
                    <a:lnTo>
                      <a:pt x="64" y="452"/>
                    </a:lnTo>
                    <a:lnTo>
                      <a:pt x="76" y="432"/>
                    </a:lnTo>
                    <a:lnTo>
                      <a:pt x="87" y="412"/>
                    </a:lnTo>
                    <a:lnTo>
                      <a:pt x="93" y="403"/>
                    </a:lnTo>
                    <a:lnTo>
                      <a:pt x="98" y="394"/>
                    </a:lnTo>
                    <a:lnTo>
                      <a:pt x="106" y="384"/>
                    </a:lnTo>
                    <a:lnTo>
                      <a:pt x="111" y="376"/>
                    </a:lnTo>
                    <a:lnTo>
                      <a:pt x="118" y="367"/>
                    </a:lnTo>
                    <a:lnTo>
                      <a:pt x="126" y="358"/>
                    </a:lnTo>
                    <a:lnTo>
                      <a:pt x="133" y="350"/>
                    </a:lnTo>
                    <a:lnTo>
                      <a:pt x="140" y="341"/>
                    </a:lnTo>
                    <a:lnTo>
                      <a:pt x="147" y="333"/>
                    </a:lnTo>
                    <a:lnTo>
                      <a:pt x="154" y="325"/>
                    </a:lnTo>
                    <a:lnTo>
                      <a:pt x="161" y="317"/>
                    </a:lnTo>
                    <a:lnTo>
                      <a:pt x="170" y="309"/>
                    </a:lnTo>
                    <a:lnTo>
                      <a:pt x="185" y="294"/>
                    </a:lnTo>
                    <a:lnTo>
                      <a:pt x="201" y="279"/>
                    </a:lnTo>
                    <a:lnTo>
                      <a:pt x="218" y="265"/>
                    </a:lnTo>
                    <a:lnTo>
                      <a:pt x="235" y="250"/>
                    </a:lnTo>
                    <a:lnTo>
                      <a:pt x="252" y="238"/>
                    </a:lnTo>
                    <a:lnTo>
                      <a:pt x="269" y="225"/>
                    </a:lnTo>
                    <a:lnTo>
                      <a:pt x="288" y="212"/>
                    </a:lnTo>
                    <a:lnTo>
                      <a:pt x="306" y="201"/>
                    </a:lnTo>
                    <a:lnTo>
                      <a:pt x="325" y="189"/>
                    </a:lnTo>
                    <a:lnTo>
                      <a:pt x="343" y="179"/>
                    </a:lnTo>
                    <a:lnTo>
                      <a:pt x="362" y="168"/>
                    </a:lnTo>
                    <a:lnTo>
                      <a:pt x="380" y="158"/>
                    </a:lnTo>
                    <a:lnTo>
                      <a:pt x="390" y="153"/>
                    </a:lnTo>
                    <a:lnTo>
                      <a:pt x="400" y="148"/>
                    </a:lnTo>
                    <a:lnTo>
                      <a:pt x="410" y="143"/>
                    </a:lnTo>
                    <a:lnTo>
                      <a:pt x="420" y="139"/>
                    </a:lnTo>
                    <a:lnTo>
                      <a:pt x="429" y="135"/>
                    </a:lnTo>
                    <a:lnTo>
                      <a:pt x="439" y="130"/>
                    </a:lnTo>
                    <a:lnTo>
                      <a:pt x="449" y="125"/>
                    </a:lnTo>
                    <a:lnTo>
                      <a:pt x="459" y="121"/>
                    </a:lnTo>
                    <a:lnTo>
                      <a:pt x="469" y="117"/>
                    </a:lnTo>
                    <a:lnTo>
                      <a:pt x="479" y="114"/>
                    </a:lnTo>
                    <a:lnTo>
                      <a:pt x="487" y="109"/>
                    </a:lnTo>
                    <a:lnTo>
                      <a:pt x="497" y="105"/>
                    </a:lnTo>
                    <a:lnTo>
                      <a:pt x="507" y="101"/>
                    </a:lnTo>
                    <a:lnTo>
                      <a:pt x="517" y="98"/>
                    </a:lnTo>
                    <a:lnTo>
                      <a:pt x="527" y="94"/>
                    </a:lnTo>
                    <a:lnTo>
                      <a:pt x="537" y="91"/>
                    </a:lnTo>
                    <a:lnTo>
                      <a:pt x="546" y="87"/>
                    </a:lnTo>
                    <a:lnTo>
                      <a:pt x="556" y="84"/>
                    </a:lnTo>
                    <a:lnTo>
                      <a:pt x="566" y="80"/>
                    </a:lnTo>
                    <a:lnTo>
                      <a:pt x="576" y="77"/>
                    </a:lnTo>
                    <a:lnTo>
                      <a:pt x="584" y="74"/>
                    </a:lnTo>
                    <a:lnTo>
                      <a:pt x="594" y="71"/>
                    </a:lnTo>
                    <a:lnTo>
                      <a:pt x="604" y="68"/>
                    </a:lnTo>
                    <a:lnTo>
                      <a:pt x="613" y="65"/>
                    </a:lnTo>
                    <a:lnTo>
                      <a:pt x="623" y="62"/>
                    </a:lnTo>
                    <a:lnTo>
                      <a:pt x="631" y="59"/>
                    </a:lnTo>
                    <a:lnTo>
                      <a:pt x="641" y="56"/>
                    </a:lnTo>
                    <a:lnTo>
                      <a:pt x="650" y="53"/>
                    </a:lnTo>
                    <a:lnTo>
                      <a:pt x="658" y="51"/>
                    </a:lnTo>
                    <a:lnTo>
                      <a:pt x="668" y="49"/>
                    </a:lnTo>
                    <a:lnTo>
                      <a:pt x="685" y="44"/>
                    </a:lnTo>
                    <a:lnTo>
                      <a:pt x="704" y="38"/>
                    </a:lnTo>
                    <a:lnTo>
                      <a:pt x="721" y="34"/>
                    </a:lnTo>
                    <a:lnTo>
                      <a:pt x="736" y="29"/>
                    </a:lnTo>
                    <a:lnTo>
                      <a:pt x="754" y="26"/>
                    </a:lnTo>
                    <a:lnTo>
                      <a:pt x="769" y="21"/>
                    </a:lnTo>
                    <a:lnTo>
                      <a:pt x="785" y="17"/>
                    </a:lnTo>
                    <a:lnTo>
                      <a:pt x="799" y="13"/>
                    </a:lnTo>
                    <a:lnTo>
                      <a:pt x="813" y="9"/>
                    </a:lnTo>
                    <a:lnTo>
                      <a:pt x="828" y="6"/>
                    </a:lnTo>
                    <a:lnTo>
                      <a:pt x="840" y="3"/>
                    </a:lnTo>
                    <a:lnTo>
                      <a:pt x="853" y="0"/>
                    </a:lnTo>
                    <a:lnTo>
                      <a:pt x="853" y="110"/>
                    </a:lnTo>
                    <a:lnTo>
                      <a:pt x="483" y="229"/>
                    </a:lnTo>
                    <a:lnTo>
                      <a:pt x="853" y="186"/>
                    </a:lnTo>
                    <a:lnTo>
                      <a:pt x="853" y="282"/>
                    </a:lnTo>
                    <a:lnTo>
                      <a:pt x="489" y="394"/>
                    </a:lnTo>
                    <a:lnTo>
                      <a:pt x="853" y="374"/>
                    </a:lnTo>
                    <a:lnTo>
                      <a:pt x="853" y="477"/>
                    </a:lnTo>
                    <a:lnTo>
                      <a:pt x="839" y="480"/>
                    </a:lnTo>
                    <a:lnTo>
                      <a:pt x="825" y="483"/>
                    </a:lnTo>
                    <a:lnTo>
                      <a:pt x="811" y="486"/>
                    </a:lnTo>
                    <a:lnTo>
                      <a:pt x="796" y="489"/>
                    </a:lnTo>
                    <a:lnTo>
                      <a:pt x="782" y="492"/>
                    </a:lnTo>
                    <a:lnTo>
                      <a:pt x="769" y="494"/>
                    </a:lnTo>
                    <a:lnTo>
                      <a:pt x="741" y="499"/>
                    </a:lnTo>
                    <a:lnTo>
                      <a:pt x="714" y="504"/>
                    </a:lnTo>
                    <a:lnTo>
                      <a:pt x="687" y="510"/>
                    </a:lnTo>
                    <a:lnTo>
                      <a:pt x="660" y="515"/>
                    </a:lnTo>
                    <a:lnTo>
                      <a:pt x="633" y="519"/>
                    </a:lnTo>
                    <a:lnTo>
                      <a:pt x="607" y="524"/>
                    </a:lnTo>
                    <a:lnTo>
                      <a:pt x="580" y="530"/>
                    </a:lnTo>
                    <a:lnTo>
                      <a:pt x="567" y="533"/>
                    </a:lnTo>
                    <a:lnTo>
                      <a:pt x="554" y="536"/>
                    </a:lnTo>
                    <a:lnTo>
                      <a:pt x="541" y="539"/>
                    </a:lnTo>
                    <a:lnTo>
                      <a:pt x="529" y="541"/>
                    </a:lnTo>
                    <a:lnTo>
                      <a:pt x="516" y="544"/>
                    </a:lnTo>
                    <a:lnTo>
                      <a:pt x="502" y="548"/>
                    </a:lnTo>
                    <a:lnTo>
                      <a:pt x="489" y="552"/>
                    </a:lnTo>
                    <a:lnTo>
                      <a:pt x="476" y="556"/>
                    </a:lnTo>
                    <a:lnTo>
                      <a:pt x="463" y="560"/>
                    </a:lnTo>
                    <a:lnTo>
                      <a:pt x="450" y="563"/>
                    </a:lnTo>
                    <a:lnTo>
                      <a:pt x="437" y="568"/>
                    </a:lnTo>
                    <a:lnTo>
                      <a:pt x="425" y="572"/>
                    </a:lnTo>
                    <a:lnTo>
                      <a:pt x="412" y="577"/>
                    </a:lnTo>
                    <a:lnTo>
                      <a:pt x="399" y="582"/>
                    </a:lnTo>
                    <a:lnTo>
                      <a:pt x="386" y="587"/>
                    </a:lnTo>
                    <a:lnTo>
                      <a:pt x="380" y="590"/>
                    </a:lnTo>
                    <a:lnTo>
                      <a:pt x="373" y="593"/>
                    </a:lnTo>
                    <a:lnTo>
                      <a:pt x="368" y="596"/>
                    </a:lnTo>
                    <a:lnTo>
                      <a:pt x="361" y="599"/>
                    </a:lnTo>
                    <a:lnTo>
                      <a:pt x="355" y="602"/>
                    </a:lnTo>
                    <a:lnTo>
                      <a:pt x="348" y="605"/>
                    </a:lnTo>
                    <a:lnTo>
                      <a:pt x="322" y="618"/>
                    </a:lnTo>
                    <a:lnTo>
                      <a:pt x="298" y="631"/>
                    </a:lnTo>
                    <a:lnTo>
                      <a:pt x="272" y="648"/>
                    </a:lnTo>
                    <a:lnTo>
                      <a:pt x="259" y="656"/>
                    </a:lnTo>
                    <a:lnTo>
                      <a:pt x="247" y="665"/>
                    </a:lnTo>
                    <a:lnTo>
                      <a:pt x="234" y="673"/>
                    </a:lnTo>
                    <a:lnTo>
                      <a:pt x="221" y="683"/>
                    </a:lnTo>
                    <a:lnTo>
                      <a:pt x="208" y="694"/>
                    </a:lnTo>
                    <a:lnTo>
                      <a:pt x="195" y="704"/>
                    </a:lnTo>
                    <a:lnTo>
                      <a:pt x="183" y="715"/>
                    </a:lnTo>
                    <a:lnTo>
                      <a:pt x="170" y="725"/>
                    </a:lnTo>
                    <a:lnTo>
                      <a:pt x="157" y="738"/>
                    </a:lnTo>
                    <a:lnTo>
                      <a:pt x="144" y="750"/>
                    </a:lnTo>
                    <a:lnTo>
                      <a:pt x="131" y="762"/>
                    </a:lnTo>
                    <a:lnTo>
                      <a:pt x="118" y="775"/>
                    </a:lnTo>
                    <a:lnTo>
                      <a:pt x="106" y="789"/>
                    </a:lnTo>
                    <a:lnTo>
                      <a:pt x="93" y="803"/>
                    </a:lnTo>
                    <a:lnTo>
                      <a:pt x="80" y="818"/>
                    </a:lnTo>
                    <a:lnTo>
                      <a:pt x="67" y="833"/>
                    </a:lnTo>
                    <a:lnTo>
                      <a:pt x="54" y="849"/>
                    </a:lnTo>
                    <a:lnTo>
                      <a:pt x="47" y="857"/>
                    </a:lnTo>
                    <a:lnTo>
                      <a:pt x="42" y="865"/>
                    </a:lnTo>
                    <a:lnTo>
                      <a:pt x="34" y="873"/>
                    </a:lnTo>
                    <a:lnTo>
                      <a:pt x="27" y="882"/>
                    </a:lnTo>
                    <a:lnTo>
                      <a:pt x="22" y="891"/>
                    </a:lnTo>
                    <a:lnTo>
                      <a:pt x="14" y="899"/>
                    </a:lnTo>
                    <a:close/>
                  </a:path>
                </a:pathLst>
              </a:custGeom>
              <a:solidFill>
                <a:srgbClr val="000000"/>
              </a:solidFill>
              <a:ln w="9525">
                <a:noFill/>
                <a:round/>
                <a:headEnd/>
                <a:tailEnd/>
              </a:ln>
            </p:spPr>
            <p:txBody>
              <a:bodyPr>
                <a:prstTxWarp prst="textNoShape">
                  <a:avLst/>
                </a:prstTxWarp>
              </a:bodyPr>
              <a:lstStyle/>
              <a:p>
                <a:endParaRPr lang="en-US" dirty="0"/>
              </a:p>
            </p:txBody>
          </p:sp>
        </p:grpSp>
      </p:grpSp>
      <p:sp>
        <p:nvSpPr>
          <p:cNvPr id="34825" name="TextBox 17"/>
          <p:cNvSpPr txBox="1">
            <a:spLocks noChangeArrowheads="1"/>
          </p:cNvSpPr>
          <p:nvPr/>
        </p:nvSpPr>
        <p:spPr bwMode="auto">
          <a:xfrm>
            <a:off x="5742560" y="5330061"/>
            <a:ext cx="3635896" cy="830997"/>
          </a:xfrm>
          <a:prstGeom prst="rect">
            <a:avLst/>
          </a:prstGeom>
          <a:noFill/>
          <a:ln w="9525">
            <a:noFill/>
            <a:miter lim="800000"/>
            <a:headEnd/>
            <a:tailEnd/>
          </a:ln>
        </p:spPr>
        <p:txBody>
          <a:bodyPr wrap="square">
            <a:prstTxWarp prst="textNoShape">
              <a:avLst/>
            </a:prstTxWarp>
            <a:spAutoFit/>
          </a:bodyPr>
          <a:lstStyle/>
          <a:p>
            <a:r>
              <a:rPr lang="en-US" sz="2400" b="1" dirty="0">
                <a:solidFill>
                  <a:schemeClr val="accent2"/>
                </a:solidFill>
                <a:latin typeface="+mj-lt"/>
                <a:cs typeface="Garamond"/>
              </a:rPr>
              <a:t>Educational </a:t>
            </a:r>
            <a:r>
              <a:rPr lang="en-US" sz="2400" b="1" dirty="0" smtClean="0">
                <a:solidFill>
                  <a:schemeClr val="accent2"/>
                </a:solidFill>
                <a:latin typeface="+mj-lt"/>
                <a:cs typeface="Garamond"/>
              </a:rPr>
              <a:t>Innovation and Transformation</a:t>
            </a:r>
            <a:endParaRPr lang="en-US" sz="2400" b="1" dirty="0">
              <a:solidFill>
                <a:schemeClr val="accent2"/>
              </a:solidFill>
              <a:latin typeface="+mj-lt"/>
              <a:cs typeface="Garamond"/>
            </a:endParaRPr>
          </a:p>
        </p:txBody>
      </p:sp>
    </p:spTree>
    <p:extLst>
      <p:ext uri="{BB962C8B-B14F-4D97-AF65-F5344CB8AC3E}">
        <p14:creationId xmlns:p14="http://schemas.microsoft.com/office/powerpoint/2010/main" val="30027766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585"/>
            <a:ext cx="8229600" cy="1600200"/>
          </a:xfrm>
        </p:spPr>
        <p:txBody>
          <a:bodyPr>
            <a:normAutofit/>
          </a:bodyPr>
          <a:lstStyle/>
          <a:p>
            <a:r>
              <a:rPr lang="en-US" sz="3200" b="1" dirty="0" smtClean="0"/>
              <a:t>Caesar: Divide &amp; Conquer</a:t>
            </a:r>
            <a:endParaRPr lang="en-US" sz="3200" b="1" dirty="0"/>
          </a:p>
        </p:txBody>
      </p:sp>
      <p:pic>
        <p:nvPicPr>
          <p:cNvPr id="8" name="Picture 7"/>
          <p:cNvPicPr>
            <a:picLocks noChangeAspect="1"/>
          </p:cNvPicPr>
          <p:nvPr/>
        </p:nvPicPr>
        <p:blipFill>
          <a:blip r:embed="rId3"/>
          <a:stretch>
            <a:fillRect/>
          </a:stretch>
        </p:blipFill>
        <p:spPr>
          <a:xfrm>
            <a:off x="417446" y="1232479"/>
            <a:ext cx="3411554" cy="4859888"/>
          </a:xfrm>
          <a:prstGeom prst="rect">
            <a:avLst/>
          </a:prstGeom>
        </p:spPr>
      </p:pic>
      <p:pic>
        <p:nvPicPr>
          <p:cNvPr id="7" name="Picture 6"/>
          <p:cNvPicPr>
            <a:picLocks noChangeAspect="1"/>
          </p:cNvPicPr>
          <p:nvPr/>
        </p:nvPicPr>
        <p:blipFill>
          <a:blip r:embed="rId4"/>
          <a:stretch>
            <a:fillRect/>
          </a:stretch>
        </p:blipFill>
        <p:spPr>
          <a:xfrm>
            <a:off x="1974411" y="2184850"/>
            <a:ext cx="6777404" cy="3772133"/>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bwMode="auto">
          <a:xfrm>
            <a:off x="2932057" y="1139109"/>
            <a:ext cx="4351395" cy="840327"/>
          </a:xfrm>
          <a:prstGeom prst="wedgeRoundRectCallout">
            <a:avLst>
              <a:gd name="adj1" fmla="val -76388"/>
              <a:gd name="adj2" fmla="val 55834"/>
              <a:gd name="adj3" fmla="val 16667"/>
            </a:avLst>
          </a:prstGeom>
          <a:ln>
            <a:headEnd type="none" w="med" len="med"/>
            <a:tailEnd type="triangle" w="lg" len="lg"/>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programs chopped into chunks and sent to many reviewers</a:t>
            </a:r>
          </a:p>
        </p:txBody>
      </p:sp>
      <p:sp>
        <p:nvSpPr>
          <p:cNvPr id="10" name="TextBox 9"/>
          <p:cNvSpPr txBox="1"/>
          <p:nvPr/>
        </p:nvSpPr>
        <p:spPr>
          <a:xfrm>
            <a:off x="6852265" y="6452299"/>
            <a:ext cx="2095445" cy="307777"/>
          </a:xfrm>
          <a:prstGeom prst="rect">
            <a:avLst/>
          </a:prstGeom>
          <a:noFill/>
        </p:spPr>
        <p:txBody>
          <a:bodyPr wrap="none" rtlCol="0">
            <a:spAutoFit/>
          </a:bodyPr>
          <a:lstStyle/>
          <a:p>
            <a:r>
              <a:rPr lang="en-US" sz="1400" dirty="0" smtClean="0"/>
              <a:t>Courtesy, Eric </a:t>
            </a:r>
            <a:r>
              <a:rPr lang="en-US" sz="1400" dirty="0" err="1" smtClean="0"/>
              <a:t>Klopfer,MIT</a:t>
            </a:r>
            <a:endParaRPr lang="en-US" sz="1400" dirty="0"/>
          </a:p>
        </p:txBody>
      </p:sp>
    </p:spTree>
    <p:extLst>
      <p:ext uri="{BB962C8B-B14F-4D97-AF65-F5344CB8AC3E}">
        <p14:creationId xmlns:p14="http://schemas.microsoft.com/office/powerpoint/2010/main" val="47406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457200" y="-276775"/>
            <a:ext cx="8229600" cy="1600201"/>
          </a:xfrm>
        </p:spPr>
        <p:txBody>
          <a:bodyPr>
            <a:normAutofit/>
          </a:bodyPr>
          <a:lstStyle/>
          <a:p>
            <a:r>
              <a:rPr lang="en-US" sz="3200" dirty="0">
                <a:ea typeface="ＭＳ Ｐゴシック" charset="0"/>
                <a:cs typeface="ＭＳ Ｐゴシック" charset="0"/>
              </a:rPr>
              <a:t>Social Reviewing</a:t>
            </a:r>
          </a:p>
        </p:txBody>
      </p:sp>
      <p:pic>
        <p:nvPicPr>
          <p:cNvPr id="8" name="Picture 7"/>
          <p:cNvPicPr>
            <a:picLocks noChangeAspect="1"/>
          </p:cNvPicPr>
          <p:nvPr/>
        </p:nvPicPr>
        <p:blipFill rotWithShape="1">
          <a:blip r:embed="rId3"/>
          <a:srcRect r="46490"/>
          <a:stretch/>
        </p:blipFill>
        <p:spPr>
          <a:xfrm>
            <a:off x="1493838" y="1108075"/>
            <a:ext cx="6667500" cy="5027613"/>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bwMode="auto">
          <a:xfrm>
            <a:off x="390525" y="5465763"/>
            <a:ext cx="979488" cy="760412"/>
          </a:xfrm>
          <a:prstGeom prst="wedgeRoundRectCallout">
            <a:avLst>
              <a:gd name="adj1" fmla="val 80040"/>
              <a:gd name="adj2" fmla="val -30909"/>
              <a:gd name="adj3" fmla="val 16667"/>
            </a:avLst>
          </a:prstGeom>
          <a:ln>
            <a:headEnd type="none" w="med" len="med"/>
            <a:tailEnd type="triangle" w="lg" len="lg"/>
          </a:ln>
        </p:spPr>
        <p:style>
          <a:lnRef idx="1">
            <a:schemeClr val="accent2"/>
          </a:lnRef>
          <a:fillRef idx="2">
            <a:schemeClr val="accent2"/>
          </a:fillRef>
          <a:effectRef idx="1">
            <a:schemeClr val="accent2"/>
          </a:effectRef>
          <a:fontRef idx="minor">
            <a:schemeClr val="dk1"/>
          </a:fontRef>
        </p:style>
        <p:txBody>
          <a:bodyPr/>
          <a:lstStyle/>
          <a:p>
            <a:pPr eaLnBrk="1" hangingPunct="1">
              <a:defRPr/>
            </a:pPr>
            <a:r>
              <a:rPr lang="en-US" sz="1600" dirty="0"/>
              <a:t>reply &amp; discuss</a:t>
            </a:r>
            <a:endParaRPr lang="en-US" sz="1600" dirty="0">
              <a:solidFill>
                <a:schemeClr val="tx1"/>
              </a:solidFill>
            </a:endParaRPr>
          </a:p>
        </p:txBody>
      </p:sp>
      <p:sp>
        <p:nvSpPr>
          <p:cNvPr id="10" name="Rounded Rectangular Callout 9"/>
          <p:cNvSpPr/>
          <p:nvPr/>
        </p:nvSpPr>
        <p:spPr bwMode="auto">
          <a:xfrm>
            <a:off x="400050" y="3357563"/>
            <a:ext cx="1181100" cy="750887"/>
          </a:xfrm>
          <a:prstGeom prst="wedgeRoundRectCallout">
            <a:avLst>
              <a:gd name="adj1" fmla="val 77374"/>
              <a:gd name="adj2" fmla="val -141850"/>
              <a:gd name="adj3" fmla="val 16667"/>
            </a:avLst>
          </a:prstGeom>
          <a:ln>
            <a:headEnd type="none" w="med" len="med"/>
            <a:tailEnd type="triangle" w="lg" len="lg"/>
          </a:ln>
        </p:spPr>
        <p:style>
          <a:lnRef idx="1">
            <a:schemeClr val="accent2"/>
          </a:lnRef>
          <a:fillRef idx="2">
            <a:schemeClr val="accent2"/>
          </a:fillRef>
          <a:effectRef idx="1">
            <a:schemeClr val="accent2"/>
          </a:effectRef>
          <a:fontRef idx="minor">
            <a:schemeClr val="dk1"/>
          </a:fontRef>
        </p:style>
        <p:txBody>
          <a:bodyPr/>
          <a:lstStyle/>
          <a:p>
            <a:pPr eaLnBrk="1" hangingPunct="1">
              <a:defRPr/>
            </a:pPr>
            <a:r>
              <a:rPr lang="en-US" sz="1600" dirty="0" err="1"/>
              <a:t>upvote</a:t>
            </a:r>
            <a:r>
              <a:rPr lang="en-US" sz="1600" dirty="0"/>
              <a:t> &amp; </a:t>
            </a:r>
            <a:r>
              <a:rPr lang="en-US" sz="1600" dirty="0" err="1"/>
              <a:t>downvote</a:t>
            </a:r>
            <a:r>
              <a:rPr lang="en-US" sz="1600" dirty="0"/>
              <a:t> </a:t>
            </a:r>
            <a:endParaRPr lang="en-US" sz="1600" dirty="0">
              <a:solidFill>
                <a:schemeClr val="tx1"/>
              </a:solidFill>
            </a:endParaRPr>
          </a:p>
        </p:txBody>
      </p:sp>
      <p:pic>
        <p:nvPicPr>
          <p:cNvPr id="7271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08838" y="1150938"/>
            <a:ext cx="92233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ular Callout 11"/>
          <p:cNvSpPr/>
          <p:nvPr/>
        </p:nvSpPr>
        <p:spPr bwMode="auto">
          <a:xfrm>
            <a:off x="87313" y="1579563"/>
            <a:ext cx="1431925" cy="1147762"/>
          </a:xfrm>
          <a:prstGeom prst="wedgeRoundRectCallout">
            <a:avLst>
              <a:gd name="adj1" fmla="val 69984"/>
              <a:gd name="adj2" fmla="val -44190"/>
              <a:gd name="adj3" fmla="val 16667"/>
            </a:avLst>
          </a:prstGeom>
          <a:ln>
            <a:headEnd type="none" w="med" len="med"/>
            <a:tailEnd type="triangle" w="lg" len="lg"/>
          </a:ln>
        </p:spPr>
        <p:style>
          <a:lnRef idx="1">
            <a:schemeClr val="accent2"/>
          </a:lnRef>
          <a:fillRef idx="2">
            <a:schemeClr val="accent2"/>
          </a:fillRef>
          <a:effectRef idx="1">
            <a:schemeClr val="accent2"/>
          </a:effectRef>
          <a:fontRef idx="minor">
            <a:schemeClr val="dk1"/>
          </a:fontRef>
        </p:style>
        <p:txBody>
          <a:bodyPr/>
          <a:lstStyle/>
          <a:p>
            <a:pPr eaLnBrk="1" hangingPunct="1">
              <a:defRPr/>
            </a:pPr>
            <a:r>
              <a:rPr lang="en-US" sz="1600" dirty="0"/>
              <a:t>seeded by automatic style checker</a:t>
            </a:r>
            <a:endParaRPr lang="en-US" sz="1600" dirty="0">
              <a:solidFill>
                <a:schemeClr val="tx1"/>
              </a:solidFill>
            </a:endParaRPr>
          </a:p>
        </p:txBody>
      </p:sp>
      <p:sp>
        <p:nvSpPr>
          <p:cNvPr id="13" name="Rounded Rectangular Callout 12"/>
          <p:cNvSpPr/>
          <p:nvPr/>
        </p:nvSpPr>
        <p:spPr bwMode="auto">
          <a:xfrm>
            <a:off x="136525" y="4510088"/>
            <a:ext cx="1311275" cy="760412"/>
          </a:xfrm>
          <a:prstGeom prst="wedgeRoundRectCallout">
            <a:avLst>
              <a:gd name="adj1" fmla="val 73681"/>
              <a:gd name="adj2" fmla="val -55459"/>
              <a:gd name="adj3" fmla="val 16667"/>
            </a:avLst>
          </a:prstGeom>
          <a:ln>
            <a:headEnd type="none" w="med" len="med"/>
            <a:tailEnd type="triangle" w="lg" len="lg"/>
          </a:ln>
        </p:spPr>
        <p:style>
          <a:lnRef idx="1">
            <a:schemeClr val="accent2"/>
          </a:lnRef>
          <a:fillRef idx="2">
            <a:schemeClr val="accent2"/>
          </a:fillRef>
          <a:effectRef idx="1">
            <a:schemeClr val="accent2"/>
          </a:effectRef>
          <a:fontRef idx="minor">
            <a:schemeClr val="dk1"/>
          </a:fontRef>
        </p:style>
        <p:txBody>
          <a:bodyPr/>
          <a:lstStyle/>
          <a:p>
            <a:pPr eaLnBrk="1" hangingPunct="1">
              <a:defRPr/>
            </a:pPr>
            <a:r>
              <a:rPr lang="en-US" sz="1600" dirty="0"/>
              <a:t>write new comments</a:t>
            </a:r>
            <a:endParaRPr lang="en-US" sz="1600" dirty="0">
              <a:solidFill>
                <a:schemeClr val="tx1"/>
              </a:solidFill>
            </a:endParaRPr>
          </a:p>
        </p:txBody>
      </p:sp>
      <p:sp>
        <p:nvSpPr>
          <p:cNvPr id="14" name="Rounded Rectangular Callout 13"/>
          <p:cNvSpPr/>
          <p:nvPr/>
        </p:nvSpPr>
        <p:spPr bwMode="auto">
          <a:xfrm>
            <a:off x="7781925" y="1508125"/>
            <a:ext cx="1362075" cy="982663"/>
          </a:xfrm>
          <a:prstGeom prst="wedgeRoundRectCallout">
            <a:avLst>
              <a:gd name="adj1" fmla="val -61677"/>
              <a:gd name="adj2" fmla="val -63588"/>
              <a:gd name="adj3" fmla="val 16667"/>
            </a:avLst>
          </a:prstGeom>
          <a:ln>
            <a:headEnd type="none" w="med" len="med"/>
            <a:tailEnd type="triangle" w="lg" len="lg"/>
          </a:ln>
        </p:spPr>
        <p:style>
          <a:lnRef idx="1">
            <a:schemeClr val="accent2"/>
          </a:lnRef>
          <a:fillRef idx="2">
            <a:schemeClr val="accent2"/>
          </a:fillRef>
          <a:effectRef idx="1">
            <a:schemeClr val="accent2"/>
          </a:effectRef>
          <a:fontRef idx="minor">
            <a:schemeClr val="dk1"/>
          </a:fontRef>
        </p:style>
        <p:txBody>
          <a:bodyPr/>
          <a:lstStyle/>
          <a:p>
            <a:pPr eaLnBrk="1" hangingPunct="1">
              <a:defRPr/>
            </a:pPr>
            <a:r>
              <a:rPr lang="en-US" sz="1600" dirty="0"/>
              <a:t>go beyond the chunk, if needed</a:t>
            </a:r>
            <a:endParaRPr lang="en-US" sz="1600" dirty="0">
              <a:solidFill>
                <a:schemeClr val="tx1"/>
              </a:solidFill>
            </a:endParaRPr>
          </a:p>
        </p:txBody>
      </p:sp>
      <p:sp>
        <p:nvSpPr>
          <p:cNvPr id="72716" name="TextBox 5"/>
          <p:cNvSpPr txBox="1">
            <a:spLocks noChangeArrowheads="1"/>
          </p:cNvSpPr>
          <p:nvPr/>
        </p:nvSpPr>
        <p:spPr bwMode="auto">
          <a:xfrm>
            <a:off x="6851165" y="6451860"/>
            <a:ext cx="20954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latin typeface="+mn-lt"/>
              </a:rPr>
              <a:t>Courtesy, Eric </a:t>
            </a:r>
            <a:r>
              <a:rPr lang="en-US" sz="1400" dirty="0" err="1">
                <a:latin typeface="+mn-lt"/>
              </a:rPr>
              <a:t>Klopfer,MIT</a:t>
            </a:r>
            <a:endParaRPr lang="en-US" sz="1400" dirty="0">
              <a:latin typeface="+mn-lt"/>
            </a:endParaRPr>
          </a:p>
        </p:txBody>
      </p:sp>
    </p:spTree>
    <p:extLst>
      <p:ext uri="{BB962C8B-B14F-4D97-AF65-F5344CB8AC3E}">
        <p14:creationId xmlns:p14="http://schemas.microsoft.com/office/powerpoint/2010/main" val="27000597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258763" y="-61913"/>
            <a:ext cx="8229600" cy="995363"/>
          </a:xfrm>
        </p:spPr>
        <p:txBody>
          <a:bodyPr/>
          <a:lstStyle/>
          <a:p>
            <a:r>
              <a:rPr lang="en-US" sz="3200" b="1" dirty="0">
                <a:ea typeface="ＭＳ Ｐゴシック" charset="0"/>
                <a:cs typeface="ＭＳ Ｐゴシック" charset="0"/>
              </a:rPr>
              <a:t>MITCET Modularity Experiments</a:t>
            </a:r>
          </a:p>
        </p:txBody>
      </p:sp>
      <p:graphicFrame>
        <p:nvGraphicFramePr>
          <p:cNvPr id="5" name="Content Placeholder 4"/>
          <p:cNvGraphicFramePr>
            <a:graphicFrameLocks noGrp="1"/>
          </p:cNvGraphicFramePr>
          <p:nvPr>
            <p:ph idx="1"/>
          </p:nvPr>
        </p:nvGraphicFramePr>
        <p:xfrm>
          <a:off x="243012" y="934214"/>
          <a:ext cx="8712968" cy="502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4036" name="Picture 6" descr="AO-logo-high_color-top-MI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752600"/>
            <a:ext cx="2209800"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MechE_Log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1828800"/>
            <a:ext cx="22860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8" descr="mit_chem_ttl.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1905000"/>
            <a:ext cx="18351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2366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normAutofit/>
          </a:bodyPr>
          <a:lstStyle/>
          <a:p>
            <a:r>
              <a:rPr lang="en-US" sz="3200" b="1" dirty="0">
                <a:ea typeface="ＭＳ Ｐゴシック" charset="0"/>
                <a:cs typeface="ＭＳ Ｐゴシック" charset="0"/>
              </a:rPr>
              <a:t>Concept-Based Learning &amp; Modularity</a:t>
            </a:r>
          </a:p>
        </p:txBody>
      </p:sp>
      <p:pic>
        <p:nvPicPr>
          <p:cNvPr id="6" name="Picture 5" descr="screenshot-2.002-video-concept-brows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838" y="1874838"/>
            <a:ext cx="3378200" cy="2460625"/>
          </a:xfrm>
          <a:prstGeom prst="rect">
            <a:avLst/>
          </a:prstGeom>
          <a:ln>
            <a:solidFill>
              <a:srgbClr val="595959"/>
            </a:solidFill>
          </a:ln>
          <a:effectLst>
            <a:outerShdw blurRad="50800" dist="38100" dir="2700000" algn="tl" rotWithShape="0">
              <a:prstClr val="black">
                <a:alpha val="40000"/>
              </a:prstClr>
            </a:outerShdw>
          </a:effectLst>
        </p:spPr>
      </p:pic>
      <p:pic>
        <p:nvPicPr>
          <p:cNvPr id="5" name="Picture 4" descr="screenshot-crosslinks-0210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878013"/>
            <a:ext cx="3292475" cy="2365375"/>
          </a:xfrm>
          <a:prstGeom prst="rect">
            <a:avLst/>
          </a:prstGeom>
          <a:ln>
            <a:solidFill>
              <a:schemeClr val="tx1">
                <a:lumMod val="65000"/>
                <a:lumOff val="35000"/>
              </a:schemeClr>
            </a:solidFill>
          </a:ln>
          <a:effectLst>
            <a:outerShdw blurRad="50800" dist="38100" dir="2700000" algn="tl" rotWithShape="0">
              <a:srgbClr val="000000">
                <a:alpha val="43000"/>
              </a:srgbClr>
            </a:outerShdw>
          </a:effectLst>
        </p:spPr>
      </p:pic>
      <p:pic>
        <p:nvPicPr>
          <p:cNvPr id="39" name="Picture 38" descr="Screen Shot 2002 Tree.png"/>
          <p:cNvPicPr>
            <a:picLocks noChangeAspect="1"/>
          </p:cNvPicPr>
          <p:nvPr/>
        </p:nvPicPr>
        <p:blipFill>
          <a:blip r:embed="rId5"/>
          <a:stretch>
            <a:fillRect/>
          </a:stretch>
        </p:blipFill>
        <p:spPr>
          <a:xfrm>
            <a:off x="3059113" y="3659188"/>
            <a:ext cx="2970212" cy="2633662"/>
          </a:xfrm>
          <a:prstGeom prst="rect">
            <a:avLst/>
          </a:prstGeom>
          <a:ln>
            <a:solidFill>
              <a:schemeClr val="tx1">
                <a:lumMod val="65000"/>
                <a:lumOff val="35000"/>
              </a:schemeClr>
            </a:solidFill>
          </a:ln>
          <a:effectLst>
            <a:outerShdw blurRad="50800" dist="38100" dir="2700000" algn="tl" rotWithShape="0">
              <a:srgbClr val="000000">
                <a:alpha val="43000"/>
              </a:srgbClr>
            </a:outerShdw>
          </a:effectLst>
        </p:spPr>
      </p:pic>
      <p:sp>
        <p:nvSpPr>
          <p:cNvPr id="9" name="TextBox 8"/>
          <p:cNvSpPr txBox="1"/>
          <p:nvPr/>
        </p:nvSpPr>
        <p:spPr>
          <a:xfrm>
            <a:off x="1103313" y="5435600"/>
            <a:ext cx="1944687" cy="307975"/>
          </a:xfrm>
          <a:prstGeom prst="rect">
            <a:avLst/>
          </a:prstGeom>
          <a:noFill/>
        </p:spPr>
        <p:txBody>
          <a:bodyPr wrap="none">
            <a:spAutoFit/>
          </a:bodyPr>
          <a:lstStyle/>
          <a:p>
            <a:pPr algn="r">
              <a:defRPr/>
            </a:pPr>
            <a:r>
              <a:rPr lang="en-US" sz="1400" dirty="0">
                <a:solidFill>
                  <a:schemeClr val="tx1">
                    <a:lumMod val="65000"/>
                    <a:lumOff val="35000"/>
                  </a:schemeClr>
                </a:solidFill>
                <a:latin typeface="+mj-lt"/>
              </a:rPr>
              <a:t>i2.002 Online Course</a:t>
            </a:r>
          </a:p>
        </p:txBody>
      </p:sp>
      <p:sp>
        <p:nvSpPr>
          <p:cNvPr id="10" name="TextBox 9"/>
          <p:cNvSpPr txBox="1"/>
          <p:nvPr/>
        </p:nvSpPr>
        <p:spPr>
          <a:xfrm>
            <a:off x="363538" y="4262438"/>
            <a:ext cx="982662" cy="307975"/>
          </a:xfrm>
          <a:prstGeom prst="rect">
            <a:avLst/>
          </a:prstGeom>
          <a:noFill/>
        </p:spPr>
        <p:txBody>
          <a:bodyPr wrap="none">
            <a:spAutoFit/>
          </a:bodyPr>
          <a:lstStyle/>
          <a:p>
            <a:pPr>
              <a:defRPr/>
            </a:pPr>
            <a:r>
              <a:rPr lang="en-US" sz="1400" dirty="0">
                <a:solidFill>
                  <a:schemeClr val="tx1">
                    <a:lumMod val="65000"/>
                    <a:lumOff val="35000"/>
                  </a:schemeClr>
                </a:solidFill>
                <a:latin typeface="+mj-lt"/>
              </a:rPr>
              <a:t>Crosslinks</a:t>
            </a:r>
          </a:p>
        </p:txBody>
      </p:sp>
      <p:sp>
        <p:nvSpPr>
          <p:cNvPr id="11" name="TextBox 10"/>
          <p:cNvSpPr txBox="1"/>
          <p:nvPr/>
        </p:nvSpPr>
        <p:spPr>
          <a:xfrm>
            <a:off x="6537325" y="4373563"/>
            <a:ext cx="2257425" cy="307975"/>
          </a:xfrm>
          <a:prstGeom prst="rect">
            <a:avLst/>
          </a:prstGeom>
          <a:noFill/>
        </p:spPr>
        <p:txBody>
          <a:bodyPr wrap="none">
            <a:spAutoFit/>
          </a:bodyPr>
          <a:lstStyle/>
          <a:p>
            <a:pPr>
              <a:defRPr/>
            </a:pPr>
            <a:r>
              <a:rPr lang="en-US" sz="1400" dirty="0">
                <a:solidFill>
                  <a:schemeClr val="tx1">
                    <a:lumMod val="65000"/>
                    <a:lumOff val="35000"/>
                  </a:schemeClr>
                </a:solidFill>
                <a:latin typeface="+mj-lt"/>
              </a:rPr>
              <a:t>Video Concept Browser</a:t>
            </a:r>
          </a:p>
        </p:txBody>
      </p:sp>
    </p:spTree>
    <p:extLst>
      <p:ext uri="{BB962C8B-B14F-4D97-AF65-F5344CB8AC3E}">
        <p14:creationId xmlns:p14="http://schemas.microsoft.com/office/powerpoint/2010/main" val="4718094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760090" y="3128968"/>
            <a:ext cx="7793037" cy="4954299"/>
          </a:xfrm>
          <a:prstGeom prst="rect">
            <a:avLst/>
          </a:prstGeom>
          <a:scene3d>
            <a:camera prst="isometricOffAxis1Top">
              <a:rot lat="18077999" lon="18390000" rev="3456000"/>
            </a:camera>
            <a:lightRig rig="threePt" dir="t"/>
          </a:scene3d>
        </p:spPr>
      </p:pic>
      <p:sp>
        <p:nvSpPr>
          <p:cNvPr id="48130" name="Title 2"/>
          <p:cNvSpPr>
            <a:spLocks noGrp="1"/>
          </p:cNvSpPr>
          <p:nvPr>
            <p:ph type="title"/>
          </p:nvPr>
        </p:nvSpPr>
        <p:spPr>
          <a:xfrm>
            <a:off x="0" y="381000"/>
            <a:ext cx="9144000" cy="1143000"/>
          </a:xfrm>
        </p:spPr>
        <p:txBody>
          <a:bodyPr>
            <a:normAutofit/>
          </a:bodyPr>
          <a:lstStyle/>
          <a:p>
            <a:r>
              <a:rPr lang="en-US" sz="3200" b="1" dirty="0">
                <a:ea typeface="ＭＳ Ｐゴシック" charset="0"/>
                <a:cs typeface="ＭＳ Ｐゴシック" charset="0"/>
              </a:rPr>
              <a:t>The MC3 Service</a:t>
            </a:r>
          </a:p>
        </p:txBody>
      </p:sp>
      <p:grpSp>
        <p:nvGrpSpPr>
          <p:cNvPr id="48131" name="Group 5"/>
          <p:cNvGrpSpPr>
            <a:grpSpLocks/>
          </p:cNvGrpSpPr>
          <p:nvPr/>
        </p:nvGrpSpPr>
        <p:grpSpPr bwMode="auto">
          <a:xfrm>
            <a:off x="381000" y="2743200"/>
            <a:ext cx="1833563" cy="1325563"/>
            <a:chOff x="0" y="121697"/>
            <a:chExt cx="9144000" cy="6614605"/>
          </a:xfrm>
        </p:grpSpPr>
        <p:pic>
          <p:nvPicPr>
            <p:cNvPr id="48139" name="Picture 6" descr="MAPS Rigid Body.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1697"/>
              <a:ext cx="9144000" cy="661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APS Asset Window.png"/>
            <p:cNvPicPr>
              <a:picLocks noChangeAspect="1"/>
            </p:cNvPicPr>
            <p:nvPr/>
          </p:nvPicPr>
          <p:blipFill>
            <a:blip r:embed="rId5"/>
            <a:stretch>
              <a:fillRect/>
            </a:stretch>
          </p:blipFill>
          <p:spPr>
            <a:xfrm>
              <a:off x="2557155" y="1317873"/>
              <a:ext cx="4876799" cy="4095506"/>
            </a:xfrm>
            <a:prstGeom prst="rect">
              <a:avLst/>
            </a:prstGeom>
            <a:effectLst>
              <a:outerShdw blurRad="647700" dist="38100" dir="2700000">
                <a:srgbClr val="000000">
                  <a:alpha val="43000"/>
                </a:srgbClr>
              </a:outerShdw>
            </a:effectLst>
          </p:spPr>
        </p:pic>
        <p:sp>
          <p:nvSpPr>
            <p:cNvPr id="48141" name="TextBox 8"/>
            <p:cNvSpPr txBox="1">
              <a:spLocks noChangeArrowheads="1"/>
            </p:cNvSpPr>
            <p:nvPr/>
          </p:nvSpPr>
          <p:spPr bwMode="auto">
            <a:xfrm>
              <a:off x="3378332" y="1997297"/>
              <a:ext cx="3822564" cy="26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
                  <a:hlinkClick r:id="rId6"/>
                </a:rPr>
                <a:t>Go to MAPS “Momentum and Impulse” Page</a:t>
              </a:r>
              <a:endParaRPr lang="en-US" sz="200"/>
            </a:p>
            <a:p>
              <a:endParaRPr lang="en-US" sz="200"/>
            </a:p>
            <a:p>
              <a:r>
                <a:rPr lang="en-US" sz="200">
                  <a:hlinkClick r:id="rId7"/>
                </a:rPr>
                <a:t>“Momentum” at Wikipedia</a:t>
              </a:r>
              <a:endParaRPr lang="en-US" sz="200"/>
            </a:p>
            <a:p>
              <a:endParaRPr lang="en-US" sz="200"/>
            </a:p>
            <a:p>
              <a:r>
                <a:rPr lang="en-US" sz="200">
                  <a:hlinkClick r:id="rId8"/>
                </a:rPr>
                <a:t>MIT 8.03 Vibrations &amp;Waves, Lecture 23, Fall 2004 at 2824</a:t>
              </a:r>
              <a:endParaRPr lang="en-US" sz="200"/>
            </a:p>
            <a:p>
              <a:endParaRPr lang="en-US" sz="200"/>
            </a:p>
            <a:p>
              <a:r>
                <a:rPr lang="en-US" sz="200">
                  <a:hlinkClick r:id="rId9" action="ppaction://hlinkfile"/>
                </a:rPr>
                <a:t>MIT 8.01t, Fall 2004, Conservation of Momentum (pdf) </a:t>
              </a:r>
              <a:endParaRPr lang="en-US" sz="200"/>
            </a:p>
            <a:p>
              <a:endParaRPr lang="en-US" sz="200"/>
            </a:p>
            <a:p>
              <a:r>
                <a:rPr lang="en-US" sz="200">
                  <a:hlinkClick r:id="rId10"/>
                </a:rPr>
                <a:t>The Physics Classroom, mentum and Impulse</a:t>
              </a:r>
              <a:endParaRPr lang="en-US" sz="200"/>
            </a:p>
            <a:p>
              <a:r>
                <a:rPr lang="en-US" sz="200">
                  <a:hlinkClick r:id="rId11"/>
                </a:rPr>
                <a:t>YouTube, Julius Miller, Energy and Momentum Part 1</a:t>
              </a:r>
              <a:endParaRPr lang="en-US" sz="200"/>
            </a:p>
            <a:p>
              <a:r>
                <a:rPr lang="en-US" sz="200">
                  <a:hlinkClick r:id="rId12"/>
                </a:rPr>
                <a:t>YouTube, Julius Miller, Energy and Momentum Part 2</a:t>
              </a:r>
              <a:endParaRPr lang="en-US" sz="200"/>
            </a:p>
            <a:p>
              <a:endParaRPr lang="en-US" sz="200"/>
            </a:p>
            <a:p>
              <a:r>
                <a:rPr lang="en-US" sz="200">
                  <a:hlinkClick r:id="rId13"/>
                </a:rPr>
                <a:t>The Physics Zone, Lessons in Momentum</a:t>
              </a:r>
              <a:endParaRPr lang="en-US" sz="200"/>
            </a:p>
          </p:txBody>
        </p:sp>
        <p:pic>
          <p:nvPicPr>
            <p:cNvPr id="48142" name="Pictur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743200" y="1905000"/>
              <a:ext cx="395587" cy="46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1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43200" y="2514600"/>
              <a:ext cx="441093" cy="41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1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743200" y="3124200"/>
              <a:ext cx="470183" cy="3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2747160" y="2434827"/>
              <a:ext cx="4457201" cy="7924"/>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48146" name="Picture 1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724774" y="4023888"/>
              <a:ext cx="538685" cy="5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ounded Rectangle 14"/>
          <p:cNvSpPr/>
          <p:nvPr/>
        </p:nvSpPr>
        <p:spPr>
          <a:xfrm>
            <a:off x="7086600" y="2743200"/>
            <a:ext cx="1752600" cy="1066800"/>
          </a:xfrm>
          <a:prstGeom prst="roundRect">
            <a:avLst/>
          </a:prstGeom>
          <a:solidFill>
            <a:schemeClr val="tx2">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Other</a:t>
            </a:r>
          </a:p>
        </p:txBody>
      </p:sp>
      <p:pic>
        <p:nvPicPr>
          <p:cNvPr id="48133" name="Picture 1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590800" y="2044700"/>
            <a:ext cx="20574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descr="iihs-webpage-3.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257800" y="1752600"/>
            <a:ext cx="14525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eft-Right Arrow 19"/>
          <p:cNvSpPr/>
          <p:nvPr/>
        </p:nvSpPr>
        <p:spPr>
          <a:xfrm rot="2900615">
            <a:off x="1817688" y="4392613"/>
            <a:ext cx="914400" cy="3810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Left-Right Arrow 20"/>
          <p:cNvSpPr/>
          <p:nvPr/>
        </p:nvSpPr>
        <p:spPr>
          <a:xfrm rot="5083032">
            <a:off x="3417888" y="3706813"/>
            <a:ext cx="914400" cy="3810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Left-Right Arrow 21"/>
          <p:cNvSpPr/>
          <p:nvPr/>
        </p:nvSpPr>
        <p:spPr>
          <a:xfrm rot="6157679">
            <a:off x="5322888" y="3630613"/>
            <a:ext cx="914400" cy="3810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Left-Right Arrow 22"/>
          <p:cNvSpPr/>
          <p:nvPr/>
        </p:nvSpPr>
        <p:spPr>
          <a:xfrm rot="7490839">
            <a:off x="7199313" y="4179888"/>
            <a:ext cx="914400" cy="3810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515459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1"/>
          <p:cNvSpPr txBox="1">
            <a:spLocks noChangeArrowheads="1"/>
          </p:cNvSpPr>
          <p:nvPr/>
        </p:nvSpPr>
        <p:spPr bwMode="auto">
          <a:xfrm>
            <a:off x="373063" y="590550"/>
            <a:ext cx="834866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latin typeface="Calibri" charset="0"/>
              </a:rPr>
              <a:t>3.091x</a:t>
            </a:r>
          </a:p>
        </p:txBody>
      </p:sp>
      <p:sp>
        <p:nvSpPr>
          <p:cNvPr id="39938" name="TextBox 3"/>
          <p:cNvSpPr txBox="1">
            <a:spLocks noChangeArrowheads="1"/>
          </p:cNvSpPr>
          <p:nvPr/>
        </p:nvSpPr>
        <p:spPr bwMode="auto">
          <a:xfrm>
            <a:off x="373063" y="1358900"/>
            <a:ext cx="5619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latin typeface="Calibri" charset="0"/>
              </a:rPr>
              <a:t>Introduction </a:t>
            </a:r>
          </a:p>
          <a:p>
            <a:r>
              <a:rPr lang="en-US" sz="2800" dirty="0">
                <a:latin typeface="Calibri" charset="0"/>
              </a:rPr>
              <a:t>to Solid State Chemistry</a:t>
            </a:r>
          </a:p>
        </p:txBody>
      </p:sp>
      <p:sp>
        <p:nvSpPr>
          <p:cNvPr id="8" name="TextBox 7"/>
          <p:cNvSpPr txBox="1"/>
          <p:nvPr/>
        </p:nvSpPr>
        <p:spPr>
          <a:xfrm>
            <a:off x="4764007" y="312333"/>
            <a:ext cx="4221163" cy="3046413"/>
          </a:xfrm>
          <a:prstGeom prst="rect">
            <a:avLst/>
          </a:prstGeom>
          <a:noFill/>
        </p:spPr>
        <p:txBody>
          <a:bodyPr>
            <a:spAutoFit/>
          </a:bodyPr>
          <a:lstStyle/>
          <a:p>
            <a:pPr marL="342900" indent="-342900">
              <a:buFont typeface="Arial"/>
              <a:buChar char="•"/>
              <a:defRPr/>
            </a:pPr>
            <a:r>
              <a:rPr lang="en-US" dirty="0">
                <a:latin typeface="Calibri"/>
              </a:rPr>
              <a:t>“Treasure chest” of problems (412)</a:t>
            </a:r>
          </a:p>
          <a:p>
            <a:pPr marL="342900" indent="-342900">
              <a:buFont typeface="Arial"/>
              <a:buChar char="•"/>
              <a:defRPr/>
            </a:pPr>
            <a:r>
              <a:rPr lang="en-US" dirty="0">
                <a:latin typeface="Calibri"/>
              </a:rPr>
              <a:t>277 videos</a:t>
            </a:r>
          </a:p>
          <a:p>
            <a:pPr marL="342900" indent="-342900">
              <a:buFont typeface="Arial"/>
              <a:buChar char="•"/>
              <a:defRPr/>
            </a:pPr>
            <a:r>
              <a:rPr lang="en-US" dirty="0">
                <a:latin typeface="Calibri"/>
              </a:rPr>
              <a:t>164-page e-text</a:t>
            </a:r>
          </a:p>
          <a:p>
            <a:pPr>
              <a:defRPr/>
            </a:pPr>
            <a:endParaRPr lang="en-US" dirty="0">
              <a:latin typeface="Calibri"/>
            </a:endParaRPr>
          </a:p>
          <a:p>
            <a:pPr marL="342900" indent="-342900">
              <a:buFont typeface="Arial"/>
              <a:buChar char="•"/>
              <a:defRPr/>
            </a:pPr>
            <a:r>
              <a:rPr lang="en-US" dirty="0">
                <a:latin typeface="Calibri"/>
              </a:rPr>
              <a:t>No home-works, no exams</a:t>
            </a:r>
          </a:p>
          <a:p>
            <a:pPr marL="342900" indent="-342900">
              <a:buFont typeface="Arial"/>
              <a:buChar char="•"/>
              <a:defRPr/>
            </a:pPr>
            <a:r>
              <a:rPr lang="en-US" dirty="0">
                <a:latin typeface="Calibri"/>
              </a:rPr>
              <a:t>All proctored weekly quizzes</a:t>
            </a:r>
          </a:p>
          <a:p>
            <a:pPr marL="342900" indent="-342900">
              <a:buFont typeface="Arial"/>
              <a:buChar char="•"/>
              <a:defRPr/>
            </a:pPr>
            <a:endParaRPr lang="en-US" dirty="0">
              <a:latin typeface="Calibri"/>
            </a:endParaRPr>
          </a:p>
        </p:txBody>
      </p:sp>
      <p:pic>
        <p:nvPicPr>
          <p:cNvPr id="39940" name="Picture 10"/>
          <p:cNvPicPr>
            <a:picLocks noChangeAspect="1"/>
          </p:cNvPicPr>
          <p:nvPr/>
        </p:nvPicPr>
        <p:blipFill>
          <a:blip r:embed="rId2">
            <a:extLst>
              <a:ext uri="{28A0092B-C50C-407E-A947-70E740481C1C}">
                <a14:useLocalDpi xmlns:a14="http://schemas.microsoft.com/office/drawing/2010/main" val="0"/>
              </a:ext>
            </a:extLst>
          </a:blip>
          <a:srcRect l="6944" t="36952"/>
          <a:stretch>
            <a:fillRect/>
          </a:stretch>
        </p:blipFill>
        <p:spPr bwMode="auto">
          <a:xfrm>
            <a:off x="373063" y="3757526"/>
            <a:ext cx="85090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4946570" y="2095182"/>
            <a:ext cx="351155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70421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138" y="150408"/>
            <a:ext cx="7539936" cy="647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04344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179388" y="0"/>
            <a:ext cx="8839200" cy="1295400"/>
          </a:xfrm>
        </p:spPr>
        <p:txBody>
          <a:bodyPr>
            <a:noAutofit/>
          </a:bodyPr>
          <a:lstStyle/>
          <a:p>
            <a:pPr eaLnBrk="1" hangingPunct="1"/>
            <a:r>
              <a:rPr lang="en-US" sz="3200" b="1" dirty="0">
                <a:latin typeface="+mn-lt"/>
                <a:ea typeface="ＭＳ Ｐゴシック" charset="0"/>
                <a:cs typeface="ＭＳ Ｐゴシック" charset="0"/>
              </a:rPr>
              <a:t/>
            </a:r>
            <a:br>
              <a:rPr lang="en-US" sz="3200" b="1" dirty="0">
                <a:latin typeface="+mn-lt"/>
                <a:ea typeface="ＭＳ Ｐゴシック" charset="0"/>
                <a:cs typeface="ＭＳ Ｐゴシック" charset="0"/>
              </a:rPr>
            </a:br>
            <a:r>
              <a:rPr lang="en-US" sz="3200" b="1" dirty="0">
                <a:latin typeface="+mn-lt"/>
                <a:ea typeface="ＭＳ Ｐゴシック" charset="0"/>
                <a:cs typeface="ＭＳ Ｐゴシック" charset="0"/>
              </a:rPr>
              <a:t/>
            </a:r>
            <a:br>
              <a:rPr lang="en-US" sz="3200" b="1" dirty="0">
                <a:latin typeface="+mn-lt"/>
                <a:ea typeface="ＭＳ Ｐゴシック" charset="0"/>
                <a:cs typeface="ＭＳ Ｐゴシック" charset="0"/>
              </a:rPr>
            </a:br>
            <a:r>
              <a:rPr lang="en-GB" sz="3200" b="1" dirty="0">
                <a:latin typeface="+mn-lt"/>
                <a:ea typeface="ＭＳ Ｐゴシック" charset="0"/>
                <a:cs typeface="ＭＳ Ｐゴシック" charset="0"/>
              </a:rPr>
              <a:t>Changing the Ecology and Economics of Education</a:t>
            </a:r>
            <a:r>
              <a:rPr lang="en-US" sz="3200" b="1" dirty="0">
                <a:latin typeface="+mn-lt"/>
                <a:ea typeface="ＭＳ Ｐゴシック" charset="0"/>
                <a:cs typeface="ＭＳ Ｐゴシック" charset="0"/>
              </a:rPr>
              <a:t/>
            </a:r>
            <a:br>
              <a:rPr lang="en-US" sz="3200" b="1" dirty="0">
                <a:latin typeface="+mn-lt"/>
                <a:ea typeface="ＭＳ Ｐゴシック" charset="0"/>
                <a:cs typeface="ＭＳ Ｐゴシック" charset="0"/>
              </a:rPr>
            </a:br>
            <a:r>
              <a:rPr lang="en-GB" sz="3200" b="1" dirty="0">
                <a:latin typeface="+mn-lt"/>
                <a:ea typeface="ＭＳ Ｐゴシック" charset="0"/>
                <a:cs typeface="ＭＳ Ｐゴシック" charset="0"/>
              </a:rPr>
              <a:t/>
            </a:r>
            <a:br>
              <a:rPr lang="en-GB" sz="3200" b="1" dirty="0">
                <a:latin typeface="+mn-lt"/>
                <a:ea typeface="ＭＳ Ｐゴシック" charset="0"/>
                <a:cs typeface="ＭＳ Ｐゴシック" charset="0"/>
              </a:rPr>
            </a:br>
            <a:endParaRPr lang="en-US" sz="3200" b="1" dirty="0">
              <a:latin typeface="+mn-lt"/>
              <a:ea typeface="ＭＳ Ｐゴシック" charset="0"/>
              <a:cs typeface="ＭＳ Ｐゴシック" charset="0"/>
            </a:endParaRPr>
          </a:p>
        </p:txBody>
      </p:sp>
      <p:sp>
        <p:nvSpPr>
          <p:cNvPr id="26627" name="Content Placeholder 2"/>
          <p:cNvSpPr>
            <a:spLocks noGrp="1"/>
          </p:cNvSpPr>
          <p:nvPr>
            <p:ph idx="1"/>
          </p:nvPr>
        </p:nvSpPr>
        <p:spPr>
          <a:xfrm>
            <a:off x="755650" y="1412875"/>
            <a:ext cx="8212138" cy="4968875"/>
          </a:xfrm>
        </p:spPr>
        <p:txBody>
          <a:bodyPr>
            <a:noAutofit/>
          </a:bodyPr>
          <a:lstStyle/>
          <a:p>
            <a:pPr>
              <a:defRPr/>
            </a:pPr>
            <a:r>
              <a:rPr lang="en-US" sz="2800" i="1" dirty="0" smtClean="0">
                <a:solidFill>
                  <a:srgbClr val="000000"/>
                </a:solidFill>
              </a:rPr>
              <a:t>Abundance</a:t>
            </a:r>
          </a:p>
          <a:p>
            <a:pPr lvl="1">
              <a:defRPr/>
            </a:pPr>
            <a:r>
              <a:rPr lang="en-US" sz="2800" i="1" dirty="0" smtClean="0">
                <a:solidFill>
                  <a:srgbClr val="000000"/>
                </a:solidFill>
              </a:rPr>
              <a:t>A</a:t>
            </a:r>
          </a:p>
          <a:p>
            <a:pPr lvl="2" eaLnBrk="1" hangingPunct="1">
              <a:defRPr/>
            </a:pPr>
            <a:r>
              <a:rPr lang="en-US" dirty="0">
                <a:solidFill>
                  <a:schemeClr val="tx1">
                    <a:lumMod val="65000"/>
                    <a:lumOff val="35000"/>
                  </a:schemeClr>
                </a:solidFill>
                <a:ea typeface="ＭＳ Ｐゴシック" charset="0"/>
              </a:rPr>
              <a:t>Actionable Access to </a:t>
            </a:r>
            <a:r>
              <a:rPr lang="en-US" dirty="0">
                <a:solidFill>
                  <a:schemeClr val="tx1">
                    <a:lumMod val="65000"/>
                    <a:lumOff val="35000"/>
                  </a:schemeClr>
                </a:solidFill>
                <a:ea typeface="Garamond" charset="0"/>
              </a:rPr>
              <a:t>Resources, Learning Experiences; Communities</a:t>
            </a:r>
            <a:endParaRPr lang="en-US" dirty="0">
              <a:solidFill>
                <a:schemeClr val="tx1">
                  <a:lumMod val="65000"/>
                  <a:lumOff val="35000"/>
                </a:schemeClr>
              </a:solidFill>
              <a:ea typeface="ＭＳ Ｐゴシック" charset="0"/>
            </a:endParaRPr>
          </a:p>
          <a:p>
            <a:pPr lvl="2" eaLnBrk="1" hangingPunct="1">
              <a:defRPr/>
            </a:pPr>
            <a:r>
              <a:rPr lang="en-US" dirty="0">
                <a:solidFill>
                  <a:schemeClr val="tx1">
                    <a:lumMod val="65000"/>
                    <a:lumOff val="35000"/>
                  </a:schemeClr>
                </a:solidFill>
                <a:ea typeface="ＭＳ Ｐゴシック" charset="0"/>
              </a:rPr>
              <a:t> </a:t>
            </a:r>
            <a:r>
              <a:rPr lang="en-US" dirty="0">
                <a:solidFill>
                  <a:schemeClr val="tx1">
                    <a:lumMod val="65000"/>
                    <a:lumOff val="35000"/>
                  </a:schemeClr>
                </a:solidFill>
                <a:ea typeface="Garamond" charset="0"/>
              </a:rPr>
              <a:t>Alternate ways to learn</a:t>
            </a:r>
            <a:r>
              <a:rPr lang="en-GB" dirty="0">
                <a:solidFill>
                  <a:schemeClr val="tx1">
                    <a:lumMod val="65000"/>
                    <a:lumOff val="35000"/>
                  </a:schemeClr>
                </a:solidFill>
              </a:rPr>
              <a:t>: </a:t>
            </a:r>
            <a:r>
              <a:rPr lang="en-US" dirty="0">
                <a:solidFill>
                  <a:schemeClr val="tx1">
                    <a:lumMod val="65000"/>
                    <a:lumOff val="35000"/>
                  </a:schemeClr>
                </a:solidFill>
                <a:ea typeface="ＭＳ Ｐゴシック" charset="0"/>
              </a:rPr>
              <a:t>Models; </a:t>
            </a:r>
            <a:r>
              <a:rPr lang="en-US" dirty="0" smtClean="0">
                <a:solidFill>
                  <a:schemeClr val="tx1">
                    <a:lumMod val="65000"/>
                    <a:lumOff val="35000"/>
                  </a:schemeClr>
                </a:solidFill>
                <a:ea typeface="ＭＳ Ｐゴシック" charset="0"/>
              </a:rPr>
              <a:t>Pathways</a:t>
            </a:r>
          </a:p>
          <a:p>
            <a:pPr lvl="1">
              <a:defRPr/>
            </a:pPr>
            <a:r>
              <a:rPr lang="en-US" sz="2800" i="1" dirty="0" smtClean="0">
                <a:solidFill>
                  <a:srgbClr val="000000"/>
                </a:solidFill>
              </a:rPr>
              <a:t>B</a:t>
            </a:r>
          </a:p>
          <a:p>
            <a:pPr lvl="2">
              <a:defRPr/>
            </a:pPr>
            <a:r>
              <a:rPr lang="en-US" dirty="0">
                <a:ea typeface="ＭＳ Ｐゴシック" charset="0"/>
              </a:rPr>
              <a:t>Blended  Learning; Boundary-less </a:t>
            </a:r>
            <a:r>
              <a:rPr lang="en-US" dirty="0" smtClean="0">
                <a:ea typeface="ＭＳ Ｐゴシック" charset="0"/>
              </a:rPr>
              <a:t>Education</a:t>
            </a:r>
            <a:endParaRPr lang="en-US" i="1" dirty="0" smtClean="0">
              <a:solidFill>
                <a:srgbClr val="000000"/>
              </a:solidFill>
            </a:endParaRPr>
          </a:p>
          <a:p>
            <a:pPr lvl="1">
              <a:defRPr/>
            </a:pPr>
            <a:r>
              <a:rPr lang="en-US" sz="2800" i="1" dirty="0" smtClean="0">
                <a:solidFill>
                  <a:srgbClr val="000000"/>
                </a:solidFill>
              </a:rPr>
              <a:t>C</a:t>
            </a:r>
          </a:p>
          <a:p>
            <a:pPr lvl="2" eaLnBrk="1" hangingPunct="1">
              <a:defRPr/>
            </a:pPr>
            <a:r>
              <a:rPr lang="en-US" dirty="0"/>
              <a:t>Customization and Continuous Improvement ; </a:t>
            </a:r>
            <a:endParaRPr lang="en-US" dirty="0" smtClean="0"/>
          </a:p>
          <a:p>
            <a:pPr lvl="3" eaLnBrk="1" hangingPunct="1">
              <a:defRPr/>
            </a:pPr>
            <a:r>
              <a:rPr lang="en-US" dirty="0"/>
              <a:t>Learner feedback/Analytics /Open </a:t>
            </a:r>
            <a:r>
              <a:rPr lang="en-US" dirty="0" smtClean="0"/>
              <a:t>Design</a:t>
            </a:r>
          </a:p>
          <a:p>
            <a:pPr lvl="2" eaLnBrk="1" hangingPunct="1">
              <a:defRPr/>
            </a:pPr>
            <a:r>
              <a:rPr lang="en-US" dirty="0" smtClean="0">
                <a:ea typeface="ＭＳ Ｐゴシック" charset="0"/>
              </a:rPr>
              <a:t>Continuous </a:t>
            </a:r>
            <a:r>
              <a:rPr lang="en-US" dirty="0">
                <a:ea typeface="ＭＳ Ｐゴシック" charset="0"/>
              </a:rPr>
              <a:t>Educatio</a:t>
            </a:r>
            <a:r>
              <a:rPr lang="en-US" dirty="0">
                <a:ea typeface="ＭＳ Ｐゴシック" charset="0"/>
                <a:cs typeface="Calibri" charset="0"/>
              </a:rPr>
              <a:t>n</a:t>
            </a:r>
            <a:endParaRPr lang="en-US" i="1" dirty="0"/>
          </a:p>
          <a:p>
            <a:pPr lvl="1">
              <a:defRPr/>
            </a:pPr>
            <a:endParaRPr lang="en-US" sz="3200" i="1" dirty="0" smtClean="0">
              <a:solidFill>
                <a:srgbClr val="000000"/>
              </a:solidFill>
            </a:endParaRPr>
          </a:p>
          <a:p>
            <a:pPr lvl="2" eaLnBrk="1" hangingPunct="1">
              <a:defRPr/>
            </a:pPr>
            <a:endParaRPr lang="en-US" sz="1800" dirty="0" smtClean="0">
              <a:ea typeface="ＭＳ Ｐゴシック" charset="0"/>
              <a:cs typeface="Calibri" charset="0"/>
            </a:endParaRPr>
          </a:p>
          <a:p>
            <a:pPr marL="685800" lvl="2" indent="0" eaLnBrk="1" hangingPunct="1">
              <a:buFontTx/>
              <a:buNone/>
              <a:defRPr/>
            </a:pPr>
            <a:endParaRPr lang="en-US" sz="1800" i="1" dirty="0">
              <a:ea typeface="ＭＳ Ｐゴシック" charset="0"/>
              <a:cs typeface="Calibri" charset="0"/>
            </a:endParaRPr>
          </a:p>
          <a:p>
            <a:pPr lvl="3">
              <a:lnSpc>
                <a:spcPct val="80000"/>
              </a:lnSpc>
              <a:defRPr/>
            </a:pPr>
            <a:endParaRPr lang="en-US" dirty="0" smtClean="0">
              <a:ea typeface="ＭＳ Ｐゴシック" charset="0"/>
            </a:endParaRPr>
          </a:p>
          <a:p>
            <a:pPr lvl="2">
              <a:lnSpc>
                <a:spcPct val="80000"/>
              </a:lnSpc>
              <a:defRPr/>
            </a:pPr>
            <a:endParaRPr lang="en-US" dirty="0">
              <a:ea typeface="ＭＳ Ｐゴシック" charset="0"/>
            </a:endParaRPr>
          </a:p>
          <a:p>
            <a:pPr lvl="1">
              <a:defRPr/>
            </a:pPr>
            <a:endParaRPr lang="en-US" dirty="0" smtClean="0"/>
          </a:p>
          <a:p>
            <a:pPr lvl="1">
              <a:defRPr/>
            </a:pPr>
            <a:endParaRPr lang="en-US" dirty="0" smtClean="0"/>
          </a:p>
          <a:p>
            <a:pPr lvl="1">
              <a:defRPr/>
            </a:pPr>
            <a:endParaRPr lang="en-US" dirty="0" smtClean="0"/>
          </a:p>
          <a:p>
            <a:pPr marL="1028700" lvl="3" indent="-342900" eaLnBrk="1" hangingPunct="1">
              <a:spcBef>
                <a:spcPts val="2000"/>
              </a:spcBef>
              <a:spcAft>
                <a:spcPts val="600"/>
              </a:spcAft>
              <a:buFont typeface="Wingdings 2" charset="2"/>
              <a:buNone/>
              <a:defRPr/>
            </a:pPr>
            <a:endParaRPr lang="en-US" b="1" dirty="0" smtClean="0">
              <a:solidFill>
                <a:srgbClr val="000000"/>
              </a:solidFill>
              <a:ea typeface="Garamond" charset="0"/>
            </a:endParaRPr>
          </a:p>
          <a:p>
            <a:pPr marL="692150" lvl="2" indent="-342900" eaLnBrk="1" hangingPunct="1">
              <a:spcBef>
                <a:spcPts val="2000"/>
              </a:spcBef>
              <a:spcAft>
                <a:spcPts val="600"/>
              </a:spcAft>
              <a:defRPr/>
            </a:pPr>
            <a:endParaRPr lang="en-US" dirty="0" smtClean="0"/>
          </a:p>
          <a:p>
            <a:pPr marL="692150" lvl="2" indent="-342900" eaLnBrk="1" hangingPunct="1">
              <a:spcBef>
                <a:spcPts val="2000"/>
              </a:spcBef>
              <a:spcAft>
                <a:spcPts val="600"/>
              </a:spcAft>
              <a:defRPr/>
            </a:pPr>
            <a:endParaRPr lang="en-US" dirty="0" smtClean="0"/>
          </a:p>
          <a:p>
            <a:pPr lvl="1" eaLnBrk="1" hangingPunct="1">
              <a:defRPr/>
            </a:pPr>
            <a:endParaRPr lang="en-US" dirty="0" smtClean="0"/>
          </a:p>
        </p:txBody>
      </p:sp>
    </p:spTree>
    <p:extLst>
      <p:ext uri="{BB962C8B-B14F-4D97-AF65-F5344CB8AC3E}">
        <p14:creationId xmlns:p14="http://schemas.microsoft.com/office/powerpoint/2010/main" val="138574792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4457700" y="2286000"/>
            <a:ext cx="3395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 </a:t>
            </a:r>
          </a:p>
        </p:txBody>
      </p:sp>
      <p:sp>
        <p:nvSpPr>
          <p:cNvPr id="41987" name="Rectangle 5"/>
          <p:cNvSpPr>
            <a:spLocks noChangeArrowheads="1"/>
          </p:cNvSpPr>
          <p:nvPr/>
        </p:nvSpPr>
        <p:spPr bwMode="auto">
          <a:xfrm>
            <a:off x="4452938" y="324485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 </a:t>
            </a:r>
          </a:p>
        </p:txBody>
      </p:sp>
      <p:sp>
        <p:nvSpPr>
          <p:cNvPr id="41988" name="Rectangle 6"/>
          <p:cNvSpPr>
            <a:spLocks noChangeArrowheads="1"/>
          </p:cNvSpPr>
          <p:nvPr/>
        </p:nvSpPr>
        <p:spPr bwMode="auto">
          <a:xfrm>
            <a:off x="4452938" y="324485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 </a:t>
            </a:r>
          </a:p>
        </p:txBody>
      </p:sp>
      <p:sp>
        <p:nvSpPr>
          <p:cNvPr id="41989" name="Rectangle 7"/>
          <p:cNvSpPr>
            <a:spLocks noChangeArrowheads="1"/>
          </p:cNvSpPr>
          <p:nvPr/>
        </p:nvSpPr>
        <p:spPr bwMode="auto">
          <a:xfrm>
            <a:off x="4452938" y="324485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 </a:t>
            </a:r>
          </a:p>
        </p:txBody>
      </p:sp>
      <p:sp>
        <p:nvSpPr>
          <p:cNvPr id="41990" name="Rectangle 8"/>
          <p:cNvSpPr>
            <a:spLocks noChangeArrowheads="1"/>
          </p:cNvSpPr>
          <p:nvPr/>
        </p:nvSpPr>
        <p:spPr bwMode="auto">
          <a:xfrm>
            <a:off x="4452938" y="324485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 </a:t>
            </a:r>
          </a:p>
        </p:txBody>
      </p:sp>
      <p:pic>
        <p:nvPicPr>
          <p:cNvPr id="4199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768" y="214096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3190" y="214096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2395" y="2174384"/>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Box 14"/>
          <p:cNvSpPr txBox="1">
            <a:spLocks noChangeArrowheads="1"/>
          </p:cNvSpPr>
          <p:nvPr/>
        </p:nvSpPr>
        <p:spPr bwMode="auto">
          <a:xfrm>
            <a:off x="771525" y="1380952"/>
            <a:ext cx="13035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mn-lt"/>
              </a:rPr>
              <a:t>Online</a:t>
            </a:r>
          </a:p>
          <a:p>
            <a:r>
              <a:rPr lang="en-US" dirty="0">
                <a:latin typeface="+mn-lt"/>
              </a:rPr>
              <a:t>textbook</a:t>
            </a:r>
          </a:p>
        </p:txBody>
      </p:sp>
      <p:sp>
        <p:nvSpPr>
          <p:cNvPr id="41995" name="TextBox 15"/>
          <p:cNvSpPr txBox="1">
            <a:spLocks noChangeArrowheads="1"/>
          </p:cNvSpPr>
          <p:nvPr/>
        </p:nvSpPr>
        <p:spPr bwMode="auto">
          <a:xfrm>
            <a:off x="3963988" y="1554163"/>
            <a:ext cx="10274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mn-lt"/>
              </a:rPr>
              <a:t>Videos</a:t>
            </a:r>
          </a:p>
        </p:txBody>
      </p:sp>
      <p:sp>
        <p:nvSpPr>
          <p:cNvPr id="41996" name="TextBox 16"/>
          <p:cNvSpPr txBox="1">
            <a:spLocks noChangeArrowheads="1"/>
          </p:cNvSpPr>
          <p:nvPr/>
        </p:nvSpPr>
        <p:spPr bwMode="auto">
          <a:xfrm>
            <a:off x="6705600" y="1554163"/>
            <a:ext cx="17815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mn-lt"/>
              </a:rPr>
              <a:t>Assessments</a:t>
            </a:r>
          </a:p>
        </p:txBody>
      </p:sp>
      <p:sp>
        <p:nvSpPr>
          <p:cNvPr id="41997" name="TextBox 17"/>
          <p:cNvSpPr txBox="1">
            <a:spLocks noChangeArrowheads="1"/>
          </p:cNvSpPr>
          <p:nvPr/>
        </p:nvSpPr>
        <p:spPr bwMode="auto">
          <a:xfrm>
            <a:off x="5950945" y="6395806"/>
            <a:ext cx="2865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7F7F7F"/>
                </a:solidFill>
                <a:latin typeface="+mn-lt"/>
              </a:rPr>
              <a:t>Courtesy Seaton, Pritchard Aug 2012</a:t>
            </a:r>
          </a:p>
        </p:txBody>
      </p:sp>
      <p:sp>
        <p:nvSpPr>
          <p:cNvPr id="41998" name="TextBox 1"/>
          <p:cNvSpPr txBox="1">
            <a:spLocks noChangeArrowheads="1"/>
          </p:cNvSpPr>
          <p:nvPr/>
        </p:nvSpPr>
        <p:spPr bwMode="auto">
          <a:xfrm>
            <a:off x="428625" y="5495925"/>
            <a:ext cx="5200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7F7F7F"/>
                </a:solidFill>
                <a:latin typeface="+mn-lt"/>
              </a:rPr>
              <a:t>Learner activity and performance</a:t>
            </a:r>
          </a:p>
        </p:txBody>
      </p:sp>
      <p:sp>
        <p:nvSpPr>
          <p:cNvPr id="19" name="TextBox 18"/>
          <p:cNvSpPr txBox="1"/>
          <p:nvPr/>
        </p:nvSpPr>
        <p:spPr>
          <a:xfrm>
            <a:off x="380999" y="349573"/>
            <a:ext cx="7823119" cy="954088"/>
          </a:xfrm>
          <a:prstGeom prst="rect">
            <a:avLst/>
          </a:prstGeom>
          <a:noFill/>
        </p:spPr>
        <p:txBody>
          <a:bodyPr wrap="square">
            <a:spAutoFit/>
          </a:bodyPr>
          <a:lstStyle/>
          <a:p>
            <a:pPr algn="ctr">
              <a:defRPr/>
            </a:pPr>
            <a:r>
              <a:rPr lang="en-US" sz="2800" b="1" dirty="0" smtClean="0">
                <a:solidFill>
                  <a:schemeClr val="tx1">
                    <a:lumMod val="65000"/>
                    <a:lumOff val="35000"/>
                  </a:schemeClr>
                </a:solidFill>
              </a:rPr>
              <a:t>Research </a:t>
            </a:r>
            <a:r>
              <a:rPr lang="en-US" sz="2800" b="1" dirty="0">
                <a:solidFill>
                  <a:schemeClr val="tx1">
                    <a:lumMod val="65000"/>
                    <a:lumOff val="35000"/>
                  </a:schemeClr>
                </a:solidFill>
              </a:rPr>
              <a:t>in Learning on an Unprecedented Scale via “Big Data”</a:t>
            </a:r>
          </a:p>
        </p:txBody>
      </p:sp>
      <p:sp>
        <p:nvSpPr>
          <p:cNvPr id="42000" name="TextBox 19"/>
          <p:cNvSpPr txBox="1">
            <a:spLocks noChangeArrowheads="1"/>
          </p:cNvSpPr>
          <p:nvPr/>
        </p:nvSpPr>
        <p:spPr bwMode="auto">
          <a:xfrm>
            <a:off x="1533525" y="3244850"/>
            <a:ext cx="126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0000"/>
                </a:solidFill>
              </a:rPr>
              <a:t>All learners</a:t>
            </a:r>
          </a:p>
        </p:txBody>
      </p:sp>
      <p:sp>
        <p:nvSpPr>
          <p:cNvPr id="42001" name="TextBox 20"/>
          <p:cNvSpPr txBox="1">
            <a:spLocks noChangeArrowheads="1"/>
          </p:cNvSpPr>
          <p:nvPr/>
        </p:nvSpPr>
        <p:spPr bwMode="auto">
          <a:xfrm>
            <a:off x="1905000" y="3733800"/>
            <a:ext cx="1370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2E10B0"/>
                </a:solidFill>
              </a:rPr>
              <a:t>Those who passed</a:t>
            </a:r>
          </a:p>
        </p:txBody>
      </p:sp>
    </p:spTree>
    <p:extLst>
      <p:ext uri="{BB962C8B-B14F-4D97-AF65-F5344CB8AC3E}">
        <p14:creationId xmlns:p14="http://schemas.microsoft.com/office/powerpoint/2010/main" val="11623648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0" y="152400"/>
            <a:ext cx="8913813" cy="914400"/>
          </a:xfrm>
        </p:spPr>
        <p:txBody>
          <a:bodyPr>
            <a:normAutofit/>
          </a:bodyPr>
          <a:lstStyle/>
          <a:p>
            <a:r>
              <a:rPr lang="en-US" sz="3200" b="1" dirty="0">
                <a:latin typeface="Calibri" charset="0"/>
                <a:ea typeface="ＭＳ Ｐゴシック" charset="0"/>
                <a:cs typeface="ＭＳ Ｐゴシック" charset="0"/>
              </a:rPr>
              <a:t>The Open Difference</a:t>
            </a:r>
          </a:p>
        </p:txBody>
      </p:sp>
      <p:sp>
        <p:nvSpPr>
          <p:cNvPr id="68610" name="Content Placeholder 2"/>
          <p:cNvSpPr>
            <a:spLocks noGrp="1"/>
          </p:cNvSpPr>
          <p:nvPr>
            <p:ph idx="1"/>
          </p:nvPr>
        </p:nvSpPr>
        <p:spPr>
          <a:xfrm>
            <a:off x="228600" y="1219200"/>
            <a:ext cx="8496300" cy="5105400"/>
          </a:xfrm>
        </p:spPr>
        <p:txBody>
          <a:bodyPr/>
          <a:lstStyle/>
          <a:p>
            <a:pPr lvl="1">
              <a:lnSpc>
                <a:spcPct val="80000"/>
              </a:lnSpc>
            </a:pPr>
            <a:r>
              <a:rPr lang="en-US" sz="2200" b="1" i="1" dirty="0">
                <a:latin typeface="Calibri" charset="0"/>
                <a:ea typeface="ＭＳ Ｐゴシック" charset="0"/>
              </a:rPr>
              <a:t>Generative  </a:t>
            </a:r>
          </a:p>
          <a:p>
            <a:pPr lvl="2">
              <a:lnSpc>
                <a:spcPct val="80000"/>
              </a:lnSpc>
            </a:pPr>
            <a:r>
              <a:rPr lang="en-US" sz="1700" b="1" dirty="0">
                <a:latin typeface="Calibri" charset="0"/>
                <a:ea typeface="ＭＳ Ｐゴシック" charset="0"/>
              </a:rPr>
              <a:t>4Rs:</a:t>
            </a:r>
            <a:r>
              <a:rPr lang="en-US" sz="1700" dirty="0">
                <a:latin typeface="Calibri" charset="0"/>
                <a:ea typeface="ＭＳ Ｐゴシック" charset="0"/>
              </a:rPr>
              <a:t> Reuse; Remix, Revise, Redistribute</a:t>
            </a:r>
          </a:p>
          <a:p>
            <a:pPr lvl="3">
              <a:lnSpc>
                <a:spcPct val="80000"/>
              </a:lnSpc>
            </a:pPr>
            <a:r>
              <a:rPr lang="en-US" sz="1500" dirty="0">
                <a:latin typeface="Calibri" charset="0"/>
                <a:ea typeface="ＭＳ Ｐゴシック" charset="0"/>
              </a:rPr>
              <a:t> Permitted by Technology Policy and </a:t>
            </a:r>
            <a:r>
              <a:rPr lang="en-US" sz="1500" dirty="0" smtClean="0">
                <a:latin typeface="Calibri" charset="0"/>
                <a:ea typeface="ＭＳ Ｐゴシック" charset="0"/>
              </a:rPr>
              <a:t>Legally</a:t>
            </a:r>
          </a:p>
          <a:p>
            <a:pPr marL="1371600" lvl="3" indent="0">
              <a:lnSpc>
                <a:spcPct val="80000"/>
              </a:lnSpc>
              <a:buNone/>
            </a:pPr>
            <a:endParaRPr lang="en-US" sz="1500" dirty="0">
              <a:latin typeface="Calibri" charset="0"/>
              <a:ea typeface="ＭＳ Ｐゴシック" charset="0"/>
            </a:endParaRPr>
          </a:p>
          <a:p>
            <a:pPr lvl="1">
              <a:lnSpc>
                <a:spcPct val="80000"/>
              </a:lnSpc>
            </a:pPr>
            <a:r>
              <a:rPr lang="en-US" sz="2200" b="1" i="1" dirty="0">
                <a:latin typeface="Calibri" charset="0"/>
                <a:ea typeface="ＭＳ Ｐゴシック" charset="0"/>
              </a:rPr>
              <a:t>Boundary-less</a:t>
            </a:r>
          </a:p>
          <a:p>
            <a:pPr lvl="2">
              <a:lnSpc>
                <a:spcPct val="80000"/>
              </a:lnSpc>
            </a:pPr>
            <a:r>
              <a:rPr lang="en-US" sz="1700" b="1" dirty="0">
                <a:latin typeface="Calibri" charset="0"/>
                <a:ea typeface="ＭＳ Ｐゴシック" charset="0"/>
              </a:rPr>
              <a:t>Access, Development  and Use not limited  by domain/ community/technology/Policy</a:t>
            </a:r>
          </a:p>
          <a:p>
            <a:pPr lvl="3">
              <a:lnSpc>
                <a:spcPct val="80000"/>
              </a:lnSpc>
            </a:pPr>
            <a:r>
              <a:rPr lang="en-US" sz="1700" i="1" dirty="0">
                <a:latin typeface="Calibri" charset="0"/>
                <a:ea typeface="ＭＳ Ｐゴシック" charset="0"/>
              </a:rPr>
              <a:t> Bidirectional</a:t>
            </a:r>
            <a:endParaRPr lang="en-US" sz="1700" dirty="0">
              <a:latin typeface="Calibri" charset="0"/>
              <a:ea typeface="ＭＳ Ｐゴシック" charset="0"/>
            </a:endParaRPr>
          </a:p>
          <a:p>
            <a:pPr lvl="3">
              <a:lnSpc>
                <a:spcPct val="80000"/>
              </a:lnSpc>
            </a:pPr>
            <a:r>
              <a:rPr lang="en-US" sz="1700" dirty="0">
                <a:latin typeface="Calibri" charset="0"/>
                <a:ea typeface="ＭＳ Ｐゴシック" charset="0"/>
              </a:rPr>
              <a:t>Distributed locus of control; </a:t>
            </a:r>
          </a:p>
          <a:p>
            <a:pPr lvl="3">
              <a:lnSpc>
                <a:spcPct val="80000"/>
              </a:lnSpc>
            </a:pPr>
            <a:r>
              <a:rPr lang="en-US" sz="1700" dirty="0">
                <a:latin typeface="Calibri" charset="0"/>
                <a:ea typeface="ＭＳ Ｐゴシック" charset="0"/>
              </a:rPr>
              <a:t>Outcome and Process are shareable/</a:t>
            </a:r>
            <a:r>
              <a:rPr lang="en-US" sz="1700" dirty="0" smtClean="0">
                <a:latin typeface="Calibri" charset="0"/>
                <a:ea typeface="ＭＳ Ｐゴシック" charset="0"/>
              </a:rPr>
              <a:t>transparent</a:t>
            </a:r>
          </a:p>
          <a:p>
            <a:pPr marL="1371600" lvl="3" indent="0">
              <a:lnSpc>
                <a:spcPct val="80000"/>
              </a:lnSpc>
              <a:buNone/>
            </a:pPr>
            <a:endParaRPr lang="en-US" sz="1700" dirty="0">
              <a:latin typeface="Calibri" charset="0"/>
              <a:ea typeface="ＭＳ Ｐゴシック" charset="0"/>
            </a:endParaRPr>
          </a:p>
          <a:p>
            <a:pPr lvl="1">
              <a:lnSpc>
                <a:spcPct val="80000"/>
              </a:lnSpc>
            </a:pPr>
            <a:r>
              <a:rPr lang="en-US" sz="2200" b="1" i="1" dirty="0">
                <a:latin typeface="Calibri" charset="0"/>
                <a:ea typeface="ＭＳ Ｐゴシック" charset="0"/>
              </a:rPr>
              <a:t>New Structural Relationships</a:t>
            </a:r>
            <a:r>
              <a:rPr lang="en-US" sz="1700" dirty="0">
                <a:latin typeface="Calibri" charset="0"/>
                <a:ea typeface="ＭＳ Ｐゴシック" charset="0"/>
              </a:rPr>
              <a:t>	</a:t>
            </a:r>
          </a:p>
          <a:p>
            <a:pPr lvl="2">
              <a:lnSpc>
                <a:spcPct val="80000"/>
              </a:lnSpc>
            </a:pPr>
            <a:r>
              <a:rPr lang="en-US" sz="1700" b="1" dirty="0">
                <a:latin typeface="Calibri" charset="0"/>
                <a:ea typeface="ＭＳ Ｐゴシック" charset="0"/>
              </a:rPr>
              <a:t>Access – Cost - Quality</a:t>
            </a:r>
          </a:p>
          <a:p>
            <a:pPr lvl="2">
              <a:lnSpc>
                <a:spcPct val="80000"/>
              </a:lnSpc>
            </a:pPr>
            <a:r>
              <a:rPr lang="en-US" sz="1700" b="1" dirty="0">
                <a:latin typeface="Calibri" charset="0"/>
                <a:ea typeface="ＭＳ Ｐゴシック" charset="0"/>
              </a:rPr>
              <a:t>Individual – Institution – Knowledge </a:t>
            </a:r>
            <a:endParaRPr lang="en-US" sz="1500" dirty="0">
              <a:latin typeface="Calibri" charset="0"/>
              <a:ea typeface="ＭＳ Ｐゴシック" charset="0"/>
            </a:endParaRPr>
          </a:p>
          <a:p>
            <a:pPr lvl="3">
              <a:lnSpc>
                <a:spcPct val="80000"/>
              </a:lnSpc>
            </a:pPr>
            <a:r>
              <a:rPr lang="en-US" sz="1500" b="1" dirty="0">
                <a:latin typeface="Calibri" charset="0"/>
                <a:ea typeface="ＭＳ Ｐゴシック" charset="0"/>
              </a:rPr>
              <a:t>Agency of the Community (</a:t>
            </a:r>
            <a:r>
              <a:rPr lang="en-US" sz="1500" b="1" dirty="0" err="1">
                <a:latin typeface="Calibri" charset="0"/>
                <a:ea typeface="ＭＳ Ｐゴシック" charset="0"/>
              </a:rPr>
              <a:t>Crwd</a:t>
            </a:r>
            <a:r>
              <a:rPr lang="en-US" sz="1500" b="1" dirty="0">
                <a:latin typeface="Calibri" charset="0"/>
                <a:ea typeface="ＭＳ Ｐゴシック" charset="0"/>
              </a:rPr>
              <a:t>)</a:t>
            </a:r>
          </a:p>
          <a:p>
            <a:pPr lvl="3">
              <a:lnSpc>
                <a:spcPct val="80000"/>
              </a:lnSpc>
            </a:pPr>
            <a:r>
              <a:rPr lang="en-US" sz="1500" dirty="0">
                <a:latin typeface="Calibri" charset="0"/>
                <a:ea typeface="ＭＳ Ｐゴシック" charset="0"/>
              </a:rPr>
              <a:t>Learning Opportunities</a:t>
            </a:r>
            <a:endParaRPr lang="en-US" sz="1500" b="1" dirty="0">
              <a:latin typeface="Calibri" charset="0"/>
              <a:ea typeface="ＭＳ Ｐゴシック" charset="0"/>
            </a:endParaRPr>
          </a:p>
          <a:p>
            <a:pPr lvl="3">
              <a:lnSpc>
                <a:spcPct val="80000"/>
              </a:lnSpc>
            </a:pPr>
            <a:r>
              <a:rPr lang="en-US" sz="1500" dirty="0">
                <a:latin typeface="Calibri" charset="0"/>
                <a:ea typeface="ＭＳ Ｐゴシック" charset="0"/>
              </a:rPr>
              <a:t>Disaggregation of educational services</a:t>
            </a:r>
          </a:p>
          <a:p>
            <a:pPr lvl="2">
              <a:lnSpc>
                <a:spcPct val="80000"/>
              </a:lnSpc>
            </a:pPr>
            <a:endParaRPr lang="en-US" sz="1700" dirty="0">
              <a:latin typeface="Calibri" charset="0"/>
              <a:ea typeface="ＭＳ Ｐゴシック" charset="0"/>
            </a:endParaRPr>
          </a:p>
          <a:p>
            <a:pPr>
              <a:lnSpc>
                <a:spcPct val="80000"/>
              </a:lnSpc>
            </a:pPr>
            <a:endParaRPr lang="en-US" sz="17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9455684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arningTree-vij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94" y="84176"/>
            <a:ext cx="8874701" cy="6656025"/>
          </a:xfrm>
          <a:prstGeom prst="rect">
            <a:avLst/>
          </a:prstGeom>
          <a:ln>
            <a:noFill/>
          </a:ln>
        </p:spPr>
      </p:pic>
      <p:sp>
        <p:nvSpPr>
          <p:cNvPr id="6" name="TextBox 5"/>
          <p:cNvSpPr txBox="1"/>
          <p:nvPr/>
        </p:nvSpPr>
        <p:spPr>
          <a:xfrm rot="18647455">
            <a:off x="2554628" y="5748253"/>
            <a:ext cx="311054" cy="430887"/>
          </a:xfrm>
          <a:prstGeom prst="rect">
            <a:avLst/>
          </a:prstGeom>
          <a:noFill/>
          <a:ln>
            <a:noFill/>
          </a:ln>
        </p:spPr>
        <p:txBody>
          <a:bodyPr wrap="square" rtlCol="0">
            <a:spAutoFit/>
          </a:bodyPr>
          <a:lstStyle/>
          <a:p>
            <a:r>
              <a:rPr lang="en-US" sz="2200" b="1" dirty="0" smtClean="0">
                <a:solidFill>
                  <a:schemeClr val="bg1"/>
                </a:solidFill>
              </a:rPr>
              <a:t>I</a:t>
            </a:r>
            <a:endParaRPr lang="en-US" sz="2200" b="1" dirty="0">
              <a:solidFill>
                <a:schemeClr val="bg1"/>
              </a:solidFill>
            </a:endParaRPr>
          </a:p>
        </p:txBody>
      </p:sp>
      <p:sp>
        <p:nvSpPr>
          <p:cNvPr id="16" name="TextBox 15"/>
          <p:cNvSpPr txBox="1"/>
          <p:nvPr/>
        </p:nvSpPr>
        <p:spPr>
          <a:xfrm rot="18114829">
            <a:off x="2626254" y="5516344"/>
            <a:ext cx="353857" cy="430887"/>
          </a:xfrm>
          <a:prstGeom prst="rect">
            <a:avLst/>
          </a:prstGeom>
          <a:noFill/>
          <a:ln>
            <a:noFill/>
          </a:ln>
        </p:spPr>
        <p:txBody>
          <a:bodyPr wrap="square" rtlCol="0">
            <a:spAutoFit/>
          </a:bodyPr>
          <a:lstStyle/>
          <a:p>
            <a:r>
              <a:rPr lang="en-US" sz="2200" b="1" dirty="0">
                <a:solidFill>
                  <a:schemeClr val="bg1"/>
                </a:solidFill>
              </a:rPr>
              <a:t>N</a:t>
            </a:r>
          </a:p>
        </p:txBody>
      </p:sp>
      <p:sp>
        <p:nvSpPr>
          <p:cNvPr id="18" name="TextBox 17"/>
          <p:cNvSpPr txBox="1"/>
          <p:nvPr/>
        </p:nvSpPr>
        <p:spPr>
          <a:xfrm rot="17795060">
            <a:off x="2788269" y="5227354"/>
            <a:ext cx="343374" cy="430887"/>
          </a:xfrm>
          <a:prstGeom prst="rect">
            <a:avLst/>
          </a:prstGeom>
          <a:noFill/>
          <a:ln>
            <a:noFill/>
          </a:ln>
        </p:spPr>
        <p:txBody>
          <a:bodyPr wrap="square" rtlCol="0">
            <a:spAutoFit/>
          </a:bodyPr>
          <a:lstStyle/>
          <a:p>
            <a:r>
              <a:rPr lang="en-US" sz="2200" b="1" dirty="0">
                <a:solidFill>
                  <a:schemeClr val="bg1"/>
                </a:solidFill>
              </a:rPr>
              <a:t>N</a:t>
            </a:r>
          </a:p>
        </p:txBody>
      </p:sp>
      <p:sp>
        <p:nvSpPr>
          <p:cNvPr id="20" name="TextBox 19"/>
          <p:cNvSpPr txBox="1"/>
          <p:nvPr/>
        </p:nvSpPr>
        <p:spPr>
          <a:xfrm rot="17795060">
            <a:off x="2889395" y="4959411"/>
            <a:ext cx="385053" cy="430887"/>
          </a:xfrm>
          <a:prstGeom prst="rect">
            <a:avLst/>
          </a:prstGeom>
          <a:noFill/>
          <a:ln>
            <a:noFill/>
          </a:ln>
        </p:spPr>
        <p:txBody>
          <a:bodyPr wrap="square" rtlCol="0">
            <a:spAutoFit/>
          </a:bodyPr>
          <a:lstStyle/>
          <a:p>
            <a:r>
              <a:rPr lang="en-US" sz="2200" b="1" dirty="0" smtClean="0">
                <a:solidFill>
                  <a:schemeClr val="bg1"/>
                </a:solidFill>
              </a:rPr>
              <a:t>O</a:t>
            </a:r>
            <a:endParaRPr lang="en-US" sz="2200" b="1" dirty="0">
              <a:solidFill>
                <a:schemeClr val="bg1"/>
              </a:solidFill>
            </a:endParaRPr>
          </a:p>
        </p:txBody>
      </p:sp>
      <p:sp>
        <p:nvSpPr>
          <p:cNvPr id="21" name="TextBox 20"/>
          <p:cNvSpPr txBox="1"/>
          <p:nvPr/>
        </p:nvSpPr>
        <p:spPr>
          <a:xfrm rot="18378710">
            <a:off x="3415831" y="4402436"/>
            <a:ext cx="216093" cy="430887"/>
          </a:xfrm>
          <a:prstGeom prst="rect">
            <a:avLst/>
          </a:prstGeom>
          <a:noFill/>
          <a:ln>
            <a:noFill/>
          </a:ln>
        </p:spPr>
        <p:txBody>
          <a:bodyPr wrap="square" rtlCol="0">
            <a:spAutoFit/>
          </a:bodyPr>
          <a:lstStyle/>
          <a:p>
            <a:r>
              <a:rPr lang="en-US" sz="2200" b="1" dirty="0" smtClean="0">
                <a:solidFill>
                  <a:schemeClr val="bg1"/>
                </a:solidFill>
              </a:rPr>
              <a:t>T</a:t>
            </a:r>
            <a:endParaRPr lang="en-US" sz="2200" b="1" dirty="0">
              <a:solidFill>
                <a:schemeClr val="bg1"/>
              </a:solidFill>
            </a:endParaRPr>
          </a:p>
        </p:txBody>
      </p:sp>
      <p:sp>
        <p:nvSpPr>
          <p:cNvPr id="22" name="TextBox 21"/>
          <p:cNvSpPr txBox="1"/>
          <p:nvPr/>
        </p:nvSpPr>
        <p:spPr>
          <a:xfrm rot="18230880">
            <a:off x="3222897" y="4557779"/>
            <a:ext cx="308505" cy="430887"/>
          </a:xfrm>
          <a:prstGeom prst="rect">
            <a:avLst/>
          </a:prstGeom>
          <a:noFill/>
          <a:ln>
            <a:noFill/>
          </a:ln>
        </p:spPr>
        <p:txBody>
          <a:bodyPr wrap="square" rtlCol="0">
            <a:spAutoFit/>
          </a:bodyPr>
          <a:lstStyle/>
          <a:p>
            <a:r>
              <a:rPr lang="en-US" sz="2200" b="1" dirty="0" smtClean="0">
                <a:solidFill>
                  <a:schemeClr val="bg1"/>
                </a:solidFill>
              </a:rPr>
              <a:t>A</a:t>
            </a:r>
            <a:endParaRPr lang="en-US" sz="2200" b="1" dirty="0">
              <a:solidFill>
                <a:schemeClr val="bg1"/>
              </a:solidFill>
            </a:endParaRPr>
          </a:p>
        </p:txBody>
      </p:sp>
      <p:sp>
        <p:nvSpPr>
          <p:cNvPr id="23" name="TextBox 22"/>
          <p:cNvSpPr txBox="1"/>
          <p:nvPr/>
        </p:nvSpPr>
        <p:spPr>
          <a:xfrm rot="18045987">
            <a:off x="3093016" y="4747047"/>
            <a:ext cx="299570" cy="430887"/>
          </a:xfrm>
          <a:prstGeom prst="rect">
            <a:avLst/>
          </a:prstGeom>
          <a:noFill/>
          <a:ln>
            <a:noFill/>
          </a:ln>
        </p:spPr>
        <p:txBody>
          <a:bodyPr wrap="square" rtlCol="0">
            <a:spAutoFit/>
          </a:bodyPr>
          <a:lstStyle/>
          <a:p>
            <a:r>
              <a:rPr lang="en-US" sz="2200" b="1" dirty="0">
                <a:solidFill>
                  <a:schemeClr val="bg1"/>
                </a:solidFill>
              </a:rPr>
              <a:t>V</a:t>
            </a:r>
          </a:p>
        </p:txBody>
      </p:sp>
      <p:sp>
        <p:nvSpPr>
          <p:cNvPr id="24" name="TextBox 23"/>
          <p:cNvSpPr txBox="1"/>
          <p:nvPr/>
        </p:nvSpPr>
        <p:spPr>
          <a:xfrm rot="19066393">
            <a:off x="3658791" y="4048685"/>
            <a:ext cx="303938" cy="430887"/>
          </a:xfrm>
          <a:prstGeom prst="rect">
            <a:avLst/>
          </a:prstGeom>
          <a:noFill/>
          <a:ln>
            <a:noFill/>
          </a:ln>
        </p:spPr>
        <p:txBody>
          <a:bodyPr wrap="square" rtlCol="0">
            <a:spAutoFit/>
          </a:bodyPr>
          <a:lstStyle/>
          <a:p>
            <a:r>
              <a:rPr lang="en-US" sz="2200" b="1" dirty="0" smtClean="0">
                <a:solidFill>
                  <a:schemeClr val="bg1"/>
                </a:solidFill>
              </a:rPr>
              <a:t>O</a:t>
            </a:r>
            <a:endParaRPr lang="en-US" sz="2200" b="1" dirty="0">
              <a:solidFill>
                <a:schemeClr val="bg1"/>
              </a:solidFill>
            </a:endParaRPr>
          </a:p>
        </p:txBody>
      </p:sp>
      <p:sp>
        <p:nvSpPr>
          <p:cNvPr id="25" name="TextBox 24"/>
          <p:cNvSpPr txBox="1"/>
          <p:nvPr/>
        </p:nvSpPr>
        <p:spPr>
          <a:xfrm rot="18545247">
            <a:off x="3558221" y="4209750"/>
            <a:ext cx="263909" cy="430887"/>
          </a:xfrm>
          <a:prstGeom prst="rect">
            <a:avLst/>
          </a:prstGeom>
          <a:noFill/>
          <a:ln>
            <a:noFill/>
          </a:ln>
        </p:spPr>
        <p:txBody>
          <a:bodyPr wrap="square" rtlCol="0">
            <a:spAutoFit/>
          </a:bodyPr>
          <a:lstStyle/>
          <a:p>
            <a:r>
              <a:rPr lang="en-US" sz="2200" b="1" dirty="0">
                <a:solidFill>
                  <a:schemeClr val="bg1"/>
                </a:solidFill>
              </a:rPr>
              <a:t>I</a:t>
            </a:r>
          </a:p>
        </p:txBody>
      </p:sp>
      <p:sp>
        <p:nvSpPr>
          <p:cNvPr id="27" name="TextBox 26"/>
          <p:cNvSpPr txBox="1"/>
          <p:nvPr/>
        </p:nvSpPr>
        <p:spPr>
          <a:xfrm rot="19066393">
            <a:off x="3860388" y="3828216"/>
            <a:ext cx="296004" cy="430887"/>
          </a:xfrm>
          <a:prstGeom prst="rect">
            <a:avLst/>
          </a:prstGeom>
          <a:noFill/>
          <a:ln>
            <a:noFill/>
          </a:ln>
        </p:spPr>
        <p:txBody>
          <a:bodyPr wrap="square" rtlCol="0">
            <a:spAutoFit/>
          </a:bodyPr>
          <a:lstStyle/>
          <a:p>
            <a:r>
              <a:rPr lang="en-US" sz="2200" b="1" dirty="0">
                <a:solidFill>
                  <a:schemeClr val="bg1"/>
                </a:solidFill>
              </a:rPr>
              <a:t>N</a:t>
            </a:r>
          </a:p>
        </p:txBody>
      </p:sp>
      <p:sp>
        <p:nvSpPr>
          <p:cNvPr id="40" name="TextBox 39"/>
          <p:cNvSpPr txBox="1"/>
          <p:nvPr/>
        </p:nvSpPr>
        <p:spPr>
          <a:xfrm rot="15926856" flipH="1">
            <a:off x="3224235" y="4224204"/>
            <a:ext cx="223018" cy="430887"/>
          </a:xfrm>
          <a:prstGeom prst="rect">
            <a:avLst/>
          </a:prstGeom>
          <a:noFill/>
          <a:ln>
            <a:noFill/>
          </a:ln>
        </p:spPr>
        <p:txBody>
          <a:bodyPr wrap="square" rtlCol="0">
            <a:spAutoFit/>
          </a:bodyPr>
          <a:lstStyle/>
          <a:p>
            <a:r>
              <a:rPr lang="en-US" sz="2200" b="1" dirty="0" smtClean="0">
                <a:solidFill>
                  <a:schemeClr val="bg1"/>
                </a:solidFill>
              </a:rPr>
              <a:t>I</a:t>
            </a:r>
            <a:endParaRPr lang="en-US" sz="2200" b="1" dirty="0">
              <a:solidFill>
                <a:schemeClr val="bg1"/>
              </a:solidFill>
            </a:endParaRPr>
          </a:p>
        </p:txBody>
      </p:sp>
      <p:sp>
        <p:nvSpPr>
          <p:cNvPr id="41" name="TextBox 40"/>
          <p:cNvSpPr txBox="1"/>
          <p:nvPr/>
        </p:nvSpPr>
        <p:spPr>
          <a:xfrm rot="15944511">
            <a:off x="3180880" y="3784815"/>
            <a:ext cx="305990" cy="430887"/>
          </a:xfrm>
          <a:prstGeom prst="rect">
            <a:avLst/>
          </a:prstGeom>
          <a:noFill/>
          <a:ln>
            <a:noFill/>
          </a:ln>
        </p:spPr>
        <p:txBody>
          <a:bodyPr wrap="square" rtlCol="0">
            <a:spAutoFit/>
          </a:bodyPr>
          <a:lstStyle/>
          <a:p>
            <a:r>
              <a:rPr lang="en-US" sz="2200" b="1" dirty="0">
                <a:solidFill>
                  <a:schemeClr val="bg1"/>
                </a:solidFill>
              </a:rPr>
              <a:t>N</a:t>
            </a:r>
          </a:p>
        </p:txBody>
      </p:sp>
      <p:sp>
        <p:nvSpPr>
          <p:cNvPr id="42" name="TextBox 41"/>
          <p:cNvSpPr txBox="1"/>
          <p:nvPr/>
        </p:nvSpPr>
        <p:spPr>
          <a:xfrm rot="15599558">
            <a:off x="3043761" y="3246074"/>
            <a:ext cx="361277" cy="430887"/>
          </a:xfrm>
          <a:prstGeom prst="rect">
            <a:avLst/>
          </a:prstGeom>
          <a:noFill/>
          <a:ln>
            <a:noFill/>
          </a:ln>
        </p:spPr>
        <p:txBody>
          <a:bodyPr wrap="square" rtlCol="0">
            <a:spAutoFit/>
          </a:bodyPr>
          <a:lstStyle/>
          <a:p>
            <a:r>
              <a:rPr lang="en-US" sz="2200" b="1" dirty="0">
                <a:solidFill>
                  <a:schemeClr val="bg1"/>
                </a:solidFill>
              </a:rPr>
              <a:t>V</a:t>
            </a:r>
          </a:p>
        </p:txBody>
      </p:sp>
      <p:sp>
        <p:nvSpPr>
          <p:cNvPr id="43" name="TextBox 42"/>
          <p:cNvSpPr txBox="1"/>
          <p:nvPr/>
        </p:nvSpPr>
        <p:spPr>
          <a:xfrm rot="13286377">
            <a:off x="2369984" y="2589688"/>
            <a:ext cx="519490" cy="430887"/>
          </a:xfrm>
          <a:prstGeom prst="rect">
            <a:avLst/>
          </a:prstGeom>
          <a:noFill/>
          <a:ln>
            <a:noFill/>
          </a:ln>
        </p:spPr>
        <p:txBody>
          <a:bodyPr wrap="square" rtlCol="0">
            <a:spAutoFit/>
          </a:bodyPr>
          <a:lstStyle/>
          <a:p>
            <a:r>
              <a:rPr lang="en-US" sz="2200" b="1" dirty="0" smtClean="0">
                <a:solidFill>
                  <a:schemeClr val="bg1"/>
                </a:solidFill>
              </a:rPr>
              <a:t>O</a:t>
            </a:r>
            <a:endParaRPr lang="en-US" sz="2200" b="1" dirty="0">
              <a:solidFill>
                <a:schemeClr val="bg1"/>
              </a:solidFill>
            </a:endParaRPr>
          </a:p>
        </p:txBody>
      </p:sp>
      <p:sp>
        <p:nvSpPr>
          <p:cNvPr id="44" name="TextBox 43"/>
          <p:cNvSpPr txBox="1"/>
          <p:nvPr/>
        </p:nvSpPr>
        <p:spPr>
          <a:xfrm rot="13074414">
            <a:off x="2325232" y="2509500"/>
            <a:ext cx="317291" cy="430887"/>
          </a:xfrm>
          <a:prstGeom prst="rect">
            <a:avLst/>
          </a:prstGeom>
          <a:noFill/>
          <a:ln>
            <a:noFill/>
          </a:ln>
        </p:spPr>
        <p:txBody>
          <a:bodyPr wrap="square" rtlCol="0">
            <a:spAutoFit/>
          </a:bodyPr>
          <a:lstStyle/>
          <a:p>
            <a:r>
              <a:rPr lang="en-US" sz="2200" b="1" dirty="0">
                <a:solidFill>
                  <a:schemeClr val="bg1"/>
                </a:solidFill>
              </a:rPr>
              <a:t>N</a:t>
            </a:r>
          </a:p>
        </p:txBody>
      </p:sp>
      <p:sp>
        <p:nvSpPr>
          <p:cNvPr id="45" name="TextBox 44"/>
          <p:cNvSpPr txBox="1"/>
          <p:nvPr/>
        </p:nvSpPr>
        <p:spPr>
          <a:xfrm rot="15944511">
            <a:off x="3193373" y="4040215"/>
            <a:ext cx="319991" cy="430887"/>
          </a:xfrm>
          <a:prstGeom prst="rect">
            <a:avLst/>
          </a:prstGeom>
          <a:noFill/>
          <a:ln>
            <a:noFill/>
          </a:ln>
        </p:spPr>
        <p:txBody>
          <a:bodyPr wrap="square" rtlCol="0">
            <a:spAutoFit/>
          </a:bodyPr>
          <a:lstStyle/>
          <a:p>
            <a:r>
              <a:rPr lang="en-US" sz="2200" b="1" dirty="0">
                <a:solidFill>
                  <a:schemeClr val="bg1"/>
                </a:solidFill>
              </a:rPr>
              <a:t>N</a:t>
            </a:r>
          </a:p>
        </p:txBody>
      </p:sp>
      <p:sp>
        <p:nvSpPr>
          <p:cNvPr id="48" name="TextBox 47"/>
          <p:cNvSpPr txBox="1"/>
          <p:nvPr/>
        </p:nvSpPr>
        <p:spPr>
          <a:xfrm rot="14299301">
            <a:off x="2893893" y="2852830"/>
            <a:ext cx="294694" cy="430887"/>
          </a:xfrm>
          <a:prstGeom prst="rect">
            <a:avLst/>
          </a:prstGeom>
          <a:noFill/>
          <a:ln>
            <a:noFill/>
          </a:ln>
        </p:spPr>
        <p:txBody>
          <a:bodyPr wrap="square" rtlCol="0">
            <a:spAutoFit/>
          </a:bodyPr>
          <a:lstStyle/>
          <a:p>
            <a:r>
              <a:rPr lang="en-US" sz="2200" b="1" dirty="0" smtClean="0">
                <a:solidFill>
                  <a:schemeClr val="bg1"/>
                </a:solidFill>
              </a:rPr>
              <a:t>T</a:t>
            </a:r>
            <a:endParaRPr lang="en-US" sz="2200" b="1" dirty="0">
              <a:solidFill>
                <a:schemeClr val="bg1"/>
              </a:solidFill>
            </a:endParaRPr>
          </a:p>
        </p:txBody>
      </p:sp>
      <p:sp>
        <p:nvSpPr>
          <p:cNvPr id="49" name="TextBox 48"/>
          <p:cNvSpPr txBox="1"/>
          <p:nvPr/>
        </p:nvSpPr>
        <p:spPr>
          <a:xfrm rot="15751843">
            <a:off x="3117290" y="3527181"/>
            <a:ext cx="336110" cy="430887"/>
          </a:xfrm>
          <a:prstGeom prst="rect">
            <a:avLst/>
          </a:prstGeom>
          <a:noFill/>
          <a:ln>
            <a:noFill/>
          </a:ln>
        </p:spPr>
        <p:txBody>
          <a:bodyPr wrap="square" rtlCol="0">
            <a:spAutoFit/>
          </a:bodyPr>
          <a:lstStyle/>
          <a:p>
            <a:r>
              <a:rPr lang="en-US" sz="2200" b="1" dirty="0" smtClean="0">
                <a:solidFill>
                  <a:schemeClr val="bg1"/>
                </a:solidFill>
              </a:rPr>
              <a:t>O</a:t>
            </a:r>
            <a:endParaRPr lang="en-US" sz="2200" b="1" dirty="0">
              <a:solidFill>
                <a:schemeClr val="bg1"/>
              </a:solidFill>
            </a:endParaRPr>
          </a:p>
        </p:txBody>
      </p:sp>
      <p:sp>
        <p:nvSpPr>
          <p:cNvPr id="50" name="TextBox 49"/>
          <p:cNvSpPr txBox="1"/>
          <p:nvPr/>
        </p:nvSpPr>
        <p:spPr>
          <a:xfrm rot="15286428">
            <a:off x="2961163" y="3040278"/>
            <a:ext cx="318509" cy="430887"/>
          </a:xfrm>
          <a:prstGeom prst="rect">
            <a:avLst/>
          </a:prstGeom>
          <a:noFill/>
          <a:ln>
            <a:noFill/>
          </a:ln>
        </p:spPr>
        <p:txBody>
          <a:bodyPr wrap="square" rtlCol="0">
            <a:spAutoFit/>
          </a:bodyPr>
          <a:lstStyle/>
          <a:p>
            <a:r>
              <a:rPr lang="en-US" sz="2200" b="1" dirty="0" smtClean="0">
                <a:solidFill>
                  <a:schemeClr val="bg1"/>
                </a:solidFill>
              </a:rPr>
              <a:t>A</a:t>
            </a:r>
            <a:endParaRPr lang="en-US" sz="2200" b="1" dirty="0">
              <a:solidFill>
                <a:schemeClr val="bg1"/>
              </a:solidFill>
            </a:endParaRPr>
          </a:p>
        </p:txBody>
      </p:sp>
      <p:sp>
        <p:nvSpPr>
          <p:cNvPr id="2" name="TextBox 1"/>
          <p:cNvSpPr txBox="1"/>
          <p:nvPr/>
        </p:nvSpPr>
        <p:spPr>
          <a:xfrm>
            <a:off x="12039600" y="3759200"/>
            <a:ext cx="184666" cy="430887"/>
          </a:xfrm>
          <a:prstGeom prst="rect">
            <a:avLst/>
          </a:prstGeom>
          <a:noFill/>
          <a:ln>
            <a:solidFill>
              <a:schemeClr val="bg1"/>
            </a:solidFill>
          </a:ln>
        </p:spPr>
        <p:txBody>
          <a:bodyPr wrap="none" rtlCol="0">
            <a:spAutoFit/>
          </a:bodyPr>
          <a:lstStyle/>
          <a:p>
            <a:endParaRPr lang="en-US" sz="2200" b="1" dirty="0">
              <a:solidFill>
                <a:schemeClr val="bg1"/>
              </a:solidFill>
            </a:endParaRPr>
          </a:p>
        </p:txBody>
      </p:sp>
      <p:sp>
        <p:nvSpPr>
          <p:cNvPr id="53" name="TextBox 52"/>
          <p:cNvSpPr txBox="1"/>
          <p:nvPr/>
        </p:nvSpPr>
        <p:spPr>
          <a:xfrm rot="13399522">
            <a:off x="2738294" y="2722934"/>
            <a:ext cx="248474" cy="430887"/>
          </a:xfrm>
          <a:prstGeom prst="rect">
            <a:avLst/>
          </a:prstGeom>
          <a:noFill/>
          <a:ln>
            <a:noFill/>
          </a:ln>
        </p:spPr>
        <p:txBody>
          <a:bodyPr wrap="square" rtlCol="0">
            <a:spAutoFit/>
          </a:bodyPr>
          <a:lstStyle/>
          <a:p>
            <a:r>
              <a:rPr lang="en-US" sz="2200" b="1" dirty="0">
                <a:solidFill>
                  <a:schemeClr val="bg1"/>
                </a:solidFill>
              </a:rPr>
              <a:t>I</a:t>
            </a:r>
          </a:p>
        </p:txBody>
      </p:sp>
    </p:spTree>
    <p:extLst>
      <p:ext uri="{BB962C8B-B14F-4D97-AF65-F5344CB8AC3E}">
        <p14:creationId xmlns:p14="http://schemas.microsoft.com/office/powerpoint/2010/main" val="368390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
                                  </p:stCondLst>
                                  <p:childTnLst>
                                    <p:set>
                                      <p:cBhvr>
                                        <p:cTn id="6" dur="1" fill="hold">
                                          <p:stCondLst>
                                            <p:cond delay="399"/>
                                          </p:stCondLst>
                                        </p:cTn>
                                        <p:tgtEl>
                                          <p:spTgt spid="6"/>
                                        </p:tgtEl>
                                        <p:attrNameLst>
                                          <p:attrName>style.visibility</p:attrName>
                                        </p:attrNameLst>
                                      </p:cBhvr>
                                      <p:to>
                                        <p:strVal val="visible"/>
                                      </p:to>
                                    </p:set>
                                  </p:childTnLst>
                                </p:cTn>
                              </p:par>
                              <p:par>
                                <p:cTn id="7" presetID="1" presetClass="entr" presetSubtype="0" fill="hold" grpId="0" nodeType="withEffect">
                                  <p:stCondLst>
                                    <p:cond delay="600"/>
                                  </p:stCondLst>
                                  <p:childTnLst>
                                    <p:set>
                                      <p:cBhvr>
                                        <p:cTn id="8" dur="1" fill="hold">
                                          <p:stCondLst>
                                            <p:cond delay="399"/>
                                          </p:stCondLst>
                                        </p:cTn>
                                        <p:tgtEl>
                                          <p:spTgt spid="16"/>
                                        </p:tgtEl>
                                        <p:attrNameLst>
                                          <p:attrName>style.visibility</p:attrName>
                                        </p:attrNameLst>
                                      </p:cBhvr>
                                      <p:to>
                                        <p:strVal val="visible"/>
                                      </p:to>
                                    </p:set>
                                  </p:childTnLst>
                                </p:cTn>
                              </p:par>
                              <p:par>
                                <p:cTn id="9" presetID="1" presetClass="entr" presetSubtype="0" fill="hold" grpId="0" nodeType="withEffect">
                                  <p:stCondLst>
                                    <p:cond delay="800"/>
                                  </p:stCondLst>
                                  <p:childTnLst>
                                    <p:set>
                                      <p:cBhvr>
                                        <p:cTn id="10" dur="1" fill="hold">
                                          <p:stCondLst>
                                            <p:cond delay="399"/>
                                          </p:stCondLst>
                                        </p:cTn>
                                        <p:tgtEl>
                                          <p:spTgt spid="18"/>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399"/>
                                          </p:stCondLst>
                                        </p:cTn>
                                        <p:tgtEl>
                                          <p:spTgt spid="20"/>
                                        </p:tgtEl>
                                        <p:attrNameLst>
                                          <p:attrName>style.visibility</p:attrName>
                                        </p:attrNameLst>
                                      </p:cBhvr>
                                      <p:to>
                                        <p:strVal val="visible"/>
                                      </p:to>
                                    </p:set>
                                  </p:childTnLst>
                                </p:cTn>
                              </p:par>
                              <p:par>
                                <p:cTn id="13" presetID="1" presetClass="entr" presetSubtype="0" fill="hold" grpId="0" nodeType="withEffect">
                                  <p:stCondLst>
                                    <p:cond delay="1200"/>
                                  </p:stCondLst>
                                  <p:childTnLst>
                                    <p:set>
                                      <p:cBhvr>
                                        <p:cTn id="14" dur="1" fill="hold">
                                          <p:stCondLst>
                                            <p:cond delay="399"/>
                                          </p:stCondLst>
                                        </p:cTn>
                                        <p:tgtEl>
                                          <p:spTgt spid="23"/>
                                        </p:tgtEl>
                                        <p:attrNameLst>
                                          <p:attrName>style.visibility</p:attrName>
                                        </p:attrNameLst>
                                      </p:cBhvr>
                                      <p:to>
                                        <p:strVal val="visible"/>
                                      </p:to>
                                    </p:set>
                                  </p:childTnLst>
                                </p:cTn>
                              </p:par>
                              <p:par>
                                <p:cTn id="15" presetID="1" presetClass="entr" presetSubtype="0" fill="hold" grpId="0" nodeType="withEffect">
                                  <p:stCondLst>
                                    <p:cond delay="1400"/>
                                  </p:stCondLst>
                                  <p:childTnLst>
                                    <p:set>
                                      <p:cBhvr>
                                        <p:cTn id="16" dur="1" fill="hold">
                                          <p:stCondLst>
                                            <p:cond delay="399"/>
                                          </p:stCondLst>
                                        </p:cTn>
                                        <p:tgtEl>
                                          <p:spTgt spid="22"/>
                                        </p:tgtEl>
                                        <p:attrNameLst>
                                          <p:attrName>style.visibility</p:attrName>
                                        </p:attrNameLst>
                                      </p:cBhvr>
                                      <p:to>
                                        <p:strVal val="visible"/>
                                      </p:to>
                                    </p:set>
                                  </p:childTnLst>
                                </p:cTn>
                              </p:par>
                              <p:par>
                                <p:cTn id="17" presetID="1" presetClass="entr" presetSubtype="0" fill="hold" grpId="0" nodeType="withEffect">
                                  <p:stCondLst>
                                    <p:cond delay="1600"/>
                                  </p:stCondLst>
                                  <p:childTnLst>
                                    <p:set>
                                      <p:cBhvr>
                                        <p:cTn id="18" dur="1" fill="hold">
                                          <p:stCondLst>
                                            <p:cond delay="399"/>
                                          </p:stCondLst>
                                        </p:cTn>
                                        <p:tgtEl>
                                          <p:spTgt spid="21"/>
                                        </p:tgtEl>
                                        <p:attrNameLst>
                                          <p:attrName>style.visibility</p:attrName>
                                        </p:attrNameLst>
                                      </p:cBhvr>
                                      <p:to>
                                        <p:strVal val="visible"/>
                                      </p:to>
                                    </p:set>
                                  </p:childTnLst>
                                </p:cTn>
                              </p:par>
                              <p:par>
                                <p:cTn id="19" presetID="1" presetClass="entr" presetSubtype="0" fill="hold" grpId="0" nodeType="withEffect">
                                  <p:stCondLst>
                                    <p:cond delay="1800"/>
                                  </p:stCondLst>
                                  <p:childTnLst>
                                    <p:set>
                                      <p:cBhvr>
                                        <p:cTn id="20" dur="1" fill="hold">
                                          <p:stCondLst>
                                            <p:cond delay="399"/>
                                          </p:stCondLst>
                                        </p:cTn>
                                        <p:tgtEl>
                                          <p:spTgt spid="25"/>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399"/>
                                          </p:stCondLst>
                                        </p:cTn>
                                        <p:tgtEl>
                                          <p:spTgt spid="24"/>
                                        </p:tgtEl>
                                        <p:attrNameLst>
                                          <p:attrName>style.visibility</p:attrName>
                                        </p:attrNameLst>
                                      </p:cBhvr>
                                      <p:to>
                                        <p:strVal val="visible"/>
                                      </p:to>
                                    </p:set>
                                  </p:childTnLst>
                                </p:cTn>
                              </p:par>
                              <p:par>
                                <p:cTn id="23" presetID="1" presetClass="entr" presetSubtype="0" fill="hold" grpId="0" nodeType="withEffect">
                                  <p:stCondLst>
                                    <p:cond delay="2200"/>
                                  </p:stCondLst>
                                  <p:childTnLst>
                                    <p:set>
                                      <p:cBhvr>
                                        <p:cTn id="24" dur="1" fill="hold">
                                          <p:stCondLst>
                                            <p:cond delay="399"/>
                                          </p:stCondLst>
                                        </p:cTn>
                                        <p:tgtEl>
                                          <p:spTgt spid="27"/>
                                        </p:tgtEl>
                                        <p:attrNameLst>
                                          <p:attrName>style.visibility</p:attrName>
                                        </p:attrNameLst>
                                      </p:cBhvr>
                                      <p:to>
                                        <p:strVal val="visible"/>
                                      </p:to>
                                    </p:set>
                                  </p:childTnLst>
                                </p:cTn>
                              </p:par>
                              <p:par>
                                <p:cTn id="25" presetID="1" presetClass="entr" presetSubtype="0" fill="hold" grpId="0" nodeType="withEffect">
                                  <p:stCondLst>
                                    <p:cond delay="2400"/>
                                  </p:stCondLst>
                                  <p:childTnLst>
                                    <p:set>
                                      <p:cBhvr>
                                        <p:cTn id="26" dur="1" fill="hold">
                                          <p:stCondLst>
                                            <p:cond delay="399"/>
                                          </p:stCondLst>
                                        </p:cTn>
                                        <p:tgtEl>
                                          <p:spTgt spid="40"/>
                                        </p:tgtEl>
                                        <p:attrNameLst>
                                          <p:attrName>style.visibility</p:attrName>
                                        </p:attrNameLst>
                                      </p:cBhvr>
                                      <p:to>
                                        <p:strVal val="visible"/>
                                      </p:to>
                                    </p:set>
                                  </p:childTnLst>
                                </p:cTn>
                              </p:par>
                              <p:par>
                                <p:cTn id="27" presetID="1" presetClass="entr" presetSubtype="0" fill="hold" grpId="0" nodeType="withEffect">
                                  <p:stCondLst>
                                    <p:cond delay="2700"/>
                                  </p:stCondLst>
                                  <p:childTnLst>
                                    <p:set>
                                      <p:cBhvr>
                                        <p:cTn id="28" dur="1" fill="hold">
                                          <p:stCondLst>
                                            <p:cond delay="399"/>
                                          </p:stCondLst>
                                        </p:cTn>
                                        <p:tgtEl>
                                          <p:spTgt spid="45"/>
                                        </p:tgtEl>
                                        <p:attrNameLst>
                                          <p:attrName>style.visibility</p:attrName>
                                        </p:attrNameLst>
                                      </p:cBhvr>
                                      <p:to>
                                        <p:strVal val="visible"/>
                                      </p:to>
                                    </p:set>
                                  </p:childTnLst>
                                </p:cTn>
                              </p:par>
                              <p:par>
                                <p:cTn id="29" presetID="1" presetClass="entr" presetSubtype="0" fill="hold" grpId="0" nodeType="withEffect">
                                  <p:stCondLst>
                                    <p:cond delay="2600"/>
                                  </p:stCondLst>
                                  <p:childTnLst>
                                    <p:set>
                                      <p:cBhvr>
                                        <p:cTn id="30" dur="1" fill="hold">
                                          <p:stCondLst>
                                            <p:cond delay="399"/>
                                          </p:stCondLst>
                                        </p:cTn>
                                        <p:tgtEl>
                                          <p:spTgt spid="41"/>
                                        </p:tgtEl>
                                        <p:attrNameLst>
                                          <p:attrName>style.visibility</p:attrName>
                                        </p:attrNameLst>
                                      </p:cBhvr>
                                      <p:to>
                                        <p:strVal val="visible"/>
                                      </p:to>
                                    </p:set>
                                  </p:childTnLst>
                                </p:cTn>
                              </p:par>
                              <p:par>
                                <p:cTn id="31" presetID="1" presetClass="entr" presetSubtype="0" fill="hold" grpId="0" nodeType="withEffect">
                                  <p:stCondLst>
                                    <p:cond delay="2800"/>
                                  </p:stCondLst>
                                  <p:childTnLst>
                                    <p:set>
                                      <p:cBhvr>
                                        <p:cTn id="32" dur="1" fill="hold">
                                          <p:stCondLst>
                                            <p:cond delay="399"/>
                                          </p:stCondLst>
                                        </p:cTn>
                                        <p:tgtEl>
                                          <p:spTgt spid="49"/>
                                        </p:tgtEl>
                                        <p:attrNameLst>
                                          <p:attrName>style.visibility</p:attrName>
                                        </p:attrNameLst>
                                      </p:cBhvr>
                                      <p:to>
                                        <p:strVal val="visible"/>
                                      </p:to>
                                    </p:set>
                                  </p:childTnLst>
                                </p:cTn>
                              </p:par>
                              <p:par>
                                <p:cTn id="33" presetID="1" presetClass="entr" presetSubtype="0" fill="hold" grpId="0" nodeType="withEffect">
                                  <p:stCondLst>
                                    <p:cond delay="3000"/>
                                  </p:stCondLst>
                                  <p:childTnLst>
                                    <p:set>
                                      <p:cBhvr>
                                        <p:cTn id="34" dur="1" fill="hold">
                                          <p:stCondLst>
                                            <p:cond delay="399"/>
                                          </p:stCondLst>
                                        </p:cTn>
                                        <p:tgtEl>
                                          <p:spTgt spid="42"/>
                                        </p:tgtEl>
                                        <p:attrNameLst>
                                          <p:attrName>style.visibility</p:attrName>
                                        </p:attrNameLst>
                                      </p:cBhvr>
                                      <p:to>
                                        <p:strVal val="visible"/>
                                      </p:to>
                                    </p:set>
                                  </p:childTnLst>
                                </p:cTn>
                              </p:par>
                              <p:par>
                                <p:cTn id="35" presetID="1" presetClass="entr" presetSubtype="0" fill="hold" grpId="0" nodeType="withEffect">
                                  <p:stCondLst>
                                    <p:cond delay="3100"/>
                                  </p:stCondLst>
                                  <p:childTnLst>
                                    <p:set>
                                      <p:cBhvr>
                                        <p:cTn id="36" dur="1" fill="hold">
                                          <p:stCondLst>
                                            <p:cond delay="399"/>
                                          </p:stCondLst>
                                        </p:cTn>
                                        <p:tgtEl>
                                          <p:spTgt spid="50"/>
                                        </p:tgtEl>
                                        <p:attrNameLst>
                                          <p:attrName>style.visibility</p:attrName>
                                        </p:attrNameLst>
                                      </p:cBhvr>
                                      <p:to>
                                        <p:strVal val="visible"/>
                                      </p:to>
                                    </p:set>
                                  </p:childTnLst>
                                </p:cTn>
                              </p:par>
                              <p:par>
                                <p:cTn id="37" presetID="1" presetClass="entr" presetSubtype="0" fill="hold" grpId="0" nodeType="withEffect">
                                  <p:stCondLst>
                                    <p:cond delay="3200"/>
                                  </p:stCondLst>
                                  <p:childTnLst>
                                    <p:set>
                                      <p:cBhvr>
                                        <p:cTn id="38" dur="1" fill="hold">
                                          <p:stCondLst>
                                            <p:cond delay="399"/>
                                          </p:stCondLst>
                                        </p:cTn>
                                        <p:tgtEl>
                                          <p:spTgt spid="48"/>
                                        </p:tgtEl>
                                        <p:attrNameLst>
                                          <p:attrName>style.visibility</p:attrName>
                                        </p:attrNameLst>
                                      </p:cBhvr>
                                      <p:to>
                                        <p:strVal val="visible"/>
                                      </p:to>
                                    </p:set>
                                  </p:childTnLst>
                                </p:cTn>
                              </p:par>
                              <p:par>
                                <p:cTn id="39" presetID="1" presetClass="entr" presetSubtype="0" fill="hold" grpId="0" nodeType="withEffect">
                                  <p:stCondLst>
                                    <p:cond delay="3500"/>
                                  </p:stCondLst>
                                  <p:childTnLst>
                                    <p:set>
                                      <p:cBhvr>
                                        <p:cTn id="40" dur="1" fill="hold">
                                          <p:stCondLst>
                                            <p:cond delay="399"/>
                                          </p:stCondLst>
                                        </p:cTn>
                                        <p:tgtEl>
                                          <p:spTgt spid="53"/>
                                        </p:tgtEl>
                                        <p:attrNameLst>
                                          <p:attrName>style.visibility</p:attrName>
                                        </p:attrNameLst>
                                      </p:cBhvr>
                                      <p:to>
                                        <p:strVal val="visible"/>
                                      </p:to>
                                    </p:set>
                                  </p:childTnLst>
                                </p:cTn>
                              </p:par>
                              <p:par>
                                <p:cTn id="41" presetID="1" presetClass="entr" presetSubtype="0" fill="hold" grpId="0" nodeType="withEffect">
                                  <p:stCondLst>
                                    <p:cond delay="3700"/>
                                  </p:stCondLst>
                                  <p:childTnLst>
                                    <p:set>
                                      <p:cBhvr>
                                        <p:cTn id="42" dur="1" fill="hold">
                                          <p:stCondLst>
                                            <p:cond delay="399"/>
                                          </p:stCondLst>
                                        </p:cTn>
                                        <p:tgtEl>
                                          <p:spTgt spid="43"/>
                                        </p:tgtEl>
                                        <p:attrNameLst>
                                          <p:attrName>style.visibility</p:attrName>
                                        </p:attrNameLst>
                                      </p:cBhvr>
                                      <p:to>
                                        <p:strVal val="visible"/>
                                      </p:to>
                                    </p:set>
                                  </p:childTnLst>
                                </p:cTn>
                              </p:par>
                              <p:par>
                                <p:cTn id="43" presetID="1" presetClass="entr" presetSubtype="0" fill="hold" grpId="0" nodeType="withEffect">
                                  <p:stCondLst>
                                    <p:cond delay="4000"/>
                                  </p:stCondLst>
                                  <p:childTnLst>
                                    <p:set>
                                      <p:cBhvr>
                                        <p:cTn id="44" dur="1" fill="hold">
                                          <p:stCondLst>
                                            <p:cond delay="39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8" grpId="0"/>
      <p:bldP spid="20" grpId="0"/>
      <p:bldP spid="21" grpId="0"/>
      <p:bldP spid="22" grpId="0"/>
      <p:bldP spid="23" grpId="0"/>
      <p:bldP spid="24" grpId="0"/>
      <p:bldP spid="25" grpId="0"/>
      <p:bldP spid="27" grpId="0"/>
      <p:bldP spid="40" grpId="0"/>
      <p:bldP spid="41" grpId="0"/>
      <p:bldP spid="42" grpId="0"/>
      <p:bldP spid="43" grpId="0"/>
      <p:bldP spid="44" grpId="0"/>
      <p:bldP spid="45" grpId="0"/>
      <p:bldP spid="48" grpId="0"/>
      <p:bldP spid="49" grpId="0"/>
      <p:bldP spid="50"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15"/>
          <p:cNvSpPr/>
          <p:nvPr/>
        </p:nvSpPr>
        <p:spPr>
          <a:xfrm>
            <a:off x="3495675" y="3209072"/>
            <a:ext cx="2740025" cy="1559778"/>
          </a:xfrm>
          <a:prstGeom prst="cloud">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14" name="Title 1"/>
          <p:cNvSpPr>
            <a:spLocks noGrp="1"/>
          </p:cNvSpPr>
          <p:nvPr>
            <p:ph type="title"/>
          </p:nvPr>
        </p:nvSpPr>
        <p:spPr>
          <a:xfrm>
            <a:off x="457200" y="191078"/>
            <a:ext cx="8229600" cy="1143000"/>
          </a:xfrm>
        </p:spPr>
        <p:txBody>
          <a:bodyPr>
            <a:normAutofit/>
          </a:bodyPr>
          <a:lstStyle/>
          <a:p>
            <a:r>
              <a:rPr lang="en-US" sz="3200" b="1" dirty="0">
                <a:ea typeface="ＭＳ Ｐゴシック" charset="0"/>
                <a:cs typeface="ＭＳ Ｐゴシック" charset="0"/>
              </a:rPr>
              <a:t>MIT’s exertions </a:t>
            </a:r>
            <a:r>
              <a:rPr lang="en-US" sz="3200" b="1" dirty="0" smtClean="0">
                <a:ea typeface="ＭＳ Ｐゴシック" charset="0"/>
                <a:cs typeface="ＭＳ Ｐゴシック" charset="0"/>
              </a:rPr>
              <a:t>to reestablish </a:t>
            </a:r>
            <a:r>
              <a:rPr lang="en-US" sz="3200" b="1" dirty="0">
                <a:ea typeface="ＭＳ Ｐゴシック" charset="0"/>
                <a:cs typeface="ＭＳ Ｐゴシック" charset="0"/>
              </a:rPr>
              <a:t>hands-on</a:t>
            </a:r>
          </a:p>
        </p:txBody>
      </p:sp>
      <p:pic>
        <p:nvPicPr>
          <p:cNvPr id="389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3025" y="4848225"/>
            <a:ext cx="23876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97313"/>
            <a:ext cx="2359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5067300"/>
            <a:ext cx="235902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17638"/>
            <a:ext cx="3116263"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3025" y="1417638"/>
            <a:ext cx="23876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3025" y="2976563"/>
            <a:ext cx="23876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ent Arrow 9"/>
          <p:cNvSpPr/>
          <p:nvPr/>
        </p:nvSpPr>
        <p:spPr>
          <a:xfrm rot="16200000" flipH="1">
            <a:off x="4374357" y="1647826"/>
            <a:ext cx="1500187" cy="1460500"/>
          </a:xfrm>
          <a:prstGeom prst="ben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38922" name="TextBox 10"/>
          <p:cNvSpPr txBox="1">
            <a:spLocks noChangeArrowheads="1"/>
          </p:cNvSpPr>
          <p:nvPr/>
        </p:nvSpPr>
        <p:spPr bwMode="auto">
          <a:xfrm>
            <a:off x="3859644" y="3454805"/>
            <a:ext cx="20817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latin typeface="+mn-lt"/>
              </a:rPr>
              <a:t>Massively Flipped</a:t>
            </a:r>
          </a:p>
          <a:p>
            <a:r>
              <a:rPr lang="en-US" sz="2000" b="1" dirty="0">
                <a:latin typeface="+mn-lt"/>
              </a:rPr>
              <a:t>Classrooms using </a:t>
            </a:r>
            <a:br>
              <a:rPr lang="en-US" sz="2000" b="1" dirty="0">
                <a:latin typeface="+mn-lt"/>
              </a:rPr>
            </a:br>
            <a:r>
              <a:rPr lang="en-US" sz="2000" b="1" dirty="0" err="1">
                <a:latin typeface="+mn-lt"/>
              </a:rPr>
              <a:t>edX</a:t>
            </a:r>
            <a:r>
              <a:rPr lang="en-US" sz="2000" b="1" dirty="0">
                <a:latin typeface="+mn-lt"/>
              </a:rPr>
              <a:t> Platform</a:t>
            </a:r>
          </a:p>
        </p:txBody>
      </p:sp>
      <p:sp>
        <p:nvSpPr>
          <p:cNvPr id="38923" name="TextBox 2"/>
          <p:cNvSpPr txBox="1">
            <a:spLocks noChangeArrowheads="1"/>
          </p:cNvSpPr>
          <p:nvPr/>
        </p:nvSpPr>
        <p:spPr bwMode="auto">
          <a:xfrm>
            <a:off x="712788" y="2378075"/>
            <a:ext cx="26827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00"/>
                </a:solidFill>
              </a:rPr>
              <a:t>Rogers: </a:t>
            </a:r>
            <a:endParaRPr lang="en-US" dirty="0" smtClean="0">
              <a:solidFill>
                <a:srgbClr val="FFFF00"/>
              </a:solidFill>
            </a:endParaRPr>
          </a:p>
          <a:p>
            <a:r>
              <a:rPr lang="en-US" dirty="0" smtClean="0">
                <a:solidFill>
                  <a:srgbClr val="FFFF00"/>
                </a:solidFill>
              </a:rPr>
              <a:t>Learning </a:t>
            </a:r>
            <a:r>
              <a:rPr lang="en-US" dirty="0">
                <a:solidFill>
                  <a:srgbClr val="FFFF00"/>
                </a:solidFill>
              </a:rPr>
              <a:t>by Doing</a:t>
            </a:r>
          </a:p>
        </p:txBody>
      </p:sp>
      <p:sp>
        <p:nvSpPr>
          <p:cNvPr id="38924" name="TextBox 11"/>
          <p:cNvSpPr txBox="1">
            <a:spLocks noChangeArrowheads="1"/>
          </p:cNvSpPr>
          <p:nvPr/>
        </p:nvSpPr>
        <p:spPr bwMode="auto">
          <a:xfrm>
            <a:off x="1952062" y="6083300"/>
            <a:ext cx="549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00"/>
                </a:solidFill>
              </a:rPr>
              <a:t>ESG</a:t>
            </a:r>
          </a:p>
        </p:txBody>
      </p:sp>
      <p:sp>
        <p:nvSpPr>
          <p:cNvPr id="38925" name="TextBox 12"/>
          <p:cNvSpPr txBox="1">
            <a:spLocks noChangeArrowheads="1"/>
          </p:cNvSpPr>
          <p:nvPr/>
        </p:nvSpPr>
        <p:spPr bwMode="auto">
          <a:xfrm>
            <a:off x="4137025" y="6159500"/>
            <a:ext cx="117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rPr>
              <a:t>Concourse</a:t>
            </a:r>
          </a:p>
        </p:txBody>
      </p:sp>
      <p:sp>
        <p:nvSpPr>
          <p:cNvPr id="38926" name="TextBox 13"/>
          <p:cNvSpPr txBox="1">
            <a:spLocks noChangeArrowheads="1"/>
          </p:cNvSpPr>
          <p:nvPr/>
        </p:nvSpPr>
        <p:spPr bwMode="auto">
          <a:xfrm>
            <a:off x="7424738" y="6159500"/>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rPr>
              <a:t>TEAL</a:t>
            </a:r>
          </a:p>
        </p:txBody>
      </p:sp>
      <p:sp>
        <p:nvSpPr>
          <p:cNvPr id="38927" name="TextBox 14"/>
          <p:cNvSpPr txBox="1">
            <a:spLocks noChangeArrowheads="1"/>
          </p:cNvSpPr>
          <p:nvPr/>
        </p:nvSpPr>
        <p:spPr bwMode="auto">
          <a:xfrm>
            <a:off x="7970596" y="3862619"/>
            <a:ext cx="71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FF00"/>
                </a:solidFill>
              </a:rPr>
              <a:t>6.01,</a:t>
            </a:r>
          </a:p>
          <a:p>
            <a:r>
              <a:rPr lang="en-US" dirty="0">
                <a:solidFill>
                  <a:srgbClr val="FFFF00"/>
                </a:solidFill>
              </a:rPr>
              <a:t>2.007</a:t>
            </a:r>
          </a:p>
        </p:txBody>
      </p:sp>
    </p:spTree>
    <p:extLst>
      <p:ext uri="{BB962C8B-B14F-4D97-AF65-F5344CB8AC3E}">
        <p14:creationId xmlns:p14="http://schemas.microsoft.com/office/powerpoint/2010/main" val="40678288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Feedback</a:t>
            </a:r>
            <a:endParaRPr lang="en-US" sz="3200" b="1" dirty="0"/>
          </a:p>
        </p:txBody>
      </p:sp>
      <p:sp>
        <p:nvSpPr>
          <p:cNvPr id="3" name="Content Placeholder 2"/>
          <p:cNvSpPr>
            <a:spLocks noGrp="1"/>
          </p:cNvSpPr>
          <p:nvPr>
            <p:ph idx="1"/>
          </p:nvPr>
        </p:nvSpPr>
        <p:spPr>
          <a:xfrm>
            <a:off x="457201" y="1449792"/>
            <a:ext cx="3853722" cy="4817033"/>
          </a:xfrm>
        </p:spPr>
        <p:txBody>
          <a:bodyPr>
            <a:normAutofit fontScale="92500" lnSpcReduction="20000"/>
          </a:bodyPr>
          <a:lstStyle/>
          <a:p>
            <a:pPr marL="0" indent="0">
              <a:buNone/>
            </a:pPr>
            <a:r>
              <a:rPr lang="en-US" sz="2000" dirty="0" smtClean="0"/>
              <a:t>“</a:t>
            </a:r>
            <a:r>
              <a:rPr lang="en-US" sz="2000" dirty="0"/>
              <a:t>I absolutely love the new way of doing problem sets. It lets me </a:t>
            </a:r>
            <a:r>
              <a:rPr lang="en-US" sz="2000" u="sng" dirty="0">
                <a:solidFill>
                  <a:srgbClr val="E46C0A"/>
                </a:solidFill>
              </a:rPr>
              <a:t>know that I am on the right track</a:t>
            </a:r>
            <a:r>
              <a:rPr lang="en-US" sz="2000" dirty="0"/>
              <a:t> and helps me understand the problems better</a:t>
            </a:r>
            <a:r>
              <a:rPr lang="en-US" sz="2000" dirty="0" smtClean="0"/>
              <a:t>.”</a:t>
            </a:r>
          </a:p>
          <a:p>
            <a:pPr marL="0" indent="0">
              <a:buNone/>
            </a:pPr>
            <a:endParaRPr lang="en-US" sz="2000" dirty="0"/>
          </a:p>
          <a:p>
            <a:pPr marL="0" indent="0">
              <a:buNone/>
            </a:pPr>
            <a:r>
              <a:rPr lang="en-US" sz="2000" dirty="0" smtClean="0"/>
              <a:t>“</a:t>
            </a:r>
            <a:r>
              <a:rPr lang="en-US" sz="2000" dirty="0"/>
              <a:t>One of the most rewarding things about the first 8.02 problem set was solving a problem on paper</a:t>
            </a:r>
            <a:r>
              <a:rPr lang="en-US" sz="2000" u="sng" dirty="0">
                <a:solidFill>
                  <a:srgbClr val="E46C0A"/>
                </a:solidFill>
              </a:rPr>
              <a:t>, then immediately checking the answer online to receive a confirmation </a:t>
            </a:r>
            <a:r>
              <a:rPr lang="en-US" sz="2000" dirty="0"/>
              <a:t>(small dopamine rush, confidence, motivation to continue, and reinforcement of concepts) or an error (immediate feedback, prompt to go look over solution and fix careless mistakes or more importantly, correct fundamental misunderstandings of the material)</a:t>
            </a:r>
            <a:r>
              <a:rPr lang="en-US" sz="2000" dirty="0" smtClean="0"/>
              <a:t>.”</a:t>
            </a:r>
          </a:p>
          <a:p>
            <a:pPr marL="0" indent="0">
              <a:buNone/>
            </a:pPr>
            <a:endParaRPr lang="en-US" sz="2000" dirty="0"/>
          </a:p>
          <a:p>
            <a:pPr marL="0" indent="0">
              <a:buNone/>
            </a:pPr>
            <a:endParaRPr lang="en-US" dirty="0"/>
          </a:p>
        </p:txBody>
      </p:sp>
      <p:pic>
        <p:nvPicPr>
          <p:cNvPr id="6" name="Picture 5"/>
          <p:cNvPicPr>
            <a:picLocks noChangeAspect="1"/>
          </p:cNvPicPr>
          <p:nvPr/>
        </p:nvPicPr>
        <p:blipFill>
          <a:blip r:embed="rId2"/>
          <a:stretch>
            <a:fillRect/>
          </a:stretch>
        </p:blipFill>
        <p:spPr>
          <a:xfrm>
            <a:off x="4573177" y="1983381"/>
            <a:ext cx="4285212" cy="3213909"/>
          </a:xfrm>
          <a:prstGeom prst="rect">
            <a:avLst/>
          </a:prstGeom>
        </p:spPr>
      </p:pic>
    </p:spTree>
    <p:extLst>
      <p:ext uri="{BB962C8B-B14F-4D97-AF65-F5344CB8AC3E}">
        <p14:creationId xmlns:p14="http://schemas.microsoft.com/office/powerpoint/2010/main" val="25505789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b="1" dirty="0" smtClean="0"/>
              <a:t>Reasons 3</a:t>
            </a:r>
            <a:r>
              <a:rPr lang="en-US" sz="3200" b="1" dirty="0" smtClean="0"/>
              <a:t>~</a:t>
            </a:r>
            <a:r>
              <a:rPr lang="en-US" sz="5400" b="1" i="1" dirty="0" smtClean="0"/>
              <a:t>n</a:t>
            </a:r>
            <a:endParaRPr lang="en-US" sz="5400" b="1" i="1" dirty="0"/>
          </a:p>
        </p:txBody>
      </p:sp>
      <p:sp>
        <p:nvSpPr>
          <p:cNvPr id="3" name="Content Placeholder 2"/>
          <p:cNvSpPr>
            <a:spLocks noGrp="1"/>
          </p:cNvSpPr>
          <p:nvPr>
            <p:ph idx="1"/>
          </p:nvPr>
        </p:nvSpPr>
        <p:spPr>
          <a:xfrm>
            <a:off x="457201" y="1600200"/>
            <a:ext cx="3898844" cy="4525963"/>
          </a:xfrm>
        </p:spPr>
        <p:txBody>
          <a:bodyPr>
            <a:normAutofit fontScale="85000" lnSpcReduction="10000"/>
          </a:bodyPr>
          <a:lstStyle/>
          <a:p>
            <a:r>
              <a:rPr lang="en-US" dirty="0" smtClean="0"/>
              <a:t>More modularity</a:t>
            </a:r>
          </a:p>
          <a:p>
            <a:r>
              <a:rPr lang="en-US" dirty="0" smtClean="0"/>
              <a:t>“Choose your own adventure” courses</a:t>
            </a:r>
          </a:p>
          <a:p>
            <a:r>
              <a:rPr lang="en-US" dirty="0" smtClean="0"/>
              <a:t>More research apprenticeship</a:t>
            </a:r>
          </a:p>
          <a:p>
            <a:r>
              <a:rPr lang="en-US" dirty="0" smtClean="0"/>
              <a:t>More field experiences</a:t>
            </a:r>
          </a:p>
          <a:p>
            <a:r>
              <a:rPr lang="en-US" dirty="0" smtClean="0"/>
              <a:t>More internships/travel</a:t>
            </a:r>
          </a:p>
          <a:p>
            <a:endParaRPr lang="en-US" dirty="0"/>
          </a:p>
          <a:p>
            <a:pPr>
              <a:buFont typeface="Lucida Grande"/>
              <a:buChar char="☞"/>
            </a:pPr>
            <a:r>
              <a:rPr lang="en-US" dirty="0" smtClean="0">
                <a:solidFill>
                  <a:schemeClr val="accent6">
                    <a:lumMod val="75000"/>
                  </a:schemeClr>
                </a:solidFill>
              </a:rPr>
              <a:t> More Magic Time</a:t>
            </a:r>
            <a:endParaRPr lang="en-US" dirty="0">
              <a:solidFill>
                <a:schemeClr val="accent6">
                  <a:lumMod val="75000"/>
                </a:schemeClr>
              </a:solidFill>
            </a:endParaRPr>
          </a:p>
        </p:txBody>
      </p:sp>
      <p:pic>
        <p:nvPicPr>
          <p:cNvPr id="4" name="Content Placeholder 8" descr="curriculargoalmap.tiff"/>
          <p:cNvPicPr>
            <a:picLocks noChangeAspect="1"/>
          </p:cNvPicPr>
          <p:nvPr/>
        </p:nvPicPr>
        <p:blipFill>
          <a:blip r:embed="rId2">
            <a:extLst>
              <a:ext uri="{28A0092B-C50C-407E-A947-70E740481C1C}">
                <a14:useLocalDpi xmlns:a14="http://schemas.microsoft.com/office/drawing/2010/main" val="0"/>
              </a:ext>
            </a:extLst>
          </a:blip>
          <a:srcRect t="-9503" b="-9503"/>
          <a:stretch>
            <a:fillRect/>
          </a:stretch>
        </p:blipFill>
        <p:spPr>
          <a:xfrm>
            <a:off x="4114800" y="757293"/>
            <a:ext cx="9144000" cy="5761038"/>
          </a:xfrm>
          <a:prstGeom prst="rect">
            <a:avLst/>
          </a:prstGeom>
        </p:spPr>
      </p:pic>
    </p:spTree>
    <p:extLst>
      <p:ext uri="{BB962C8B-B14F-4D97-AF65-F5344CB8AC3E}">
        <p14:creationId xmlns:p14="http://schemas.microsoft.com/office/powerpoint/2010/main" val="3507392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685800" y="304800"/>
            <a:ext cx="7772400" cy="1143000"/>
          </a:xfrm>
        </p:spPr>
        <p:txBody>
          <a:bodyPr>
            <a:normAutofit/>
          </a:bodyPr>
          <a:lstStyle/>
          <a:p>
            <a:r>
              <a:rPr lang="en-US" sz="3200" b="1" dirty="0" smtClean="0">
                <a:ea typeface="ＭＳ Ｐゴシック" charset="0"/>
                <a:cs typeface="ＭＳ Ｐゴシック" charset="0"/>
              </a:rPr>
              <a:t>The Future of MIT Education</a:t>
            </a:r>
            <a:endParaRPr lang="en-US" sz="3200" b="1" dirty="0">
              <a:ea typeface="ＭＳ Ｐゴシック" charset="0"/>
              <a:cs typeface="ＭＳ Ｐゴシック" charset="0"/>
            </a:endParaRPr>
          </a:p>
        </p:txBody>
      </p:sp>
      <p:sp>
        <p:nvSpPr>
          <p:cNvPr id="3" name="Content Placeholder 2"/>
          <p:cNvSpPr>
            <a:spLocks noGrp="1"/>
          </p:cNvSpPr>
          <p:nvPr>
            <p:ph idx="1"/>
          </p:nvPr>
        </p:nvSpPr>
        <p:spPr>
          <a:xfrm>
            <a:off x="609600" y="1828800"/>
            <a:ext cx="7848600" cy="4495800"/>
          </a:xfrm>
        </p:spPr>
        <p:txBody>
          <a:bodyPr>
            <a:normAutofit/>
          </a:bodyPr>
          <a:lstStyle/>
          <a:p>
            <a:pPr>
              <a:defRPr/>
            </a:pPr>
            <a:r>
              <a:rPr lang="en-US" sz="2800" b="1" dirty="0" smtClean="0">
                <a:ea typeface="ＭＳ Ｐゴシック" charset="0"/>
                <a:cs typeface="ＭＳ Ｐゴシック" charset="0"/>
              </a:rPr>
              <a:t>Taskforces</a:t>
            </a:r>
          </a:p>
          <a:p>
            <a:pPr>
              <a:defRPr/>
            </a:pPr>
            <a:endParaRPr lang="en-US" sz="2800" dirty="0" smtClean="0"/>
          </a:p>
          <a:p>
            <a:pPr lvl="1">
              <a:defRPr/>
            </a:pPr>
            <a:r>
              <a:rPr lang="en-US" sz="2800" dirty="0" smtClean="0"/>
              <a:t>MIT </a:t>
            </a:r>
            <a:r>
              <a:rPr lang="en-US" sz="2800" dirty="0"/>
              <a:t>Education and Facilities for the </a:t>
            </a:r>
            <a:r>
              <a:rPr lang="en-US" sz="2800" dirty="0" smtClean="0"/>
              <a:t>Future</a:t>
            </a:r>
          </a:p>
          <a:p>
            <a:pPr marL="0" indent="0">
              <a:buNone/>
              <a:defRPr/>
            </a:pPr>
            <a:endParaRPr lang="en-US" sz="2800" dirty="0"/>
          </a:p>
          <a:p>
            <a:pPr lvl="1">
              <a:defRPr/>
            </a:pPr>
            <a:r>
              <a:rPr lang="en-US" sz="2800" dirty="0" smtClean="0"/>
              <a:t>Future </a:t>
            </a:r>
            <a:r>
              <a:rPr lang="en-US" sz="2800" dirty="0"/>
              <a:t>Global Implications of </a:t>
            </a:r>
            <a:r>
              <a:rPr lang="en-US" sz="2800" dirty="0" err="1"/>
              <a:t>edX</a:t>
            </a:r>
            <a:r>
              <a:rPr lang="en-US" sz="2800" dirty="0"/>
              <a:t> and the Opportunities It </a:t>
            </a:r>
            <a:r>
              <a:rPr lang="en-US" sz="2800" dirty="0" smtClean="0"/>
              <a:t>Creates</a:t>
            </a:r>
          </a:p>
          <a:p>
            <a:pPr marL="0" indent="0">
              <a:buNone/>
              <a:defRPr/>
            </a:pPr>
            <a:endParaRPr lang="en-US" sz="2800" dirty="0"/>
          </a:p>
          <a:p>
            <a:pPr lvl="1">
              <a:defRPr/>
            </a:pPr>
            <a:r>
              <a:rPr lang="en-US" sz="2800" dirty="0" smtClean="0"/>
              <a:t>New </a:t>
            </a:r>
            <a:r>
              <a:rPr lang="en-US" sz="2800" dirty="0"/>
              <a:t>Financial </a:t>
            </a:r>
            <a:r>
              <a:rPr lang="en-US" sz="2800" dirty="0" smtClean="0"/>
              <a:t>Models </a:t>
            </a:r>
            <a:r>
              <a:rPr lang="en-US" sz="2800" dirty="0"/>
              <a:t>for Education</a:t>
            </a:r>
          </a:p>
          <a:p>
            <a:pPr marL="0" indent="0">
              <a:buFontTx/>
              <a:buNone/>
              <a:defRPr/>
            </a:pPr>
            <a:endParaRPr lang="en-US" sz="2800" dirty="0"/>
          </a:p>
        </p:txBody>
      </p:sp>
    </p:spTree>
    <p:extLst>
      <p:ext uri="{BB962C8B-B14F-4D97-AF65-F5344CB8AC3E}">
        <p14:creationId xmlns:p14="http://schemas.microsoft.com/office/powerpoint/2010/main" val="33470720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182"/>
            <a:ext cx="8229600" cy="1143000"/>
          </a:xfrm>
        </p:spPr>
        <p:txBody>
          <a:bodyPr>
            <a:noAutofit/>
          </a:bodyPr>
          <a:lstStyle/>
          <a:p>
            <a:r>
              <a:rPr lang="en-US" sz="3200" b="1" dirty="0"/>
              <a:t>Key Trends Accelerating Higher Education Technology Adoption</a:t>
            </a:r>
            <a:br>
              <a:rPr lang="en-US" sz="3200" b="1" dirty="0"/>
            </a:br>
            <a:endParaRPr lang="en-US" sz="3200" b="1" dirty="0"/>
          </a:p>
        </p:txBody>
      </p:sp>
      <p:sp>
        <p:nvSpPr>
          <p:cNvPr id="3" name="Content Placeholder 2"/>
          <p:cNvSpPr>
            <a:spLocks noGrp="1"/>
          </p:cNvSpPr>
          <p:nvPr>
            <p:ph idx="1"/>
          </p:nvPr>
        </p:nvSpPr>
        <p:spPr>
          <a:xfrm>
            <a:off x="457200" y="2084848"/>
            <a:ext cx="8229600" cy="4525963"/>
          </a:xfrm>
        </p:spPr>
        <p:txBody>
          <a:bodyPr>
            <a:normAutofit/>
          </a:bodyPr>
          <a:lstStyle/>
          <a:p>
            <a:r>
              <a:rPr lang="en-US" sz="2800" dirty="0" smtClean="0"/>
              <a:t>Growing </a:t>
            </a:r>
            <a:r>
              <a:rPr lang="en-US" sz="2800" dirty="0"/>
              <a:t>Ubiquity of Social Media</a:t>
            </a:r>
          </a:p>
          <a:p>
            <a:r>
              <a:rPr lang="en-US" sz="2800" dirty="0"/>
              <a:t>Integration of Online, Hybrid, and Collaborative Learning</a:t>
            </a:r>
          </a:p>
          <a:p>
            <a:r>
              <a:rPr lang="en-US" sz="2800" dirty="0"/>
              <a:t>Rise of Data-Driven Learning and Assessment </a:t>
            </a:r>
          </a:p>
          <a:p>
            <a:r>
              <a:rPr lang="en-US" sz="2800" dirty="0"/>
              <a:t>Shift from Students as Consumers to Students as Creators </a:t>
            </a:r>
          </a:p>
          <a:p>
            <a:endParaRPr lang="en-US" dirty="0"/>
          </a:p>
        </p:txBody>
      </p:sp>
    </p:spTree>
    <p:extLst>
      <p:ext uri="{BB962C8B-B14F-4D97-AF65-F5344CB8AC3E}">
        <p14:creationId xmlns:p14="http://schemas.microsoft.com/office/powerpoint/2010/main" val="38420704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Implications</a:t>
            </a:r>
            <a:endParaRPr lang="en-US" sz="3200" b="1" dirty="0"/>
          </a:p>
        </p:txBody>
      </p:sp>
      <p:sp>
        <p:nvSpPr>
          <p:cNvPr id="3" name="Content Placeholder 2"/>
          <p:cNvSpPr>
            <a:spLocks noGrp="1"/>
          </p:cNvSpPr>
          <p:nvPr>
            <p:ph idx="1"/>
          </p:nvPr>
        </p:nvSpPr>
        <p:spPr>
          <a:xfrm>
            <a:off x="624290" y="1850880"/>
            <a:ext cx="8229600" cy="4525963"/>
          </a:xfrm>
        </p:spPr>
        <p:txBody>
          <a:bodyPr>
            <a:normAutofit/>
          </a:bodyPr>
          <a:lstStyle/>
          <a:p>
            <a:r>
              <a:rPr lang="en-US" sz="2800" dirty="0" smtClean="0"/>
              <a:t>Rethinking </a:t>
            </a:r>
            <a:r>
              <a:rPr lang="en-US" sz="2800" dirty="0"/>
              <a:t>the Roles of Teachers</a:t>
            </a:r>
          </a:p>
          <a:p>
            <a:r>
              <a:rPr lang="en-US" sz="2800" dirty="0" smtClean="0"/>
              <a:t>Shift </a:t>
            </a:r>
            <a:r>
              <a:rPr lang="en-US" sz="2800" dirty="0"/>
              <a:t>to Deeper Learning Approaches</a:t>
            </a:r>
          </a:p>
          <a:p>
            <a:r>
              <a:rPr lang="en-US" sz="2800" dirty="0" smtClean="0"/>
              <a:t>Increasing </a:t>
            </a:r>
            <a:r>
              <a:rPr lang="en-US" sz="2800" dirty="0"/>
              <a:t>Focus on Open Educational Resources</a:t>
            </a:r>
          </a:p>
          <a:p>
            <a:r>
              <a:rPr lang="en-US" sz="2800" dirty="0" smtClean="0"/>
              <a:t>Increasing </a:t>
            </a:r>
            <a:r>
              <a:rPr lang="en-US" sz="2800" dirty="0"/>
              <a:t>Use of Hybrid Learning Designs</a:t>
            </a:r>
          </a:p>
          <a:p>
            <a:r>
              <a:rPr lang="en-US" sz="2800" dirty="0" smtClean="0"/>
              <a:t>Rapid </a:t>
            </a:r>
            <a:r>
              <a:rPr lang="en-US" sz="2800" dirty="0"/>
              <a:t>Acceleration of Intuitive Technology</a:t>
            </a:r>
          </a:p>
          <a:p>
            <a:r>
              <a:rPr lang="en-US" sz="2800" dirty="0" smtClean="0"/>
              <a:t>Rethinking </a:t>
            </a:r>
            <a:r>
              <a:rPr lang="en-US" sz="2800" dirty="0"/>
              <a:t>How Schools </a:t>
            </a:r>
            <a:r>
              <a:rPr lang="en-US" sz="2800" dirty="0" smtClean="0"/>
              <a:t>Works</a:t>
            </a:r>
            <a:endParaRPr lang="en-US" sz="2800" dirty="0"/>
          </a:p>
          <a:p>
            <a:endParaRPr lang="en-US" dirty="0"/>
          </a:p>
        </p:txBody>
      </p:sp>
    </p:spTree>
    <p:extLst>
      <p:ext uri="{BB962C8B-B14F-4D97-AF65-F5344CB8AC3E}">
        <p14:creationId xmlns:p14="http://schemas.microsoft.com/office/powerpoint/2010/main" val="145349843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2"/>
          <p:cNvSpPr>
            <a:spLocks noGrp="1"/>
          </p:cNvSpPr>
          <p:nvPr>
            <p:ph type="sldNum" sz="quarter" idx="12"/>
          </p:nvPr>
        </p:nvSpPr>
        <p:spPr>
          <a:xfrm>
            <a:off x="8915400" y="6942138"/>
            <a:ext cx="457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8F47DE-85A3-C847-A601-A94BED1C1E03}" type="slidenum">
              <a:rPr lang="en-US" sz="1400"/>
              <a:pPr/>
              <a:t>46</a:t>
            </a:fld>
            <a:endParaRPr lang="en-US" sz="1400"/>
          </a:p>
        </p:txBody>
      </p:sp>
      <p:sp>
        <p:nvSpPr>
          <p:cNvPr id="7" name="Right Arrow 6"/>
          <p:cNvSpPr/>
          <p:nvPr/>
        </p:nvSpPr>
        <p:spPr>
          <a:xfrm flipV="1">
            <a:off x="3635375" y="2205038"/>
            <a:ext cx="576263" cy="360362"/>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Curved Down Arrow 12"/>
          <p:cNvSpPr/>
          <p:nvPr/>
        </p:nvSpPr>
        <p:spPr>
          <a:xfrm>
            <a:off x="2484438" y="116979"/>
            <a:ext cx="3959225" cy="392521"/>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graphicFrame>
        <p:nvGraphicFramePr>
          <p:cNvPr id="16" name="Table 15"/>
          <p:cNvGraphicFramePr>
            <a:graphicFrameLocks noGrp="1"/>
          </p:cNvGraphicFramePr>
          <p:nvPr>
            <p:extLst>
              <p:ext uri="{D42A27DB-BD31-4B8C-83A1-F6EECF244321}">
                <p14:modId xmlns:p14="http://schemas.microsoft.com/office/powerpoint/2010/main" val="4236741154"/>
              </p:ext>
            </p:extLst>
          </p:nvPr>
        </p:nvGraphicFramePr>
        <p:xfrm>
          <a:off x="1619251" y="609136"/>
          <a:ext cx="5682582" cy="5837740"/>
        </p:xfrm>
        <a:graphic>
          <a:graphicData uri="http://schemas.openxmlformats.org/drawingml/2006/table">
            <a:tbl>
              <a:tblPr firstRow="1" bandRow="1">
                <a:tableStyleId>{5C22544A-7EE6-4342-B048-85BDC9FD1C3A}</a:tableStyleId>
              </a:tblPr>
              <a:tblGrid>
                <a:gridCol w="2906867"/>
                <a:gridCol w="2775715"/>
              </a:tblGrid>
              <a:tr h="368989">
                <a:tc>
                  <a:txBody>
                    <a:bodyPr/>
                    <a:lstStyle/>
                    <a:p>
                      <a:endParaRPr lang="en-US" sz="1900" dirty="0"/>
                    </a:p>
                  </a:txBody>
                  <a:tcPr marL="91447" marR="91447" marT="45718" marB="45718"/>
                </a:tc>
                <a:tc>
                  <a:txBody>
                    <a:bodyPr/>
                    <a:lstStyle/>
                    <a:p>
                      <a:endParaRPr lang="en-US" sz="1900"/>
                    </a:p>
                  </a:txBody>
                  <a:tcPr marL="91447" marR="91447" marT="45718" marB="45718"/>
                </a:tc>
              </a:tr>
              <a:tr h="368989">
                <a:tc>
                  <a:txBody>
                    <a:bodyPr/>
                    <a:lstStyle/>
                    <a:p>
                      <a:endParaRPr lang="en-US" sz="1900" dirty="0"/>
                    </a:p>
                  </a:txBody>
                  <a:tcPr marL="91447" marR="91447" marT="45718" marB="45718"/>
                </a:tc>
                <a:tc>
                  <a:txBody>
                    <a:bodyPr/>
                    <a:lstStyle/>
                    <a:p>
                      <a:endParaRPr lang="en-US" sz="1900" dirty="0"/>
                    </a:p>
                  </a:txBody>
                  <a:tcPr marL="91447" marR="91447" marT="45718" marB="45718"/>
                </a:tc>
              </a:tr>
              <a:tr h="381856">
                <a:tc>
                  <a:txBody>
                    <a:bodyPr/>
                    <a:lstStyle/>
                    <a:p>
                      <a:pPr algn="ctr"/>
                      <a:r>
                        <a:rPr lang="en-US" sz="1900" dirty="0" smtClean="0"/>
                        <a:t>Visible</a:t>
                      </a:r>
                    </a:p>
                  </a:txBody>
                  <a:tcPr marL="91447" marR="91447" marT="45718" marB="45718"/>
                </a:tc>
                <a:tc>
                  <a:txBody>
                    <a:bodyPr/>
                    <a:lstStyle/>
                    <a:p>
                      <a:pPr algn="ctr"/>
                      <a:r>
                        <a:rPr lang="en-US" sz="1900" dirty="0" smtClean="0"/>
                        <a:t>Usable;</a:t>
                      </a:r>
                      <a:r>
                        <a:rPr lang="en-US" sz="1900" baseline="0" dirty="0" smtClean="0"/>
                        <a:t> </a:t>
                      </a:r>
                      <a:endParaRPr lang="en-US" sz="1900" dirty="0"/>
                    </a:p>
                  </a:txBody>
                  <a:tcPr marL="91447" marR="91447" marT="45718" marB="45718"/>
                </a:tc>
              </a:tr>
              <a:tr h="6494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dirty="0" smtClean="0"/>
                        <a:t>Situated</a:t>
                      </a:r>
                    </a:p>
                    <a:p>
                      <a:pPr algn="ctr"/>
                      <a:endParaRPr lang="en-US" sz="1900" dirty="0"/>
                    </a:p>
                  </a:txBody>
                  <a:tcPr marL="91447" marR="91447" marT="45718" marB="45718"/>
                </a:tc>
                <a:tc>
                  <a:txBody>
                    <a:bodyPr/>
                    <a:lstStyle/>
                    <a:p>
                      <a:pPr algn="ctr"/>
                      <a:r>
                        <a:rPr lang="en-US" sz="1900" dirty="0" smtClean="0"/>
                        <a:t>Anywhere; Virtual; Blended</a:t>
                      </a:r>
                      <a:endParaRPr lang="en-US" sz="1900" dirty="0"/>
                    </a:p>
                  </a:txBody>
                  <a:tcPr marL="91447" marR="91447" marT="45718" marB="45718"/>
                </a:tc>
              </a:tr>
              <a:tr h="6494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dirty="0" smtClean="0"/>
                        <a:t>Receiving/Knowing</a:t>
                      </a:r>
                    </a:p>
                    <a:p>
                      <a:pPr algn="ctr"/>
                      <a:endParaRPr lang="en-US" sz="1900" dirty="0"/>
                    </a:p>
                  </a:txBody>
                  <a:tcPr marL="91447" marR="91447" marT="45718" marB="45718"/>
                </a:tc>
                <a:tc>
                  <a:txBody>
                    <a:bodyPr/>
                    <a:lstStyle/>
                    <a:p>
                      <a:pPr algn="ctr"/>
                      <a:r>
                        <a:rPr lang="en-US" sz="1900" dirty="0" smtClean="0"/>
                        <a:t>Affecting</a:t>
                      </a:r>
                      <a:endParaRPr lang="en-US" sz="1900" dirty="0"/>
                    </a:p>
                  </a:txBody>
                  <a:tcPr marL="91447" marR="91447" marT="45718" marB="45718"/>
                </a:tc>
              </a:tr>
              <a:tr h="6494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dirty="0" smtClean="0"/>
                        <a:t>Limited Term</a:t>
                      </a:r>
                    </a:p>
                    <a:p>
                      <a:pPr algn="ctr"/>
                      <a:endParaRPr lang="en-US" sz="1900" dirty="0"/>
                    </a:p>
                  </a:txBody>
                  <a:tcPr marL="91447" marR="91447" marT="45718" marB="45718"/>
                </a:tc>
                <a:tc>
                  <a:txBody>
                    <a:bodyPr/>
                    <a:lstStyle/>
                    <a:p>
                      <a:pPr algn="ctr"/>
                      <a:r>
                        <a:rPr lang="en-US" sz="1900" dirty="0" smtClean="0"/>
                        <a:t>Varying; Lifelong</a:t>
                      </a:r>
                      <a:endParaRPr lang="en-US" sz="1900" dirty="0"/>
                    </a:p>
                  </a:txBody>
                  <a:tcPr marL="91447" marR="91447" marT="45718" marB="45718"/>
                </a:tc>
              </a:tr>
              <a:tr h="6494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dirty="0" smtClean="0"/>
                        <a:t>Enrolled Student</a:t>
                      </a:r>
                    </a:p>
                    <a:p>
                      <a:pPr algn="ctr"/>
                      <a:endParaRPr lang="en-US" sz="1900" dirty="0"/>
                    </a:p>
                  </a:txBody>
                  <a:tcPr marL="91447" marR="91447" marT="45718" marB="45718"/>
                </a:tc>
                <a:tc>
                  <a:txBody>
                    <a:bodyPr/>
                    <a:lstStyle/>
                    <a:p>
                      <a:pPr algn="ctr"/>
                      <a:r>
                        <a:rPr lang="en-US" sz="1900" dirty="0" smtClean="0"/>
                        <a:t>Registered; Life-long Member</a:t>
                      </a:r>
                      <a:endParaRPr lang="en-US" sz="1900" dirty="0"/>
                    </a:p>
                  </a:txBody>
                  <a:tcPr marL="91447" marR="91447" marT="45718" marB="45718"/>
                </a:tc>
              </a:tr>
              <a:tr h="6494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dirty="0" smtClean="0"/>
                        <a:t>Dropouts</a:t>
                      </a:r>
                    </a:p>
                    <a:p>
                      <a:pPr algn="ctr"/>
                      <a:endParaRPr lang="en-US" sz="1900" dirty="0"/>
                    </a:p>
                  </a:txBody>
                  <a:tcPr marL="91447" marR="91447" marT="45718" marB="45718"/>
                </a:tc>
                <a:tc>
                  <a:txBody>
                    <a:bodyPr/>
                    <a:lstStyle/>
                    <a:p>
                      <a:pPr algn="ctr"/>
                      <a:r>
                        <a:rPr lang="en-US" sz="1900" dirty="0" smtClean="0"/>
                        <a:t>100% completion</a:t>
                      </a:r>
                      <a:endParaRPr lang="en-US" sz="1900" dirty="0"/>
                    </a:p>
                  </a:txBody>
                  <a:tcPr marL="91447" marR="91447" marT="45718" marB="45718"/>
                </a:tc>
              </a:tr>
              <a:tr h="649424">
                <a:tc>
                  <a:txBody>
                    <a:bodyPr/>
                    <a:lstStyle/>
                    <a:p>
                      <a:pPr algn="ctr"/>
                      <a:r>
                        <a:rPr lang="en-US" sz="1900" dirty="0" smtClean="0"/>
                        <a:t>DE as 2</a:t>
                      </a:r>
                      <a:r>
                        <a:rPr lang="en-US" sz="1900" baseline="30000" dirty="0" smtClean="0"/>
                        <a:t>nd</a:t>
                      </a:r>
                      <a:r>
                        <a:rPr lang="en-US" sz="1900" dirty="0" smtClean="0"/>
                        <a:t> Class</a:t>
                      </a:r>
                      <a:endParaRPr lang="en-US" sz="1900" dirty="0"/>
                    </a:p>
                  </a:txBody>
                  <a:tcPr marL="91447" marR="91447" marT="45718" marB="45718"/>
                </a:tc>
                <a:tc>
                  <a:txBody>
                    <a:bodyPr/>
                    <a:lstStyle/>
                    <a:p>
                      <a:pPr algn="ctr"/>
                      <a:r>
                        <a:rPr lang="en-US" sz="1900" dirty="0" smtClean="0"/>
                        <a:t>Net-Enabled, Open as Central Modality</a:t>
                      </a:r>
                      <a:endParaRPr lang="en-US" sz="1900" dirty="0"/>
                    </a:p>
                  </a:txBody>
                  <a:tcPr marL="91447" marR="91447" marT="45718" marB="45718"/>
                </a:tc>
              </a:tr>
              <a:tr h="64942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dirty="0" smtClean="0"/>
                        <a:t>University</a:t>
                      </a:r>
                    </a:p>
                    <a:p>
                      <a:pPr algn="ctr"/>
                      <a:endParaRPr lang="en-US" sz="1900" dirty="0"/>
                    </a:p>
                  </a:txBody>
                  <a:tcPr marL="91447" marR="91447" marT="45718" marB="4571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900" dirty="0" err="1" smtClean="0"/>
                        <a:t>Metaversity</a:t>
                      </a:r>
                      <a:endParaRPr lang="en-US" sz="1900" dirty="0" smtClean="0"/>
                    </a:p>
                    <a:p>
                      <a:pPr algn="ctr"/>
                      <a:endParaRPr lang="en-US" sz="1900" dirty="0"/>
                    </a:p>
                  </a:txBody>
                  <a:tcPr marL="91447" marR="91447" marT="45718" marB="45718"/>
                </a:tc>
              </a:tr>
            </a:tbl>
          </a:graphicData>
        </a:graphic>
      </p:graphicFrame>
      <p:sp>
        <p:nvSpPr>
          <p:cNvPr id="17" name="Rectangle 16"/>
          <p:cNvSpPr/>
          <p:nvPr/>
        </p:nvSpPr>
        <p:spPr>
          <a:xfrm>
            <a:off x="2411760" y="692697"/>
            <a:ext cx="4320480" cy="46166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Where could we be going</a:t>
            </a:r>
          </a:p>
        </p:txBody>
      </p:sp>
      <p:sp>
        <p:nvSpPr>
          <p:cNvPr id="19" name="Curved Up Arrow 18"/>
          <p:cNvSpPr/>
          <p:nvPr/>
        </p:nvSpPr>
        <p:spPr>
          <a:xfrm>
            <a:off x="2268538" y="6309043"/>
            <a:ext cx="4606925" cy="449263"/>
          </a:xfrm>
          <a:prstGeom prst="curved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28055397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4"/>
          <p:cNvSpPr txBox="1">
            <a:spLocks noChangeArrowheads="1"/>
          </p:cNvSpPr>
          <p:nvPr/>
        </p:nvSpPr>
        <p:spPr bwMode="auto">
          <a:xfrm>
            <a:off x="1844675" y="4130675"/>
            <a:ext cx="5917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We are seeing the early emergence of a meta-</a:t>
            </a:r>
            <a:r>
              <a:rPr lang="en-US" sz="1800" dirty="0" smtClean="0"/>
              <a:t>university</a:t>
            </a:r>
            <a:endParaRPr lang="en-US" sz="1800" dirty="0"/>
          </a:p>
        </p:txBody>
      </p:sp>
      <p:pic>
        <p:nvPicPr>
          <p:cNvPr id="8397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7581" y="555714"/>
            <a:ext cx="6659322" cy="570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54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3231404"/>
          </a:xfrm>
        </p:spPr>
        <p:txBody>
          <a:bodyPr/>
          <a:lstStyle/>
          <a:p>
            <a:pPr marL="0" indent="0">
              <a:buNone/>
            </a:pPr>
            <a:r>
              <a:rPr lang="en-US" b="1" dirty="0" smtClean="0"/>
              <a:t>Photo credits</a:t>
            </a:r>
          </a:p>
          <a:p>
            <a:pPr marL="0" indent="0">
              <a:buNone/>
            </a:pPr>
            <a:endParaRPr lang="en-US" dirty="0"/>
          </a:p>
          <a:p>
            <a:r>
              <a:rPr lang="en-US" sz="1400" dirty="0"/>
              <a:t>waterdrop_1 </a:t>
            </a:r>
            <a:r>
              <a:rPr lang="en-US" sz="1400" dirty="0">
                <a:hlinkClick r:id="rId2"/>
              </a:rPr>
              <a:t>http://www.flickr.com/people/rifqidahlgren/ Peter Dahlgren</a:t>
            </a:r>
          </a:p>
          <a:p>
            <a:r>
              <a:rPr lang="en-US" sz="1400" dirty="0"/>
              <a:t>waterdrop_2 </a:t>
            </a:r>
            <a:r>
              <a:rPr lang="en-US" sz="1400" dirty="0">
                <a:hlinkClick r:id="rId3"/>
              </a:rPr>
              <a:t>http://www.flickr.com/photos/victoriawhite/ Victoria White</a:t>
            </a:r>
          </a:p>
          <a:p>
            <a:r>
              <a:rPr lang="en-US" sz="1400" dirty="0" err="1"/>
              <a:t>ripples_pond</a:t>
            </a:r>
            <a:r>
              <a:rPr lang="en-US" sz="1400" dirty="0"/>
              <a:t> </a:t>
            </a:r>
            <a:r>
              <a:rPr lang="en-US" sz="1400" dirty="0">
                <a:hlinkClick r:id="rId4"/>
              </a:rPr>
              <a:t>http://www.flickr.com/photos/jedlangdon/ Jed Langdon</a:t>
            </a:r>
          </a:p>
          <a:p>
            <a:r>
              <a:rPr lang="en-US" sz="1400" dirty="0"/>
              <a:t>stream http://</a:t>
            </a:r>
            <a:r>
              <a:rPr lang="en-US" sz="1400" dirty="0" err="1"/>
              <a:t>www.flickr.com</a:t>
            </a:r>
            <a:r>
              <a:rPr lang="en-US" sz="1400" dirty="0"/>
              <a:t>/people/</a:t>
            </a:r>
            <a:r>
              <a:rPr lang="en-US" sz="1400" dirty="0" err="1"/>
              <a:t>kikocat</a:t>
            </a:r>
            <a:r>
              <a:rPr lang="en-US" sz="1400" dirty="0"/>
              <a:t>/ </a:t>
            </a:r>
            <a:r>
              <a:rPr lang="en-US" sz="1400" dirty="0" err="1"/>
              <a:t>kittylitter</a:t>
            </a:r>
            <a:endParaRPr lang="en-US" sz="1400" dirty="0"/>
          </a:p>
          <a:p>
            <a:r>
              <a:rPr lang="en-US" sz="1400" dirty="0"/>
              <a:t>endless http://</a:t>
            </a:r>
            <a:r>
              <a:rPr lang="en-US" sz="1400" dirty="0" err="1"/>
              <a:t>www.flickr.com</a:t>
            </a:r>
            <a:r>
              <a:rPr lang="en-US" sz="1400" dirty="0"/>
              <a:t>/photos/</a:t>
            </a:r>
            <a:r>
              <a:rPr lang="en-US" sz="1400" dirty="0" err="1"/>
              <a:t>waltstoneburner</a:t>
            </a:r>
            <a:r>
              <a:rPr lang="en-US" sz="1400" dirty="0"/>
              <a:t>/ </a:t>
            </a:r>
            <a:r>
              <a:rPr lang="en-US" sz="1400" dirty="0" err="1"/>
              <a:t>walt</a:t>
            </a:r>
            <a:r>
              <a:rPr lang="en-US" sz="1400" dirty="0"/>
              <a:t> </a:t>
            </a:r>
            <a:r>
              <a:rPr lang="en-US" sz="1400" dirty="0" err="1"/>
              <a:t>stoneburner</a:t>
            </a:r>
            <a:endParaRPr lang="en-US" sz="1400" dirty="0"/>
          </a:p>
          <a:p>
            <a:r>
              <a:rPr lang="en-US" sz="1400" dirty="0"/>
              <a:t>seashore http://</a:t>
            </a:r>
            <a:r>
              <a:rPr lang="en-US" sz="1400" dirty="0" err="1"/>
              <a:t>www.flickr.com</a:t>
            </a:r>
            <a:r>
              <a:rPr lang="en-US" sz="1400" dirty="0"/>
              <a:t>/photos/</a:t>
            </a:r>
            <a:r>
              <a:rPr lang="en-US" sz="1400" dirty="0" err="1"/>
              <a:t>joegratz</a:t>
            </a:r>
            <a:r>
              <a:rPr lang="en-US" sz="1400" dirty="0"/>
              <a:t>/ Joe </a:t>
            </a:r>
            <a:r>
              <a:rPr lang="en-US" sz="1400" dirty="0" err="1"/>
              <a:t>Gratz</a:t>
            </a:r>
            <a:endParaRPr lang="en-US" sz="1400" dirty="0"/>
          </a:p>
          <a:p>
            <a:r>
              <a:rPr lang="en-US" sz="1400" dirty="0"/>
              <a:t>ocean http://</a:t>
            </a:r>
            <a:r>
              <a:rPr lang="en-US" sz="1400" dirty="0" err="1"/>
              <a:t>www.flickr.com</a:t>
            </a:r>
            <a:r>
              <a:rPr lang="en-US" sz="1400" dirty="0"/>
              <a:t>/people/</a:t>
            </a:r>
            <a:r>
              <a:rPr lang="en-US" sz="1400" dirty="0" err="1"/>
              <a:t>repoort</a:t>
            </a:r>
            <a:r>
              <a:rPr lang="en-US" sz="1400" dirty="0"/>
              <a:t>/ Adam </a:t>
            </a:r>
            <a:r>
              <a:rPr lang="en-US" sz="1400" dirty="0" err="1"/>
              <a:t>Hally</a:t>
            </a:r>
            <a:endParaRPr lang="en-US" sz="1400" dirty="0"/>
          </a:p>
        </p:txBody>
      </p:sp>
    </p:spTree>
    <p:extLst>
      <p:ext uri="{BB962C8B-B14F-4D97-AF65-F5344CB8AC3E}">
        <p14:creationId xmlns:p14="http://schemas.microsoft.com/office/powerpoint/2010/main" val="145404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01" y="1054420"/>
            <a:ext cx="5935699" cy="1143000"/>
          </a:xfrm>
        </p:spPr>
        <p:txBody>
          <a:bodyPr>
            <a:normAutofit/>
          </a:bodyPr>
          <a:lstStyle/>
          <a:p>
            <a:r>
              <a:rPr lang="en-US" sz="3200" b="1" dirty="0" smtClean="0"/>
              <a:t> </a:t>
            </a:r>
            <a:r>
              <a:rPr lang="en-US" sz="3200" b="1" dirty="0" smtClean="0">
                <a:cs typeface="Garamond"/>
              </a:rPr>
              <a:t>A Harvest Too </a:t>
            </a:r>
            <a:r>
              <a:rPr lang="en-US" sz="3200" b="1" dirty="0">
                <a:cs typeface="Garamond"/>
              </a:rPr>
              <a:t>L</a:t>
            </a:r>
            <a:r>
              <a:rPr lang="en-US" sz="3200" b="1" dirty="0" smtClean="0">
                <a:cs typeface="Garamond"/>
              </a:rPr>
              <a:t>arge?</a:t>
            </a:r>
            <a:endParaRPr lang="en-US" sz="3200" b="1" dirty="0">
              <a:cs typeface="Garamond"/>
            </a:endParaRPr>
          </a:p>
        </p:txBody>
      </p:sp>
      <p:sp>
        <p:nvSpPr>
          <p:cNvPr id="3" name="Content Placeholder 2"/>
          <p:cNvSpPr>
            <a:spLocks noGrp="1"/>
          </p:cNvSpPr>
          <p:nvPr>
            <p:ph idx="1"/>
          </p:nvPr>
        </p:nvSpPr>
        <p:spPr>
          <a:xfrm>
            <a:off x="937080" y="2685049"/>
            <a:ext cx="7106326" cy="1906999"/>
          </a:xfrm>
        </p:spPr>
        <p:txBody>
          <a:bodyPr>
            <a:normAutofit/>
          </a:bodyPr>
          <a:lstStyle/>
          <a:p>
            <a:pPr marL="0" indent="0">
              <a:buNone/>
            </a:pPr>
            <a:r>
              <a:rPr lang="en-US" sz="2000" i="1" dirty="0" smtClean="0">
                <a:cs typeface="Garamond"/>
              </a:rPr>
              <a:t>Toward an Ecosystem of Open Experiential Learning</a:t>
            </a:r>
          </a:p>
          <a:p>
            <a:pPr marL="0" indent="0">
              <a:buNone/>
            </a:pPr>
            <a:endParaRPr lang="en-US" sz="2000" i="1" dirty="0">
              <a:cs typeface="Garamond"/>
            </a:endParaRPr>
          </a:p>
          <a:p>
            <a:pPr marL="0" indent="0">
              <a:buNone/>
            </a:pPr>
            <a:r>
              <a:rPr lang="en-US" sz="2000" i="1" dirty="0" smtClean="0">
                <a:cs typeface="Garamond"/>
              </a:rPr>
              <a:t>Vijay Kumar</a:t>
            </a:r>
            <a:r>
              <a:rPr lang="en-US" sz="2000" i="1" dirty="0">
                <a:cs typeface="Garamond"/>
              </a:rPr>
              <a:t> </a:t>
            </a:r>
          </a:p>
          <a:p>
            <a:pPr marL="0" indent="0">
              <a:buNone/>
            </a:pPr>
            <a:r>
              <a:rPr lang="en-US" sz="2000" i="1" dirty="0" smtClean="0">
                <a:cs typeface="Garamond"/>
              </a:rPr>
              <a:t>With (more than) a little help from my friends</a:t>
            </a:r>
          </a:p>
        </p:txBody>
      </p:sp>
    </p:spTree>
    <p:extLst>
      <p:ext uri="{BB962C8B-B14F-4D97-AF65-F5344CB8AC3E}">
        <p14:creationId xmlns:p14="http://schemas.microsoft.com/office/powerpoint/2010/main" val="235367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opkins OCW"/>
          <p:cNvPicPr>
            <a:picLocks noChangeAspect="1" noChangeArrowheads="1"/>
          </p:cNvPicPr>
          <p:nvPr/>
        </p:nvPicPr>
        <p:blipFill>
          <a:blip r:embed="rId3"/>
          <a:srcRect/>
          <a:stretch>
            <a:fillRect/>
          </a:stretch>
        </p:blipFill>
        <p:spPr bwMode="auto">
          <a:xfrm>
            <a:off x="144090" y="3838947"/>
            <a:ext cx="2816613" cy="2226571"/>
          </a:xfrm>
          <a:prstGeom prst="rect">
            <a:avLst/>
          </a:prstGeom>
          <a:noFill/>
          <a:ln w="0">
            <a:solidFill>
              <a:schemeClr val="tx1"/>
            </a:solidFill>
            <a:miter lim="800000"/>
            <a:headEnd/>
            <a:tailEnd/>
          </a:ln>
        </p:spPr>
      </p:pic>
      <p:pic>
        <p:nvPicPr>
          <p:cNvPr id="43014" name="Picture 6" descr="Kyoto University OCW"/>
          <p:cNvPicPr>
            <a:picLocks noChangeAspect="1" noChangeArrowheads="1"/>
          </p:cNvPicPr>
          <p:nvPr/>
        </p:nvPicPr>
        <p:blipFill>
          <a:blip r:embed="rId4"/>
          <a:srcRect b="21967"/>
          <a:stretch>
            <a:fillRect/>
          </a:stretch>
        </p:blipFill>
        <p:spPr bwMode="auto">
          <a:xfrm>
            <a:off x="1208345" y="3423480"/>
            <a:ext cx="2838878" cy="2512845"/>
          </a:xfrm>
          <a:prstGeom prst="rect">
            <a:avLst/>
          </a:prstGeom>
          <a:noFill/>
          <a:ln w="0">
            <a:solidFill>
              <a:schemeClr val="tx1"/>
            </a:solidFill>
            <a:miter lim="800000"/>
            <a:headEnd/>
            <a:tailEnd/>
          </a:ln>
        </p:spPr>
      </p:pic>
      <p:pic>
        <p:nvPicPr>
          <p:cNvPr id="43018" name="Picture 9"/>
          <p:cNvPicPr>
            <a:picLocks noChangeAspect="1" noChangeArrowheads="1"/>
          </p:cNvPicPr>
          <p:nvPr/>
        </p:nvPicPr>
        <p:blipFill>
          <a:blip r:embed="rId5"/>
          <a:srcRect/>
          <a:stretch>
            <a:fillRect/>
          </a:stretch>
        </p:blipFill>
        <p:spPr bwMode="auto">
          <a:xfrm>
            <a:off x="2428062" y="5348605"/>
            <a:ext cx="2442867" cy="610717"/>
          </a:xfrm>
          <a:prstGeom prst="rect">
            <a:avLst/>
          </a:prstGeom>
          <a:noFill/>
          <a:ln w="9525">
            <a:noFill/>
            <a:miter lim="800000"/>
            <a:headEnd/>
            <a:tailEnd/>
          </a:ln>
        </p:spPr>
      </p:pic>
      <p:pic>
        <p:nvPicPr>
          <p:cNvPr id="43020" name="Picture 11"/>
          <p:cNvPicPr>
            <a:picLocks noChangeAspect="1" noChangeArrowheads="1"/>
          </p:cNvPicPr>
          <p:nvPr/>
        </p:nvPicPr>
        <p:blipFill>
          <a:blip r:embed="rId6"/>
          <a:srcRect t="22917" r="62500" b="66666"/>
          <a:stretch>
            <a:fillRect/>
          </a:stretch>
        </p:blipFill>
        <p:spPr bwMode="auto">
          <a:xfrm>
            <a:off x="3938851" y="5760159"/>
            <a:ext cx="2684609" cy="610717"/>
          </a:xfrm>
          <a:prstGeom prst="rect">
            <a:avLst/>
          </a:prstGeom>
          <a:noFill/>
          <a:ln w="9525">
            <a:noFill/>
            <a:miter lim="800000"/>
            <a:headEnd/>
            <a:tailEnd/>
          </a:ln>
        </p:spPr>
      </p:pic>
      <p:pic>
        <p:nvPicPr>
          <p:cNvPr id="43021" name="Picture 12"/>
          <p:cNvPicPr>
            <a:picLocks noChangeAspect="1" noChangeArrowheads="1"/>
          </p:cNvPicPr>
          <p:nvPr/>
        </p:nvPicPr>
        <p:blipFill>
          <a:blip r:embed="rId7"/>
          <a:srcRect/>
          <a:stretch>
            <a:fillRect/>
          </a:stretch>
        </p:blipFill>
        <p:spPr bwMode="auto">
          <a:xfrm flipH="1">
            <a:off x="8356599" y="6172199"/>
            <a:ext cx="45719" cy="45719"/>
          </a:xfrm>
          <a:prstGeom prst="rect">
            <a:avLst/>
          </a:prstGeom>
          <a:noFill/>
          <a:ln w="9525">
            <a:noFill/>
            <a:miter lim="800000"/>
            <a:headEnd/>
            <a:tailEnd/>
          </a:ln>
        </p:spPr>
      </p:pic>
      <p:pic>
        <p:nvPicPr>
          <p:cNvPr id="43022" name="Picture 13"/>
          <p:cNvPicPr>
            <a:picLocks noChangeAspect="1" noChangeArrowheads="1"/>
          </p:cNvPicPr>
          <p:nvPr/>
        </p:nvPicPr>
        <p:blipFill>
          <a:blip r:embed="rId7"/>
          <a:srcRect/>
          <a:stretch>
            <a:fillRect/>
          </a:stretch>
        </p:blipFill>
        <p:spPr bwMode="auto">
          <a:xfrm flipH="1">
            <a:off x="6680199" y="6019799"/>
            <a:ext cx="45719" cy="45719"/>
          </a:xfrm>
          <a:prstGeom prst="rect">
            <a:avLst/>
          </a:prstGeom>
          <a:noFill/>
          <a:ln w="9525">
            <a:noFill/>
            <a:miter lim="800000"/>
            <a:headEnd/>
            <a:tailEnd/>
          </a:ln>
        </p:spPr>
      </p:pic>
      <p:pic>
        <p:nvPicPr>
          <p:cNvPr id="19" name="Picture 18" descr="nptel banner.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509" y="5936325"/>
            <a:ext cx="3312335" cy="845093"/>
          </a:xfrm>
          <a:prstGeom prst="rect">
            <a:avLst/>
          </a:prstGeom>
        </p:spPr>
      </p:pic>
      <p:pic>
        <p:nvPicPr>
          <p:cNvPr id="3" name="Picture 2" descr="MIT-OCW.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840" y="316450"/>
            <a:ext cx="1930038" cy="1876126"/>
          </a:xfrm>
          <a:prstGeom prst="rect">
            <a:avLst/>
          </a:prstGeom>
        </p:spPr>
      </p:pic>
      <p:pic>
        <p:nvPicPr>
          <p:cNvPr id="43013" name="Picture 5"/>
          <p:cNvPicPr>
            <a:picLocks noChangeAspect="1" noChangeArrowheads="1"/>
          </p:cNvPicPr>
          <p:nvPr/>
        </p:nvPicPr>
        <p:blipFill>
          <a:blip r:embed="rId10"/>
          <a:srcRect/>
          <a:stretch>
            <a:fillRect/>
          </a:stretch>
        </p:blipFill>
        <p:spPr bwMode="auto">
          <a:xfrm>
            <a:off x="2846922" y="3070848"/>
            <a:ext cx="2859554" cy="2220210"/>
          </a:xfrm>
          <a:prstGeom prst="rect">
            <a:avLst/>
          </a:prstGeom>
          <a:noFill/>
          <a:ln w="0">
            <a:solidFill>
              <a:schemeClr val="tx1"/>
            </a:solidFill>
            <a:miter lim="800000"/>
            <a:headEnd/>
            <a:tailEnd/>
          </a:ln>
        </p:spPr>
      </p:pic>
      <p:pic>
        <p:nvPicPr>
          <p:cNvPr id="43015" name="Picture 7" descr="OCWC"/>
          <p:cNvPicPr>
            <a:picLocks noChangeAspect="1" noChangeArrowheads="1"/>
          </p:cNvPicPr>
          <p:nvPr/>
        </p:nvPicPr>
        <p:blipFill>
          <a:blip r:embed="rId11"/>
          <a:srcRect l="6154" r="6154" b="1904"/>
          <a:stretch>
            <a:fillRect/>
          </a:stretch>
        </p:blipFill>
        <p:spPr bwMode="auto">
          <a:xfrm>
            <a:off x="4300327" y="2526250"/>
            <a:ext cx="2545506" cy="2298587"/>
          </a:xfrm>
          <a:prstGeom prst="rect">
            <a:avLst/>
          </a:prstGeom>
          <a:noFill/>
          <a:ln w="0">
            <a:solidFill>
              <a:schemeClr val="tx1"/>
            </a:solidFill>
            <a:miter lim="800000"/>
            <a:headEnd/>
            <a:tailEnd/>
          </a:ln>
        </p:spPr>
      </p:pic>
      <p:pic>
        <p:nvPicPr>
          <p:cNvPr id="5" name="Picture 4" descr="Screen Shot 2012-06-14 at 2.35.24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0007" y="1509056"/>
            <a:ext cx="2552216" cy="1755924"/>
          </a:xfrm>
          <a:prstGeom prst="rect">
            <a:avLst/>
          </a:prstGeom>
        </p:spPr>
      </p:pic>
      <p:pic>
        <p:nvPicPr>
          <p:cNvPr id="43019" name="Picture 10"/>
          <p:cNvPicPr>
            <a:picLocks noChangeAspect="1" noChangeArrowheads="1"/>
          </p:cNvPicPr>
          <p:nvPr/>
        </p:nvPicPr>
        <p:blipFill>
          <a:blip r:embed="rId13"/>
          <a:srcRect r="69710"/>
          <a:stretch>
            <a:fillRect/>
          </a:stretch>
        </p:blipFill>
        <p:spPr bwMode="auto">
          <a:xfrm>
            <a:off x="3569319" y="4824837"/>
            <a:ext cx="2061169" cy="687056"/>
          </a:xfrm>
          <a:prstGeom prst="rect">
            <a:avLst/>
          </a:prstGeom>
          <a:noFill/>
          <a:ln w="9525">
            <a:noFill/>
            <a:miter lim="800000"/>
            <a:headEnd/>
            <a:tailEnd/>
          </a:ln>
        </p:spPr>
      </p:pic>
      <p:sp>
        <p:nvSpPr>
          <p:cNvPr id="43010" name="Text Box 2"/>
          <p:cNvSpPr txBox="1">
            <a:spLocks noChangeArrowheads="1"/>
          </p:cNvSpPr>
          <p:nvPr/>
        </p:nvSpPr>
        <p:spPr bwMode="auto">
          <a:xfrm>
            <a:off x="2382964" y="251303"/>
            <a:ext cx="5282954" cy="1191095"/>
          </a:xfrm>
          <a:prstGeom prst="rect">
            <a:avLst/>
          </a:prstGeom>
          <a:noFill/>
          <a:ln w="9525">
            <a:noFill/>
            <a:miter lim="800000"/>
            <a:headEnd/>
            <a:tailEnd/>
          </a:ln>
        </p:spPr>
        <p:txBody>
          <a:bodyPr wrap="square">
            <a:prstTxWarp prst="textNoShape">
              <a:avLst/>
            </a:prstTxWarp>
            <a:spAutoFit/>
          </a:bodyPr>
          <a:lstStyle/>
          <a:p>
            <a:pPr>
              <a:lnSpc>
                <a:spcPct val="130000"/>
              </a:lnSpc>
            </a:pPr>
            <a:r>
              <a:rPr lang="en-US" sz="2800" b="1" dirty="0">
                <a:solidFill>
                  <a:srgbClr val="A33033"/>
                </a:solidFill>
                <a:latin typeface="+mj-lt"/>
              </a:rPr>
              <a:t>Unlocking Knowledge</a:t>
            </a:r>
          </a:p>
          <a:p>
            <a:pPr>
              <a:lnSpc>
                <a:spcPct val="130000"/>
              </a:lnSpc>
            </a:pPr>
            <a:r>
              <a:rPr lang="en-US" sz="2800" b="1" dirty="0">
                <a:solidFill>
                  <a:srgbClr val="3E3E3E"/>
                </a:solidFill>
                <a:latin typeface="+mj-lt"/>
              </a:rPr>
              <a:t>Inspiring a Movement</a:t>
            </a:r>
          </a:p>
        </p:txBody>
      </p:sp>
      <p:pic>
        <p:nvPicPr>
          <p:cNvPr id="2" name="Picture 1" descr="Screen Shot 2012-06-14 at 3.26.50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35667" y="5206618"/>
            <a:ext cx="1460500" cy="1574800"/>
          </a:xfrm>
          <a:prstGeom prst="rect">
            <a:avLst/>
          </a:prstGeom>
        </p:spPr>
      </p:pic>
    </p:spTree>
    <p:extLst>
      <p:ext uri="{BB962C8B-B14F-4D97-AF65-F5344CB8AC3E}">
        <p14:creationId xmlns:p14="http://schemas.microsoft.com/office/powerpoint/2010/main" val="2629276114"/>
      </p:ext>
    </p:extLst>
  </p:cSld>
  <p:clrMapOvr>
    <a:masterClrMapping/>
  </p:clrMapOvr>
  <mc:AlternateContent xmlns:mc="http://schemas.openxmlformats.org/markup-compatibility/2006" xmlns:p14="http://schemas.microsoft.com/office/powerpoint/2010/main">
    <mc:Choice Requires="p14">
      <p:transition spd="med" p14:dur="700" advClick="0" advTm="1600">
        <p:fade/>
      </p:transition>
    </mc:Choice>
    <mc:Fallback xmlns="">
      <p:transition xmlns:p14="http://schemas.microsoft.com/office/powerpoint/2010/main" spd="med" advClick="0" advTm="16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99"/>
                                          </p:stCondLst>
                                        </p:cTn>
                                        <p:tgtEl>
                                          <p:spTgt spid="430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99"/>
                                          </p:stCondLst>
                                        </p:cTn>
                                        <p:tgtEl>
                                          <p:spTgt spid="430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30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430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430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430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430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3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2" y="124522"/>
            <a:ext cx="8282880" cy="1052736"/>
          </a:xfrm>
        </p:spPr>
        <p:txBody>
          <a:bodyPr>
            <a:normAutofit/>
          </a:bodyPr>
          <a:lstStyle/>
          <a:p>
            <a:r>
              <a:rPr lang="en-US" sz="2800" b="1" dirty="0" smtClean="0"/>
              <a:t>The Open Explosion: Internet for</a:t>
            </a:r>
            <a:br>
              <a:rPr lang="en-US" sz="2800" b="1" dirty="0" smtClean="0"/>
            </a:br>
            <a:r>
              <a:rPr lang="en-US" sz="2800" b="1" dirty="0" smtClean="0"/>
              <a:t>“Non-Traditional” Education</a:t>
            </a:r>
            <a:endParaRPr lang="en-US" sz="2800" b="1" dirty="0"/>
          </a:p>
        </p:txBody>
      </p:sp>
      <p:sp>
        <p:nvSpPr>
          <p:cNvPr id="11" name="TextBox 10"/>
          <p:cNvSpPr txBox="1"/>
          <p:nvPr/>
        </p:nvSpPr>
        <p:spPr>
          <a:xfrm>
            <a:off x="1504950" y="3429000"/>
            <a:ext cx="415267" cy="369332"/>
          </a:xfrm>
          <a:prstGeom prst="rect">
            <a:avLst/>
          </a:prstGeom>
          <a:noFill/>
        </p:spPr>
        <p:txBody>
          <a:bodyPr wrap="none" rtlCol="0">
            <a:spAutoFit/>
          </a:bodyPr>
          <a:lstStyle/>
          <a:p>
            <a:pPr fontAlgn="base">
              <a:spcBef>
                <a:spcPct val="0"/>
              </a:spcBef>
              <a:spcAft>
                <a:spcPct val="0"/>
              </a:spcAft>
            </a:pPr>
            <a:endParaRPr lang="en-US" dirty="0">
              <a:solidFill>
                <a:prstClr val="black"/>
              </a:solidFill>
              <a:latin typeface="Calibri" charset="0"/>
              <a:ea typeface="ＭＳ Ｐゴシック" charset="-128"/>
              <a:cs typeface="ＭＳ Ｐゴシック" charset="-128"/>
            </a:endParaRPr>
          </a:p>
        </p:txBody>
      </p:sp>
      <p:pic>
        <p:nvPicPr>
          <p:cNvPr id="14" name="Picture 13" descr="oli.jpg"/>
          <p:cNvPicPr>
            <a:picLocks noChangeAspect="1"/>
          </p:cNvPicPr>
          <p:nvPr/>
        </p:nvPicPr>
        <p:blipFill>
          <a:blip r:embed="rId3"/>
          <a:stretch>
            <a:fillRect/>
          </a:stretch>
        </p:blipFill>
        <p:spPr>
          <a:xfrm>
            <a:off x="305547" y="1471960"/>
            <a:ext cx="1614670" cy="1232866"/>
          </a:xfrm>
          <a:prstGeom prst="rect">
            <a:avLst/>
          </a:prstGeom>
        </p:spPr>
      </p:pic>
      <p:pic>
        <p:nvPicPr>
          <p:cNvPr id="17" name="Picture 16" descr="galaxyzoologo.psd"/>
          <p:cNvPicPr>
            <a:picLocks noChangeAspect="1"/>
          </p:cNvPicPr>
          <p:nvPr/>
        </p:nvPicPr>
        <p:blipFill>
          <a:blip r:embed="rId4"/>
          <a:stretch>
            <a:fillRect/>
          </a:stretch>
        </p:blipFill>
        <p:spPr>
          <a:xfrm>
            <a:off x="3937753" y="4392268"/>
            <a:ext cx="4482719" cy="717550"/>
          </a:xfrm>
          <a:prstGeom prst="rect">
            <a:avLst/>
          </a:prstGeom>
        </p:spPr>
      </p:pic>
      <p:pic>
        <p:nvPicPr>
          <p:cNvPr id="34" name="Picture 33" descr="quoralogo.psd"/>
          <p:cNvPicPr>
            <a:picLocks noChangeAspect="1"/>
          </p:cNvPicPr>
          <p:nvPr/>
        </p:nvPicPr>
        <p:blipFill>
          <a:blip r:embed="rId5"/>
          <a:stretch>
            <a:fillRect/>
          </a:stretch>
        </p:blipFill>
        <p:spPr>
          <a:xfrm>
            <a:off x="2768988" y="5351224"/>
            <a:ext cx="2227991" cy="1134932"/>
          </a:xfrm>
          <a:prstGeom prst="rect">
            <a:avLst/>
          </a:prstGeom>
        </p:spPr>
      </p:pic>
      <p:pic>
        <p:nvPicPr>
          <p:cNvPr id="24" name="Picture 23" descr="khanlogo.psd"/>
          <p:cNvPicPr>
            <a:picLocks noChangeAspect="1"/>
          </p:cNvPicPr>
          <p:nvPr/>
        </p:nvPicPr>
        <p:blipFill>
          <a:blip r:embed="rId6"/>
          <a:stretch>
            <a:fillRect/>
          </a:stretch>
        </p:blipFill>
        <p:spPr>
          <a:xfrm>
            <a:off x="1270372" y="3255142"/>
            <a:ext cx="3949700" cy="927100"/>
          </a:xfrm>
          <a:prstGeom prst="rect">
            <a:avLst/>
          </a:prstGeom>
        </p:spPr>
      </p:pic>
      <p:grpSp>
        <p:nvGrpSpPr>
          <p:cNvPr id="30" name="Group 13"/>
          <p:cNvGrpSpPr>
            <a:grpSpLocks/>
          </p:cNvGrpSpPr>
          <p:nvPr/>
        </p:nvGrpSpPr>
        <p:grpSpPr bwMode="auto">
          <a:xfrm>
            <a:off x="5220072" y="1471960"/>
            <a:ext cx="3200400" cy="914400"/>
            <a:chOff x="2832" y="1536"/>
            <a:chExt cx="1968" cy="488"/>
          </a:xfrm>
        </p:grpSpPr>
        <p:pic>
          <p:nvPicPr>
            <p:cNvPr id="3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4" y="1728"/>
              <a:ext cx="1296"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2" y="1536"/>
              <a:ext cx="672"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2892" y="5453062"/>
            <a:ext cx="16097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73100" y="1511300"/>
            <a:ext cx="184666" cy="369332"/>
          </a:xfrm>
          <a:prstGeom prst="rect">
            <a:avLst/>
          </a:prstGeom>
          <a:noFill/>
        </p:spPr>
        <p:txBody>
          <a:bodyPr wrap="none" rtlCol="0">
            <a:spAutoFit/>
          </a:bodyPr>
          <a:lstStyle/>
          <a:p>
            <a:endParaRPr lang="en-US" dirty="0"/>
          </a:p>
        </p:txBody>
      </p:sp>
      <p:pic>
        <p:nvPicPr>
          <p:cNvPr id="39" name="Picture 38" descr="googlesummercodelogo.psd"/>
          <p:cNvPicPr>
            <a:picLocks noChangeAspect="1"/>
          </p:cNvPicPr>
          <p:nvPr/>
        </p:nvPicPr>
        <p:blipFill>
          <a:blip r:embed="rId10"/>
          <a:stretch>
            <a:fillRect/>
          </a:stretch>
        </p:blipFill>
        <p:spPr>
          <a:xfrm>
            <a:off x="506748" y="5109818"/>
            <a:ext cx="1695937" cy="1303682"/>
          </a:xfrm>
          <a:prstGeom prst="rect">
            <a:avLst/>
          </a:prstGeom>
          <a:solidFill>
            <a:schemeClr val="bg1"/>
          </a:solidFill>
        </p:spPr>
      </p:pic>
      <p:pic>
        <p:nvPicPr>
          <p:cNvPr id="3" name="Picture 2" descr="mitx.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6240" y="2817354"/>
            <a:ext cx="1546483" cy="980978"/>
          </a:xfrm>
          <a:prstGeom prst="rect">
            <a:avLst/>
          </a:prstGeom>
        </p:spPr>
      </p:pic>
      <p:pic>
        <p:nvPicPr>
          <p:cNvPr id="7" name="Picture 6" descr="Edx.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95087" y="1752566"/>
            <a:ext cx="2248910" cy="1596787"/>
          </a:xfrm>
          <a:prstGeom prst="rect">
            <a:avLst/>
          </a:prstGeom>
        </p:spPr>
      </p:pic>
    </p:spTree>
    <p:extLst>
      <p:ext uri="{BB962C8B-B14F-4D97-AF65-F5344CB8AC3E}">
        <p14:creationId xmlns:p14="http://schemas.microsoft.com/office/powerpoint/2010/main" val="34642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ext Box 2"/>
          <p:cNvSpPr txBox="1">
            <a:spLocks noChangeArrowheads="1"/>
          </p:cNvSpPr>
          <p:nvPr/>
        </p:nvSpPr>
        <p:spPr bwMode="auto">
          <a:xfrm>
            <a:off x="320434" y="4495800"/>
            <a:ext cx="8686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pPr eaLnBrk="1" hangingPunct="1">
              <a:spcAft>
                <a:spcPct val="50000"/>
              </a:spcAft>
              <a:buClr>
                <a:srgbClr val="ED6E00"/>
              </a:buClr>
              <a:buSzPct val="150000"/>
            </a:pPr>
            <a:r>
              <a:rPr lang="en-US" sz="2000" b="1" dirty="0" err="1">
                <a:latin typeface="+mn-lt"/>
                <a:cs typeface="Arial" charset="0"/>
              </a:rPr>
              <a:t>Kunle</a:t>
            </a:r>
            <a:r>
              <a:rPr lang="en-US" sz="2000" b="1" dirty="0">
                <a:latin typeface="+mn-lt"/>
                <a:cs typeface="Arial" charset="0"/>
              </a:rPr>
              <a:t> </a:t>
            </a:r>
            <a:r>
              <a:rPr lang="en-US" sz="2000" b="1" dirty="0" err="1">
                <a:latin typeface="+mn-lt"/>
                <a:cs typeface="Arial" charset="0"/>
              </a:rPr>
              <a:t>Adejumo</a:t>
            </a:r>
            <a:r>
              <a:rPr lang="en-US" sz="2000" b="1" dirty="0">
                <a:latin typeface="+mn-lt"/>
                <a:cs typeface="Arial" charset="0"/>
              </a:rPr>
              <a:t>, </a:t>
            </a:r>
            <a:r>
              <a:rPr lang="en-US" sz="2000" dirty="0">
                <a:latin typeface="+mn-lt"/>
                <a:cs typeface="Arial" charset="0"/>
              </a:rPr>
              <a:t>Engineering student at </a:t>
            </a:r>
            <a:r>
              <a:rPr lang="en-US" sz="2000" dirty="0" err="1">
                <a:latin typeface="+mn-lt"/>
                <a:cs typeface="Arial" charset="0"/>
              </a:rPr>
              <a:t>Ahmadu</a:t>
            </a:r>
            <a:r>
              <a:rPr lang="en-US" sz="2000" dirty="0">
                <a:latin typeface="+mn-lt"/>
                <a:cs typeface="Arial" charset="0"/>
              </a:rPr>
              <a:t> Bello </a:t>
            </a:r>
            <a:r>
              <a:rPr lang="en-US" sz="2000" dirty="0" smtClean="0">
                <a:latin typeface="+mn-lt"/>
                <a:cs typeface="Arial" charset="0"/>
              </a:rPr>
              <a:t>University in </a:t>
            </a:r>
            <a:r>
              <a:rPr lang="en-US" sz="2000" dirty="0">
                <a:latin typeface="+mn-lt"/>
                <a:cs typeface="Arial" charset="0"/>
              </a:rPr>
              <a:t>Zaria, Nigeria</a:t>
            </a:r>
          </a:p>
          <a:p>
            <a:pPr eaLnBrk="1" hangingPunct="1">
              <a:spcAft>
                <a:spcPct val="50000"/>
              </a:spcAft>
              <a:buClr>
                <a:srgbClr val="ED6E00"/>
              </a:buClr>
              <a:buSzPct val="150000"/>
            </a:pPr>
            <a:r>
              <a:rPr lang="ja-JP" altLang="en-US" sz="2000" i="1" dirty="0">
                <a:latin typeface="+mn-lt"/>
                <a:cs typeface="Arial" charset="0"/>
              </a:rPr>
              <a:t>“</a:t>
            </a:r>
            <a:r>
              <a:rPr lang="en-US" altLang="ja-JP" sz="2000" i="1" dirty="0">
                <a:latin typeface="+mn-lt"/>
                <a:cs typeface="Arial" charset="0"/>
              </a:rPr>
              <a:t>Last semester, I had a course in metallurgical engineering. I </a:t>
            </a:r>
            <a:r>
              <a:rPr lang="en-US" altLang="ja-JP" sz="2000" i="1" dirty="0" smtClean="0">
                <a:latin typeface="+mn-lt"/>
                <a:cs typeface="Arial" charset="0"/>
              </a:rPr>
              <a:t>didn’t </a:t>
            </a:r>
            <a:r>
              <a:rPr lang="en-US" altLang="ja-JP" sz="2000" i="1" dirty="0">
                <a:latin typeface="+mn-lt"/>
                <a:cs typeface="Arial" charset="0"/>
              </a:rPr>
              <a:t>have notes, so I went to OCW. I downloaded a course outline on this, and also some review questions, and these helped me gain a deeper understanding of the material.</a:t>
            </a:r>
            <a:r>
              <a:rPr lang="ja-JP" altLang="en-US" sz="2000" i="1" dirty="0">
                <a:latin typeface="+mn-lt"/>
                <a:cs typeface="Arial" charset="0"/>
              </a:rPr>
              <a:t>”</a:t>
            </a:r>
            <a:endParaRPr lang="en-US" sz="2000" i="1" dirty="0">
              <a:latin typeface="+mn-lt"/>
              <a:cs typeface="Arial" charset="0"/>
            </a:endParaRPr>
          </a:p>
        </p:txBody>
      </p:sp>
      <p:sp>
        <p:nvSpPr>
          <p:cNvPr id="552963" name="Rectangle 3"/>
          <p:cNvSpPr>
            <a:spLocks noChangeArrowheads="1"/>
          </p:cNvSpPr>
          <p:nvPr/>
        </p:nvSpPr>
        <p:spPr bwMode="auto">
          <a:xfrm>
            <a:off x="223838" y="225425"/>
            <a:ext cx="8577262" cy="892175"/>
          </a:xfrm>
          <a:prstGeom prst="rect">
            <a:avLst/>
          </a:prstGeom>
          <a:noFill/>
          <a:ln w="9525">
            <a:noFill/>
            <a:miter lim="800000"/>
            <a:headEnd/>
            <a:tailEnd/>
          </a:ln>
          <a:effectLst/>
        </p:spPr>
        <p:txBody>
          <a:bodyPr/>
          <a:lstStyle/>
          <a:p>
            <a:pPr algn="ctr" eaLnBrk="1" hangingPunct="1">
              <a:defRPr/>
            </a:pPr>
            <a:endParaRPr lang="en-US" sz="4800" b="1">
              <a:solidFill>
                <a:schemeClr val="tx2"/>
              </a:solidFill>
              <a:effectLst>
                <a:outerShdw blurRad="38100" dist="38100" dir="2700000" algn="tl">
                  <a:srgbClr val="000000"/>
                </a:outerShdw>
              </a:effectLst>
            </a:endParaRPr>
          </a:p>
        </p:txBody>
      </p:sp>
      <p:pic>
        <p:nvPicPr>
          <p:cNvPr id="32771" name="Picture 4" descr="Kunle Adejumo"/>
          <p:cNvPicPr>
            <a:picLocks noChangeAspect="1" noChangeArrowheads="1"/>
          </p:cNvPicPr>
          <p:nvPr/>
        </p:nvPicPr>
        <p:blipFill rotWithShape="1">
          <a:blip r:embed="rId3">
            <a:extLst>
              <a:ext uri="{28A0092B-C50C-407E-A947-70E740481C1C}">
                <a14:useLocalDpi xmlns:a14="http://schemas.microsoft.com/office/drawing/2010/main" val="0"/>
              </a:ext>
            </a:extLst>
          </a:blip>
          <a:srcRect l="5092" t="13769" r="23255" b="9461"/>
          <a:stretch/>
        </p:blipFill>
        <p:spPr bwMode="auto">
          <a:xfrm>
            <a:off x="3200400" y="807172"/>
            <a:ext cx="2741613"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5"/>
          <p:cNvSpPr txBox="1">
            <a:spLocks noChangeArrowheads="1"/>
          </p:cNvSpPr>
          <p:nvPr/>
        </p:nvSpPr>
        <p:spPr bwMode="auto">
          <a:xfrm>
            <a:off x="8343900" y="6261100"/>
            <a:ext cx="774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nchor="ctr">
            <a:spAutoFit/>
          </a:bodyPr>
          <a:lstStyle>
            <a:lvl1pPr>
              <a:defRPr sz="4400">
                <a:solidFill>
                  <a:schemeClr val="tx1"/>
                </a:solidFill>
                <a:latin typeface="Garamond" charset="0"/>
                <a:ea typeface="ＭＳ Ｐゴシック" charset="0"/>
                <a:cs typeface="ＭＳ Ｐゴシック" charset="0"/>
              </a:defRPr>
            </a:lvl1pPr>
            <a:lvl2pPr marL="742950" indent="-285750">
              <a:defRPr sz="4400">
                <a:solidFill>
                  <a:schemeClr val="tx1"/>
                </a:solidFill>
                <a:latin typeface="Garamond" charset="0"/>
                <a:ea typeface="ＭＳ Ｐゴシック" charset="0"/>
              </a:defRPr>
            </a:lvl2pPr>
            <a:lvl3pPr marL="1143000" indent="-228600">
              <a:defRPr sz="4400">
                <a:solidFill>
                  <a:schemeClr val="tx1"/>
                </a:solidFill>
                <a:latin typeface="Garamond" charset="0"/>
                <a:ea typeface="ＭＳ Ｐゴシック" charset="0"/>
              </a:defRPr>
            </a:lvl3pPr>
            <a:lvl4pPr marL="1600200" indent="-228600">
              <a:defRPr sz="4400">
                <a:solidFill>
                  <a:schemeClr val="tx1"/>
                </a:solidFill>
                <a:latin typeface="Garamond" charset="0"/>
                <a:ea typeface="ＭＳ Ｐゴシック" charset="0"/>
              </a:defRPr>
            </a:lvl4pPr>
            <a:lvl5pPr marL="2057400" indent="-228600">
              <a:defRPr sz="4400">
                <a:solidFill>
                  <a:schemeClr val="tx1"/>
                </a:solidFill>
                <a:latin typeface="Garamond" charset="0"/>
                <a:ea typeface="ＭＳ Ｐゴシック" charset="0"/>
              </a:defRPr>
            </a:lvl5pPr>
            <a:lvl6pPr marL="2514600" indent="-228600" eaLnBrk="0" fontAlgn="base" hangingPunct="0">
              <a:spcBef>
                <a:spcPct val="0"/>
              </a:spcBef>
              <a:spcAft>
                <a:spcPct val="0"/>
              </a:spcAft>
              <a:defRPr sz="4400">
                <a:solidFill>
                  <a:schemeClr val="tx1"/>
                </a:solidFill>
                <a:latin typeface="Garamond" charset="0"/>
                <a:ea typeface="ＭＳ Ｐゴシック" charset="0"/>
              </a:defRPr>
            </a:lvl6pPr>
            <a:lvl7pPr marL="2971800" indent="-228600" eaLnBrk="0" fontAlgn="base" hangingPunct="0">
              <a:spcBef>
                <a:spcPct val="0"/>
              </a:spcBef>
              <a:spcAft>
                <a:spcPct val="0"/>
              </a:spcAft>
              <a:defRPr sz="4400">
                <a:solidFill>
                  <a:schemeClr val="tx1"/>
                </a:solidFill>
                <a:latin typeface="Garamond" charset="0"/>
                <a:ea typeface="ＭＳ Ｐゴシック" charset="0"/>
              </a:defRPr>
            </a:lvl7pPr>
            <a:lvl8pPr marL="3429000" indent="-228600" eaLnBrk="0" fontAlgn="base" hangingPunct="0">
              <a:spcBef>
                <a:spcPct val="0"/>
              </a:spcBef>
              <a:spcAft>
                <a:spcPct val="0"/>
              </a:spcAft>
              <a:defRPr sz="4400">
                <a:solidFill>
                  <a:schemeClr val="tx1"/>
                </a:solidFill>
                <a:latin typeface="Garamond" charset="0"/>
                <a:ea typeface="ＭＳ Ｐゴシック" charset="0"/>
              </a:defRPr>
            </a:lvl8pPr>
            <a:lvl9pPr marL="3886200" indent="-228600" eaLnBrk="0" fontAlgn="base" hangingPunct="0">
              <a:spcBef>
                <a:spcPct val="0"/>
              </a:spcBef>
              <a:spcAft>
                <a:spcPct val="0"/>
              </a:spcAft>
              <a:defRPr sz="4400">
                <a:solidFill>
                  <a:schemeClr val="tx1"/>
                </a:solidFill>
                <a:latin typeface="Garamond" charset="0"/>
                <a:ea typeface="ＭＳ Ｐゴシック" charset="0"/>
              </a:defRPr>
            </a:lvl9pPr>
          </a:lstStyle>
          <a:p>
            <a:pPr algn="r" eaLnBrk="1" hangingPunct="1">
              <a:spcBef>
                <a:spcPct val="50000"/>
              </a:spcBef>
            </a:pPr>
            <a:endParaRPr lang="en-US" sz="1400">
              <a:solidFill>
                <a:schemeClr val="bg1"/>
              </a:solidFill>
              <a:latin typeface="Arial" charset="0"/>
              <a:cs typeface="Arial" charset="0"/>
            </a:endParaRPr>
          </a:p>
        </p:txBody>
      </p:sp>
      <p:sp>
        <p:nvSpPr>
          <p:cNvPr id="552966" name="Rectangle 6"/>
          <p:cNvSpPr>
            <a:spLocks noGrp="1" noRot="1" noChangeArrowheads="1"/>
          </p:cNvSpPr>
          <p:nvPr>
            <p:ph type="title"/>
          </p:nvPr>
        </p:nvSpPr>
        <p:spPr>
          <a:xfrm>
            <a:off x="457200" y="-152400"/>
            <a:ext cx="8229600" cy="1143000"/>
          </a:xfrm>
        </p:spPr>
        <p:txBody>
          <a:bodyPr>
            <a:normAutofit/>
          </a:bodyPr>
          <a:lstStyle/>
          <a:p>
            <a:pPr eaLnBrk="1" hangingPunct="1">
              <a:defRPr/>
            </a:pPr>
            <a:r>
              <a:rPr lang="en-US" sz="2800" b="1" dirty="0">
                <a:solidFill>
                  <a:srgbClr val="FF121E"/>
                </a:solidFill>
                <a:ea typeface="ＭＳ Ｐゴシック" charset="0"/>
                <a:cs typeface="ＭＳ Ｐゴシック" charset="0"/>
              </a:rPr>
              <a:t>Making a Difference</a:t>
            </a:r>
            <a:r>
              <a:rPr lang="en-US" sz="2800" b="1" dirty="0">
                <a:ea typeface="ＭＳ Ｐゴシック" charset="0"/>
                <a:cs typeface="ＭＳ Ｐゴシック" charset="0"/>
              </a:rPr>
              <a:t> – Student Use</a:t>
            </a:r>
          </a:p>
        </p:txBody>
      </p:sp>
      <p:pic>
        <p:nvPicPr>
          <p:cNvPr id="3277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2" y="6191374"/>
            <a:ext cx="33528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08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52962"/>
                                        </p:tgtEl>
                                        <p:attrNameLst>
                                          <p:attrName>style.visibility</p:attrName>
                                        </p:attrNameLst>
                                      </p:cBhvr>
                                      <p:to>
                                        <p:strVal val="visible"/>
                                      </p:to>
                                    </p:set>
                                    <p:anim calcmode="lin" valueType="num">
                                      <p:cBhvr>
                                        <p:cTn id="7" dur="1000" fill="hold"/>
                                        <p:tgtEl>
                                          <p:spTgt spid="552962"/>
                                        </p:tgtEl>
                                        <p:attrNameLst>
                                          <p:attrName>ppt_w</p:attrName>
                                        </p:attrNameLst>
                                      </p:cBhvr>
                                      <p:tavLst>
                                        <p:tav tm="0">
                                          <p:val>
                                            <p:fltVal val="0"/>
                                          </p:val>
                                        </p:tav>
                                        <p:tav tm="100000">
                                          <p:val>
                                            <p:strVal val="#ppt_w"/>
                                          </p:val>
                                        </p:tav>
                                      </p:tavLst>
                                    </p:anim>
                                    <p:anim calcmode="lin" valueType="num">
                                      <p:cBhvr>
                                        <p:cTn id="8" dur="1000" fill="hold"/>
                                        <p:tgtEl>
                                          <p:spTgt spid="552962"/>
                                        </p:tgtEl>
                                        <p:attrNameLst>
                                          <p:attrName>ppt_h</p:attrName>
                                        </p:attrNameLst>
                                      </p:cBhvr>
                                      <p:tavLst>
                                        <p:tav tm="0">
                                          <p:val>
                                            <p:fltVal val="0"/>
                                          </p:val>
                                        </p:tav>
                                        <p:tav tm="100000">
                                          <p:val>
                                            <p:strVal val="#ppt_h"/>
                                          </p:val>
                                        </p:tav>
                                      </p:tavLst>
                                    </p:anim>
                                    <p:animEffect transition="in" filter="fade">
                                      <p:cBhvr>
                                        <p:cTn id="9" dur="1000"/>
                                        <p:tgtEl>
                                          <p:spTgt spid="552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4"/>
          <p:cNvGrpSpPr>
            <a:grpSpLocks/>
          </p:cNvGrpSpPr>
          <p:nvPr/>
        </p:nvGrpSpPr>
        <p:grpSpPr bwMode="auto">
          <a:xfrm>
            <a:off x="6715125" y="1116870"/>
            <a:ext cx="1966913" cy="1587377"/>
            <a:chOff x="264203" y="1736687"/>
            <a:chExt cx="2797963" cy="2256248"/>
          </a:xfrm>
        </p:grpSpPr>
        <p:sp>
          <p:nvSpPr>
            <p:cNvPr id="12" name="Rounded Rectangle 11"/>
            <p:cNvSpPr/>
            <p:nvPr/>
          </p:nvSpPr>
          <p:spPr>
            <a:xfrm>
              <a:off x="264203" y="1754564"/>
              <a:ext cx="2797963" cy="2238371"/>
            </a:xfrm>
            <a:prstGeom prst="roundRect">
              <a:avLst>
                <a:gd name="adj" fmla="val 10000"/>
              </a:avLst>
            </a:prstGeom>
            <a:solidFill>
              <a:srgbClr val="1086C4"/>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Rounded Rectangle 4"/>
            <p:cNvSpPr/>
            <p:nvPr/>
          </p:nvSpPr>
          <p:spPr>
            <a:xfrm>
              <a:off x="329693" y="1736687"/>
              <a:ext cx="2666984" cy="2107499"/>
            </a:xfrm>
            <a:prstGeom prst="rect">
              <a:avLst/>
            </a:prstGeom>
          </p:spPr>
          <p:style>
            <a:lnRef idx="0">
              <a:scrgbClr r="0" g="0" b="0"/>
            </a:lnRef>
            <a:fillRef idx="0">
              <a:scrgbClr r="0" g="0" b="0"/>
            </a:fillRef>
            <a:effectRef idx="0">
              <a:scrgbClr r="0" g="0" b="0"/>
            </a:effectRef>
            <a:fontRef idx="minor">
              <a:schemeClr val="lt1"/>
            </a:fontRef>
          </p:style>
          <p:txBody>
            <a:bodyPr lIns="70485" tIns="70485" rIns="70485" bIns="70485" spcCol="1270" anchor="ctr"/>
            <a:lstStyle/>
            <a:p>
              <a:pPr defTabSz="1156353">
                <a:lnSpc>
                  <a:spcPct val="90000"/>
                </a:lnSpc>
                <a:spcAft>
                  <a:spcPct val="35000"/>
                </a:spcAft>
                <a:defRPr/>
              </a:pPr>
              <a:r>
                <a:rPr lang="en-US" sz="2600" i="1" dirty="0"/>
                <a:t>Expand access to quality education</a:t>
              </a:r>
            </a:p>
          </p:txBody>
        </p:sp>
      </p:grpSp>
      <p:grpSp>
        <p:nvGrpSpPr>
          <p:cNvPr id="25602" name="Group 5"/>
          <p:cNvGrpSpPr>
            <a:grpSpLocks/>
          </p:cNvGrpSpPr>
          <p:nvPr/>
        </p:nvGrpSpPr>
        <p:grpSpPr bwMode="auto">
          <a:xfrm>
            <a:off x="6731000" y="4871185"/>
            <a:ext cx="1966913" cy="1573213"/>
            <a:chOff x="3630218" y="2328"/>
            <a:chExt cx="2797963" cy="2238371"/>
          </a:xfrm>
        </p:grpSpPr>
        <p:sp>
          <p:nvSpPr>
            <p:cNvPr id="10" name="Rounded Rectangle 9"/>
            <p:cNvSpPr/>
            <p:nvPr/>
          </p:nvSpPr>
          <p:spPr>
            <a:xfrm>
              <a:off x="3630218" y="2328"/>
              <a:ext cx="2797963" cy="2238371"/>
            </a:xfrm>
            <a:prstGeom prst="roundRect">
              <a:avLst>
                <a:gd name="adj" fmla="val 10000"/>
              </a:avLst>
            </a:prstGeom>
            <a:solidFill>
              <a:srgbClr val="1086C4"/>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Rounded Rectangle 6"/>
            <p:cNvSpPr/>
            <p:nvPr/>
          </p:nvSpPr>
          <p:spPr>
            <a:xfrm>
              <a:off x="3695708" y="67831"/>
              <a:ext cx="2666984" cy="2107365"/>
            </a:xfrm>
            <a:prstGeom prst="rect">
              <a:avLst/>
            </a:prstGeom>
          </p:spPr>
          <p:style>
            <a:lnRef idx="0">
              <a:scrgbClr r="0" g="0" b="0"/>
            </a:lnRef>
            <a:fillRef idx="0">
              <a:scrgbClr r="0" g="0" b="0"/>
            </a:fillRef>
            <a:effectRef idx="0">
              <a:scrgbClr r="0" g="0" b="0"/>
            </a:effectRef>
            <a:fontRef idx="minor">
              <a:schemeClr val="lt1"/>
            </a:fontRef>
          </p:style>
          <p:txBody>
            <a:bodyPr lIns="70485" tIns="70485" rIns="70485" bIns="70485" spcCol="1270" anchor="ctr"/>
            <a:lstStyle/>
            <a:p>
              <a:pPr defTabSz="1156353">
                <a:lnSpc>
                  <a:spcPct val="90000"/>
                </a:lnSpc>
                <a:spcAft>
                  <a:spcPct val="35000"/>
                </a:spcAft>
                <a:defRPr/>
              </a:pPr>
              <a:r>
                <a:rPr lang="en-US" sz="2600" i="1" dirty="0"/>
                <a:t>Advance research </a:t>
              </a:r>
            </a:p>
          </p:txBody>
        </p:sp>
      </p:grpSp>
      <p:grpSp>
        <p:nvGrpSpPr>
          <p:cNvPr id="25603" name="Group 6"/>
          <p:cNvGrpSpPr>
            <a:grpSpLocks/>
          </p:cNvGrpSpPr>
          <p:nvPr/>
        </p:nvGrpSpPr>
        <p:grpSpPr bwMode="auto">
          <a:xfrm>
            <a:off x="6731000" y="3005873"/>
            <a:ext cx="1966913" cy="1573212"/>
            <a:chOff x="6996232" y="1754564"/>
            <a:chExt cx="2797963" cy="2238371"/>
          </a:xfrm>
        </p:grpSpPr>
        <p:sp>
          <p:nvSpPr>
            <p:cNvPr id="8" name="Rounded Rectangle 7"/>
            <p:cNvSpPr/>
            <p:nvPr/>
          </p:nvSpPr>
          <p:spPr>
            <a:xfrm>
              <a:off x="6996232" y="1754564"/>
              <a:ext cx="2797963" cy="2238371"/>
            </a:xfrm>
            <a:prstGeom prst="roundRect">
              <a:avLst>
                <a:gd name="adj" fmla="val 10000"/>
              </a:avLst>
            </a:prstGeom>
            <a:solidFill>
              <a:srgbClr val="1086C4"/>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Rounded Rectangle 8"/>
            <p:cNvSpPr/>
            <p:nvPr/>
          </p:nvSpPr>
          <p:spPr>
            <a:xfrm>
              <a:off x="7061722" y="1820066"/>
              <a:ext cx="2666984" cy="2107368"/>
            </a:xfrm>
            <a:prstGeom prst="rect">
              <a:avLst/>
            </a:prstGeom>
          </p:spPr>
          <p:style>
            <a:lnRef idx="0">
              <a:scrgbClr r="0" g="0" b="0"/>
            </a:lnRef>
            <a:fillRef idx="0">
              <a:scrgbClr r="0" g="0" b="0"/>
            </a:fillRef>
            <a:effectRef idx="0">
              <a:scrgbClr r="0" g="0" b="0"/>
            </a:effectRef>
            <a:fontRef idx="minor">
              <a:schemeClr val="lt1"/>
            </a:fontRef>
          </p:style>
          <p:txBody>
            <a:bodyPr lIns="70485" tIns="70485" rIns="70485" bIns="70485" spcCol="1270" anchor="ctr"/>
            <a:lstStyle/>
            <a:p>
              <a:pPr defTabSz="1156353">
                <a:lnSpc>
                  <a:spcPct val="90000"/>
                </a:lnSpc>
                <a:spcAft>
                  <a:spcPct val="35000"/>
                </a:spcAft>
                <a:defRPr/>
              </a:pPr>
              <a:r>
                <a:rPr lang="en-US" sz="2600" i="1" dirty="0"/>
                <a:t>Improve</a:t>
              </a:r>
            </a:p>
            <a:p>
              <a:pPr defTabSz="1156353">
                <a:lnSpc>
                  <a:spcPct val="90000"/>
                </a:lnSpc>
                <a:spcAft>
                  <a:spcPct val="35000"/>
                </a:spcAft>
                <a:defRPr/>
              </a:pPr>
              <a:r>
                <a:rPr lang="en-US" sz="2600" i="1" dirty="0"/>
                <a:t> on campus education</a:t>
              </a:r>
            </a:p>
          </p:txBody>
        </p:sp>
      </p:grpSp>
      <p:sp>
        <p:nvSpPr>
          <p:cNvPr id="14" name="Title 1"/>
          <p:cNvSpPr txBox="1">
            <a:spLocks/>
          </p:cNvSpPr>
          <p:nvPr/>
        </p:nvSpPr>
        <p:spPr bwMode="auto">
          <a:xfrm>
            <a:off x="0" y="315698"/>
            <a:ext cx="9536113"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7" tIns="35717" rIns="35717" bIns="35717"/>
          <a:lstStyle>
            <a:lvl1pPr algn="l" rtl="0" eaLnBrk="0" fontAlgn="base" hangingPunct="0">
              <a:lnSpc>
                <a:spcPct val="80000"/>
              </a:lnSpc>
              <a:spcBef>
                <a:spcPct val="0"/>
              </a:spcBef>
              <a:spcAft>
                <a:spcPct val="0"/>
              </a:spcAft>
              <a:defRPr sz="3000">
                <a:solidFill>
                  <a:srgbClr val="0099CC"/>
                </a:solidFill>
                <a:latin typeface="+mj-lt"/>
                <a:ea typeface="+mj-ea"/>
                <a:cs typeface="+mj-cs"/>
                <a:sym typeface="Arial" charset="0"/>
              </a:defRPr>
            </a:lvl1pPr>
            <a:lvl2pPr algn="l" rtl="0" eaLnBrk="0" fontAlgn="base" hangingPunct="0">
              <a:lnSpc>
                <a:spcPct val="80000"/>
              </a:lnSpc>
              <a:spcBef>
                <a:spcPct val="0"/>
              </a:spcBef>
              <a:spcAft>
                <a:spcPct val="0"/>
              </a:spcAft>
              <a:defRPr sz="3000">
                <a:solidFill>
                  <a:srgbClr val="0099CC"/>
                </a:solidFill>
                <a:latin typeface="Arial" charset="0"/>
                <a:ea typeface="ヒラギノ角ゴ ProN W3" charset="0"/>
                <a:cs typeface="ヒラギノ角ゴ ProN W3" charset="0"/>
                <a:sym typeface="Arial" charset="0"/>
              </a:defRPr>
            </a:lvl2pPr>
            <a:lvl3pPr algn="l" rtl="0" eaLnBrk="0" fontAlgn="base" hangingPunct="0">
              <a:lnSpc>
                <a:spcPct val="80000"/>
              </a:lnSpc>
              <a:spcBef>
                <a:spcPct val="0"/>
              </a:spcBef>
              <a:spcAft>
                <a:spcPct val="0"/>
              </a:spcAft>
              <a:defRPr sz="3000">
                <a:solidFill>
                  <a:srgbClr val="0099CC"/>
                </a:solidFill>
                <a:latin typeface="Arial" charset="0"/>
                <a:ea typeface="ヒラギノ角ゴ ProN W3" charset="0"/>
                <a:cs typeface="ヒラギノ角ゴ ProN W3" charset="0"/>
                <a:sym typeface="Arial" charset="0"/>
              </a:defRPr>
            </a:lvl3pPr>
            <a:lvl4pPr algn="l" rtl="0" eaLnBrk="0" fontAlgn="base" hangingPunct="0">
              <a:lnSpc>
                <a:spcPct val="80000"/>
              </a:lnSpc>
              <a:spcBef>
                <a:spcPct val="0"/>
              </a:spcBef>
              <a:spcAft>
                <a:spcPct val="0"/>
              </a:spcAft>
              <a:defRPr sz="3000">
                <a:solidFill>
                  <a:srgbClr val="0099CC"/>
                </a:solidFill>
                <a:latin typeface="Arial" charset="0"/>
                <a:ea typeface="ヒラギノ角ゴ ProN W3" charset="0"/>
                <a:cs typeface="ヒラギノ角ゴ ProN W3" charset="0"/>
                <a:sym typeface="Arial" charset="0"/>
              </a:defRPr>
            </a:lvl4pPr>
            <a:lvl5pPr algn="l" rtl="0" eaLnBrk="0" fontAlgn="base" hangingPunct="0">
              <a:lnSpc>
                <a:spcPct val="80000"/>
              </a:lnSpc>
              <a:spcBef>
                <a:spcPct val="0"/>
              </a:spcBef>
              <a:spcAft>
                <a:spcPct val="0"/>
              </a:spcAft>
              <a:defRPr sz="3000">
                <a:solidFill>
                  <a:srgbClr val="0099CC"/>
                </a:solidFill>
                <a:latin typeface="Arial" charset="0"/>
                <a:ea typeface="ヒラギノ角ゴ ProN W3" charset="0"/>
                <a:cs typeface="ヒラギノ角ゴ ProN W3" charset="0"/>
                <a:sym typeface="Arial" charset="0"/>
              </a:defRPr>
            </a:lvl5pPr>
            <a:lvl6pPr marL="457200" algn="l" rtl="0" fontAlgn="base">
              <a:lnSpc>
                <a:spcPct val="80000"/>
              </a:lnSpc>
              <a:spcBef>
                <a:spcPct val="0"/>
              </a:spcBef>
              <a:spcAft>
                <a:spcPct val="0"/>
              </a:spcAft>
              <a:defRPr sz="3000">
                <a:solidFill>
                  <a:srgbClr val="0099CC"/>
                </a:solidFill>
                <a:latin typeface="Arial" charset="0"/>
                <a:ea typeface="ヒラギノ角ゴ ProN W3" charset="0"/>
                <a:cs typeface="ヒラギノ角ゴ ProN W3" charset="0"/>
                <a:sym typeface="Arial" charset="0"/>
              </a:defRPr>
            </a:lvl6pPr>
            <a:lvl7pPr marL="914400" algn="l" rtl="0" fontAlgn="base">
              <a:lnSpc>
                <a:spcPct val="80000"/>
              </a:lnSpc>
              <a:spcBef>
                <a:spcPct val="0"/>
              </a:spcBef>
              <a:spcAft>
                <a:spcPct val="0"/>
              </a:spcAft>
              <a:defRPr sz="3000">
                <a:solidFill>
                  <a:srgbClr val="0099CC"/>
                </a:solidFill>
                <a:latin typeface="Arial" charset="0"/>
                <a:ea typeface="ヒラギノ角ゴ ProN W3" charset="0"/>
                <a:cs typeface="ヒラギノ角ゴ ProN W3" charset="0"/>
                <a:sym typeface="Arial" charset="0"/>
              </a:defRPr>
            </a:lvl7pPr>
            <a:lvl8pPr marL="1371600" algn="l" rtl="0" fontAlgn="base">
              <a:lnSpc>
                <a:spcPct val="80000"/>
              </a:lnSpc>
              <a:spcBef>
                <a:spcPct val="0"/>
              </a:spcBef>
              <a:spcAft>
                <a:spcPct val="0"/>
              </a:spcAft>
              <a:defRPr sz="3000">
                <a:solidFill>
                  <a:srgbClr val="0099CC"/>
                </a:solidFill>
                <a:latin typeface="Arial" charset="0"/>
                <a:ea typeface="ヒラギノ角ゴ ProN W3" charset="0"/>
                <a:cs typeface="ヒラギノ角ゴ ProN W3" charset="0"/>
                <a:sym typeface="Arial" charset="0"/>
              </a:defRPr>
            </a:lvl8pPr>
            <a:lvl9pPr marL="1828800" algn="l" rtl="0" fontAlgn="base">
              <a:lnSpc>
                <a:spcPct val="80000"/>
              </a:lnSpc>
              <a:spcBef>
                <a:spcPct val="0"/>
              </a:spcBef>
              <a:spcAft>
                <a:spcPct val="0"/>
              </a:spcAft>
              <a:defRPr sz="3000">
                <a:solidFill>
                  <a:srgbClr val="0099CC"/>
                </a:solidFill>
                <a:latin typeface="Arial" charset="0"/>
                <a:ea typeface="ヒラギノ角ゴ ProN W3" charset="0"/>
                <a:cs typeface="ヒラギノ角ゴ ProN W3" charset="0"/>
                <a:sym typeface="Arial" charset="0"/>
              </a:defRPr>
            </a:lvl9pPr>
          </a:lstStyle>
          <a:p>
            <a:pPr algn="ctr">
              <a:defRPr/>
            </a:pPr>
            <a:r>
              <a:rPr lang="en-US" sz="2800" b="1" dirty="0">
                <a:solidFill>
                  <a:srgbClr val="000000"/>
                </a:solidFill>
              </a:rPr>
              <a:t>Non-profit venture founded by MIT &amp; Harvard</a:t>
            </a:r>
          </a:p>
        </p:txBody>
      </p:sp>
      <p:sp>
        <p:nvSpPr>
          <p:cNvPr id="25605"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fld id="{26AF1C71-A4C9-614F-B795-6592896DF5F4}" type="slidenum">
              <a:rPr lang="en-US" sz="1400"/>
              <a:pPr algn="l"/>
              <a:t>8</a:t>
            </a:fld>
            <a:endParaRPr lang="en-US" sz="1400"/>
          </a:p>
        </p:txBody>
      </p:sp>
      <p:pic>
        <p:nvPicPr>
          <p:cNvPr id="25606" name="Picture 2"/>
          <p:cNvPicPr>
            <a:picLocks noChangeAspect="1"/>
          </p:cNvPicPr>
          <p:nvPr/>
        </p:nvPicPr>
        <p:blipFill>
          <a:blip r:embed="rId2">
            <a:extLst>
              <a:ext uri="{28A0092B-C50C-407E-A947-70E740481C1C}">
                <a14:useLocalDpi xmlns:a14="http://schemas.microsoft.com/office/drawing/2010/main" val="0"/>
              </a:ext>
            </a:extLst>
          </a:blip>
          <a:srcRect t="4312" b="3674"/>
          <a:stretch>
            <a:fillRect/>
          </a:stretch>
        </p:blipFill>
        <p:spPr bwMode="auto">
          <a:xfrm>
            <a:off x="1406470" y="1087072"/>
            <a:ext cx="4928390" cy="5389562"/>
          </a:xfrm>
          <a:prstGeom prst="rect">
            <a:avLst/>
          </a:prstGeom>
          <a:noFill/>
          <a:ln>
            <a:noFill/>
          </a:ln>
          <a:effectLst/>
          <a:extLst>
            <a:ext uri="{909E8E84-426E-40dd-AFC4-6F175D3DCCD1}">
              <a14:hiddenFill xmlns:a14="http://schemas.microsoft.com/office/drawing/2010/main">
                <a:blipFill dpi="0" rotWithShape="0">
                  <a:blip/>
                  <a:srcRect t="4312" b="3674"/>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735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137306"/>
            <a:ext cx="8229600" cy="1143000"/>
          </a:xfrm>
        </p:spPr>
        <p:txBody>
          <a:bodyPr>
            <a:normAutofit/>
          </a:bodyPr>
          <a:lstStyle/>
          <a:p>
            <a:r>
              <a:rPr lang="en-US" sz="3200" b="1" dirty="0">
                <a:ea typeface="ＭＳ Ｐゴシック" charset="0"/>
                <a:cs typeface="ＭＳ Ｐゴシック" charset="0"/>
              </a:rPr>
              <a:t>What’s unique?</a:t>
            </a:r>
          </a:p>
        </p:txBody>
      </p:sp>
      <p:sp>
        <p:nvSpPr>
          <p:cNvPr id="26626" name="Content Placeholder 2"/>
          <p:cNvSpPr>
            <a:spLocks noGrp="1"/>
          </p:cNvSpPr>
          <p:nvPr>
            <p:ph idx="1"/>
          </p:nvPr>
        </p:nvSpPr>
        <p:spPr>
          <a:xfrm>
            <a:off x="457200" y="1428535"/>
            <a:ext cx="8229600" cy="4525963"/>
          </a:xfrm>
        </p:spPr>
        <p:txBody>
          <a:bodyPr>
            <a:noAutofit/>
          </a:bodyPr>
          <a:lstStyle/>
          <a:p>
            <a:r>
              <a:rPr lang="en-US" sz="2800" dirty="0">
                <a:ea typeface="ＭＳ Ｐゴシック" charset="0"/>
                <a:cs typeface="ＭＳ Ｐゴシック" charset="0"/>
              </a:rPr>
              <a:t>Scale</a:t>
            </a:r>
          </a:p>
          <a:p>
            <a:pPr lvl="1"/>
            <a:r>
              <a:rPr lang="en-US" dirty="0">
                <a:ea typeface="ＭＳ Ｐゴシック" charset="0"/>
              </a:rPr>
              <a:t>Thousands – Tens of Thousands – Hundreds of Thousands of simultaneous participants</a:t>
            </a:r>
          </a:p>
          <a:p>
            <a:pPr lvl="1"/>
            <a:r>
              <a:rPr lang="en-US" dirty="0">
                <a:ea typeface="ＭＳ Ｐゴシック" charset="0"/>
              </a:rPr>
              <a:t>Communities</a:t>
            </a:r>
          </a:p>
          <a:p>
            <a:r>
              <a:rPr lang="en-US" sz="2800" dirty="0">
                <a:ea typeface="ＭＳ Ｐゴシック" charset="0"/>
                <a:cs typeface="ＭＳ Ｐゴシック" charset="0"/>
              </a:rPr>
              <a:t>Content (mostly video) and (formative) assessments are tightly coupled</a:t>
            </a:r>
          </a:p>
          <a:p>
            <a:r>
              <a:rPr lang="en-US" sz="2800" dirty="0">
                <a:ea typeface="ＭＳ Ｐゴシック" charset="0"/>
                <a:cs typeface="ＭＳ Ｐゴシック" charset="0"/>
              </a:rPr>
              <a:t>Many innovative activities </a:t>
            </a:r>
          </a:p>
          <a:p>
            <a:pPr lvl="1"/>
            <a:r>
              <a:rPr lang="en-US" dirty="0">
                <a:ea typeface="ＭＳ Ｐゴシック" charset="0"/>
                <a:cs typeface="ＭＳ Ｐゴシック" charset="0"/>
              </a:rPr>
              <a:t> Assessments</a:t>
            </a:r>
          </a:p>
          <a:p>
            <a:pPr lvl="1"/>
            <a:r>
              <a:rPr lang="en-US" dirty="0">
                <a:ea typeface="ＭＳ Ｐゴシック" charset="0"/>
              </a:rPr>
              <a:t>Tight Loop</a:t>
            </a:r>
          </a:p>
          <a:p>
            <a:pPr lvl="1"/>
            <a:r>
              <a:rPr lang="en-US" dirty="0">
                <a:ea typeface="ＭＳ Ｐゴシック" charset="0"/>
              </a:rPr>
              <a:t>Automatically evaluated</a:t>
            </a:r>
          </a:p>
        </p:txBody>
      </p:sp>
    </p:spTree>
    <p:extLst>
      <p:ext uri="{BB962C8B-B14F-4D97-AF65-F5344CB8AC3E}">
        <p14:creationId xmlns:p14="http://schemas.microsoft.com/office/powerpoint/2010/main" val="15677015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899</TotalTime>
  <Words>3443</Words>
  <Application>Microsoft Macintosh PowerPoint</Application>
  <PresentationFormat>On-screen Show (4:3)</PresentationFormat>
  <Paragraphs>544</Paragraphs>
  <Slides>49</Slides>
  <Notes>29</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1" baseType="lpstr">
      <vt:lpstr>Office Theme</vt:lpstr>
      <vt:lpstr>Clip</vt:lpstr>
      <vt:lpstr>Innovative Educational Practices  Enabled by the Cloud</vt:lpstr>
      <vt:lpstr>Cloud-ed</vt:lpstr>
      <vt:lpstr>PowerPoint Presentation</vt:lpstr>
      <vt:lpstr>PowerPoint Presentation</vt:lpstr>
      <vt:lpstr>PowerPoint Presentation</vt:lpstr>
      <vt:lpstr>The Open Explosion: Internet for “Non-Traditional” Education</vt:lpstr>
      <vt:lpstr>Making a Difference – Student Use</vt:lpstr>
      <vt:lpstr>PowerPoint Presentation</vt:lpstr>
      <vt:lpstr>What’s unique?</vt:lpstr>
      <vt:lpstr>PowerPoint Presentation</vt:lpstr>
      <vt:lpstr>PowerPoint Presentation</vt:lpstr>
      <vt:lpstr>Interactive Simulations: Physics</vt:lpstr>
      <vt:lpstr>PowerPoint Presentation</vt:lpstr>
      <vt:lpstr>PowerPoint Presentation</vt:lpstr>
      <vt:lpstr>PowerPoint Presentation</vt:lpstr>
      <vt:lpstr>PowerPoint Presentation</vt:lpstr>
      <vt:lpstr>K-12</vt:lpstr>
      <vt:lpstr>PhET: phet.ucolorado.edu</vt:lpstr>
      <vt:lpstr>iLab: If you can’t come to the lab… the lab will come to you!</vt:lpstr>
      <vt:lpstr>PowerPoint Presentation</vt:lpstr>
      <vt:lpstr>iLab Partnerships for K-12  (with Northwestern University)</vt:lpstr>
      <vt:lpstr>E-Science Initiatives Faulkes Telescope Project (Las Cumbres Observatory) Global Telescope Network)  </vt:lpstr>
      <vt:lpstr>Constructionism v.2.0</vt:lpstr>
      <vt:lpstr>Constructionism 3.0</vt:lpstr>
      <vt:lpstr>A Fab Education</vt:lpstr>
      <vt:lpstr>MIT BLOSSOMS?</vt:lpstr>
      <vt:lpstr>Real Problems Do Not Self-Organize by Academic Discipline</vt:lpstr>
      <vt:lpstr>PowerPoint Presentation</vt:lpstr>
      <vt:lpstr>PowerPoint Presentation</vt:lpstr>
      <vt:lpstr>Caesar: Divide &amp; Conquer</vt:lpstr>
      <vt:lpstr>Social Reviewing</vt:lpstr>
      <vt:lpstr>MITCET Modularity Experiments</vt:lpstr>
      <vt:lpstr>Concept-Based Learning &amp; Modularity</vt:lpstr>
      <vt:lpstr>The MC3 Service</vt:lpstr>
      <vt:lpstr>PowerPoint Presentation</vt:lpstr>
      <vt:lpstr>PowerPoint Presentation</vt:lpstr>
      <vt:lpstr>  Changing the Ecology and Economics of Education  </vt:lpstr>
      <vt:lpstr>PowerPoint Presentation</vt:lpstr>
      <vt:lpstr>The Open Difference</vt:lpstr>
      <vt:lpstr>MIT’s exertions to reestablish hands-on</vt:lpstr>
      <vt:lpstr>Feedback</vt:lpstr>
      <vt:lpstr>Reasons 3~n</vt:lpstr>
      <vt:lpstr>The Future of MIT Education</vt:lpstr>
      <vt:lpstr>Key Trends Accelerating Higher Education Technology Adoption </vt:lpstr>
      <vt:lpstr>Implications</vt:lpstr>
      <vt:lpstr>PowerPoint Presentation</vt:lpstr>
      <vt:lpstr>PowerPoint Presentation</vt:lpstr>
      <vt:lpstr>PowerPoint Presentation</vt:lpstr>
      <vt:lpstr> A Harvest Too Large?</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 Kumar</dc:creator>
  <cp:lastModifiedBy>Molly Ruggles</cp:lastModifiedBy>
  <cp:revision>43</cp:revision>
  <cp:lastPrinted>2014-08-15T15:39:49Z</cp:lastPrinted>
  <dcterms:created xsi:type="dcterms:W3CDTF">2014-08-15T11:35:47Z</dcterms:created>
  <dcterms:modified xsi:type="dcterms:W3CDTF">2014-08-20T01:59:45Z</dcterms:modified>
</cp:coreProperties>
</file>