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15.gif" ContentType="image/gif"/>
  <Override PartName="/ppt/media/image13.png" ContentType="image/png"/>
  <Override PartName="/ppt/media/image12.png" ContentType="image/png"/>
  <Override PartName="/ppt/media/image11.png" ContentType="image/png"/>
  <Override PartName="/ppt/media/image10.png" ContentType="image/png"/>
  <Override PartName="/ppt/media/image8.jpeg" ContentType="image/jpeg"/>
  <Override PartName="/ppt/media/image9.png" ContentType="image/png"/>
  <Override PartName="/ppt/media/image7.jpeg" ContentType="image/jpeg"/>
  <Override PartName="/ppt/media/image2.png" ContentType="image/png"/>
  <Override PartName="/ppt/media/image6.jpeg" ContentType="image/jpeg"/>
  <Override PartName="/ppt/media/image1.png" ContentType="image/png"/>
  <Override PartName="/ppt/media/image4.jpeg" ContentType="image/jpeg"/>
  <Override PartName="/ppt/media/image14.gif" ContentType="image/gif"/>
  <Override PartName="/ppt/media/image3.png" ContentType="image/png"/>
  <Override PartName="/ppt/media/image5.jpeg" ContentType="image/jpe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4090320"/>
            <a:ext cx="90720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152680" y="409032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04000" y="409032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2921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71560" y="1800000"/>
            <a:ext cx="2921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639120" y="1800000"/>
            <a:ext cx="2921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639120" y="4090320"/>
            <a:ext cx="2921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71560" y="4090320"/>
            <a:ext cx="2921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504000" y="4090320"/>
            <a:ext cx="2921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576000"/>
            <a:ext cx="7200000" cy="3338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4000" y="409032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52680" y="409032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4090320"/>
            <a:ext cx="90720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720" y="72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Click to edit the title text format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Click to edit the outline text format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Second Outline Level</a:t>
            </a:r>
            <a:endParaRPr b="0" lang="en-US" sz="26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Third Outline Level</a:t>
            </a:r>
            <a:endParaRPr b="0" lang="en-US" sz="26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Fourth Outline Level</a:t>
            </a:r>
            <a:endParaRPr b="0" lang="en-US" sz="26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Fifth Outline Level</a:t>
            </a:r>
            <a:endParaRPr b="0" lang="en-US" sz="26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Sixth Outline Level</a:t>
            </a:r>
            <a:endParaRPr b="0" lang="en-US" sz="26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Seventh Outline Level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Arial"/>
              </a:rPr>
              <a:t>&lt;date/time&gt;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Arial"/>
              </a:rPr>
              <a:t>&lt;footer&gt;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41164593-E00D-46CC-8ED9-E2BB4419958B}" type="slidenum">
              <a:rPr b="0" lang="en-US" sz="1400" spc="-1" strike="noStrike"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://www.landtrustalliance.org/" TargetMode="External"/><Relationship Id="rId2" Type="http://schemas.openxmlformats.org/officeDocument/2006/relationships/hyperlink" Target="http://terrafirma.org/" TargetMode="External"/><Relationship Id="rId3" Type="http://schemas.openxmlformats.org/officeDocument/2006/relationships/hyperlink" Target="http://www.alliant.com/" TargetMode="External"/><Relationship Id="rId4" Type="http://schemas.openxmlformats.org/officeDocument/2006/relationships/hyperlink" Target="http://caves.org/" TargetMode="External"/><Relationship Id="rId5" Type="http://schemas.openxmlformats.org/officeDocument/2006/relationships/hyperlink" Target="http://nckms.org/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gif"/><Relationship Id="rId10" Type="http://schemas.openxmlformats.org/officeDocument/2006/relationships/image" Target="../media/image15.gif"/><Relationship Id="rId11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3657600" y="2194560"/>
            <a:ext cx="2926080" cy="2926080"/>
          </a:xfrm>
          <a:prstGeom prst="rect">
            <a:avLst/>
          </a:prstGeom>
          <a:ln>
            <a:noFill/>
          </a:ln>
        </p:spPr>
      </p:pic>
      <p:sp>
        <p:nvSpPr>
          <p:cNvPr id="43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Risk Management Strategies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4" name="TextShape 2"/>
          <p:cNvSpPr txBox="1"/>
          <p:nvPr/>
        </p:nvSpPr>
        <p:spPr>
          <a:xfrm>
            <a:off x="620640" y="5120640"/>
            <a:ext cx="8889120" cy="2103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3200" spc="-1" strike="noStrike">
                <a:latin typeface="Arial"/>
              </a:rPr>
              <a:t>Mitchell Berger</a:t>
            </a:r>
            <a:endParaRPr b="0" lang="en-US" sz="3200" spc="-1" strike="noStrike">
              <a:latin typeface="Arial"/>
            </a:endParaRPr>
          </a:p>
          <a:p>
            <a:pPr algn="ctr"/>
            <a:r>
              <a:rPr b="0" lang="en-US" sz="2600" spc="-1" strike="noStrike">
                <a:latin typeface="Arial"/>
              </a:rPr>
              <a:t>Risk Management Committee Chair</a:t>
            </a:r>
            <a:endParaRPr b="0" lang="en-US" sz="2600" spc="-1" strike="noStrike">
              <a:latin typeface="Arial"/>
            </a:endParaRPr>
          </a:p>
          <a:p>
            <a:pPr algn="ctr"/>
            <a:r>
              <a:rPr b="0" lang="en-US" sz="2600" spc="-1" strike="noStrike">
                <a:latin typeface="Arial"/>
              </a:rPr>
              <a:t>Northeastern Cave Conservancy, Inc.</a:t>
            </a:r>
            <a:endParaRPr b="0" lang="en-US" sz="2600" spc="-1" strike="noStrike">
              <a:latin typeface="Arial"/>
            </a:endParaRPr>
          </a:p>
          <a:p>
            <a:pPr algn="ctr"/>
            <a:r>
              <a:rPr b="0" lang="en-US" sz="2600" spc="-1" strike="noStrike">
                <a:latin typeface="Arial"/>
              </a:rPr>
              <a:t>m.berger@necaveconservancy.org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45" name="TextShape 3"/>
          <p:cNvSpPr txBox="1"/>
          <p:nvPr/>
        </p:nvSpPr>
        <p:spPr>
          <a:xfrm>
            <a:off x="1005840" y="1409400"/>
            <a:ext cx="506196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600" spc="-1" strike="noStrike">
                <a:latin typeface="Arial"/>
              </a:rPr>
              <a:t>for Cave Conservancies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6" name="TextShape 4"/>
          <p:cNvSpPr txBox="1"/>
          <p:nvPr/>
        </p:nvSpPr>
        <p:spPr>
          <a:xfrm>
            <a:off x="6181200" y="1371600"/>
            <a:ext cx="170460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600" spc="-1" strike="noStrike">
                <a:latin typeface="Arial"/>
              </a:rPr>
              <a:t>(Part 2)</a:t>
            </a:r>
            <a:endParaRPr b="0" lang="en-US" sz="3600" spc="-1" strike="noStrike"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Learning about liability exposures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5" name="TextShape 2"/>
          <p:cNvSpPr txBox="1"/>
          <p:nvPr/>
        </p:nvSpPr>
        <p:spPr>
          <a:xfrm>
            <a:off x="504000" y="1800000"/>
            <a:ext cx="9072000" cy="5332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latin typeface="Arial"/>
              </a:rPr>
              <a:t>Ask a lawyer for advice!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The NCC applied for and reveiced a grant that awarded pro-bono legal services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Used those services to conduct a study of statutes and case law history about liability exposures to cave owners in New York and Vermont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Asked questions about several topics (mostly the ones discussed in this presentation)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End product was a pair of memos explaining risks and protections specific to our organization and the jurisdictions we owned or expected to own land in, along with recommendations about what to do.</a:t>
            </a:r>
            <a:endParaRPr b="0" lang="en-US" sz="26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How the NCC manages risk today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7" name="TextShape 2"/>
          <p:cNvSpPr txBox="1"/>
          <p:nvPr/>
        </p:nvSpPr>
        <p:spPr>
          <a:xfrm>
            <a:off x="529200" y="274320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We carry insurance (Gen. Liability and Directors&amp;Officers)</a:t>
            </a:r>
            <a:endParaRPr b="0" lang="en-US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We're a proud member of Terrafirma RRG, LLC</a:t>
            </a:r>
            <a:endParaRPr b="0" lang="en-US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We no longer collect waivers</a:t>
            </a:r>
            <a:endParaRPr b="0" lang="en-US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We post an “Assumption of Risk” statement at the kiosk at all our preserves, and on paperwork for “Special Use” groups</a:t>
            </a:r>
            <a:endParaRPr b="0" lang="en-US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We've discontinued looking to place additional preserves under conservation easements</a:t>
            </a:r>
            <a:endParaRPr b="0" lang="en-US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We participate in LTA risk management training, and attend conferences like this one to share with and learn from our karst management colleagues across the country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78" name="TextShape 3"/>
          <p:cNvSpPr txBox="1"/>
          <p:nvPr/>
        </p:nvSpPr>
        <p:spPr>
          <a:xfrm>
            <a:off x="925560" y="1612440"/>
            <a:ext cx="8035560" cy="1039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3200" spc="-1" strike="noStrike">
                <a:latin typeface="Arial"/>
              </a:rPr>
              <a:t>These choices may not be the right ones</a:t>
            </a:r>
            <a:endParaRPr b="0" lang="en-US" sz="3200" spc="-1" strike="noStrike">
              <a:latin typeface="Arial"/>
            </a:endParaRPr>
          </a:p>
          <a:p>
            <a:r>
              <a:rPr b="1" i="1" lang="en-US" sz="3200" spc="-1" strike="noStrike">
                <a:latin typeface="Arial"/>
              </a:rPr>
              <a:t>for your organization's current needs!</a:t>
            </a:r>
            <a:endParaRPr b="0" lang="en-US" sz="32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Resources to learn more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80" name="TextShape 2"/>
          <p:cNvSpPr txBox="1"/>
          <p:nvPr/>
        </p:nvSpPr>
        <p:spPr>
          <a:xfrm>
            <a:off x="504000" y="1800000"/>
            <a:ext cx="9072000" cy="5332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Land Trust Alliance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Vast amounts of information useful to all aspects of running a land trust </a:t>
            </a:r>
            <a:r>
              <a:rPr b="0" lang="en-US" sz="2600" spc="-1" strike="noStrike">
                <a:latin typeface="Arial"/>
                <a:hlinkClick r:id="rId1"/>
              </a:rPr>
              <a:t>http://www.landtrustalliance.org/</a:t>
            </a:r>
            <a:endParaRPr b="0" lang="en-US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Terrafirma Risk Retention Group, LLC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Insurance for conservation defense </a:t>
            </a:r>
            <a:r>
              <a:rPr b="0" lang="en-US" sz="2600" spc="-1" strike="noStrike">
                <a:latin typeface="Arial"/>
                <a:hlinkClick r:id="rId2"/>
              </a:rPr>
              <a:t>http://terrafirma.org/</a:t>
            </a:r>
            <a:endParaRPr b="0" lang="en-US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Conserve-A-Nation insurance program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Insurance for conservation organizations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 </a:t>
            </a:r>
            <a:r>
              <a:rPr b="0" lang="en-US" sz="2600" spc="-1" strike="noStrike">
                <a:latin typeface="Arial"/>
                <a:hlinkClick r:id="rId3"/>
              </a:rPr>
              <a:t>http://www.alliant.com/</a:t>
            </a:r>
            <a:endParaRPr b="0" lang="en-US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NSS Cave Conservancies Roundtable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Each year at NSS Convention </a:t>
            </a:r>
            <a:r>
              <a:rPr b="0" lang="en-US" sz="2600" spc="-1" strike="noStrike">
                <a:latin typeface="Arial"/>
                <a:hlinkClick r:id="rId4"/>
              </a:rPr>
              <a:t>http://caves.org/</a:t>
            </a:r>
            <a:endParaRPr b="0" lang="en-US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NCKMS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You're already here! </a:t>
            </a:r>
            <a:r>
              <a:rPr b="0" lang="en-US" sz="2600" spc="-1" strike="noStrike">
                <a:latin typeface="Arial"/>
                <a:hlinkClick r:id="rId5"/>
              </a:rPr>
              <a:t>http://nckms.org/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81" name="" descr=""/>
          <p:cNvPicPr/>
          <p:nvPr/>
        </p:nvPicPr>
        <p:blipFill>
          <a:blip r:embed="rId6"/>
          <a:stretch/>
        </p:blipFill>
        <p:spPr>
          <a:xfrm>
            <a:off x="6211080" y="1742760"/>
            <a:ext cx="3028680" cy="57132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7"/>
          <a:stretch/>
        </p:blipFill>
        <p:spPr>
          <a:xfrm>
            <a:off x="6498720" y="2878920"/>
            <a:ext cx="2771280" cy="73296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8"/>
          <a:stretch/>
        </p:blipFill>
        <p:spPr>
          <a:xfrm>
            <a:off x="7820640" y="3839760"/>
            <a:ext cx="1313280" cy="169920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9"/>
          <a:stretch/>
        </p:blipFill>
        <p:spPr>
          <a:xfrm>
            <a:off x="7680960" y="5320080"/>
            <a:ext cx="1659960" cy="868320"/>
          </a:xfrm>
          <a:prstGeom prst="rect">
            <a:avLst/>
          </a:prstGeom>
          <a:ln>
            <a:noFill/>
          </a:ln>
        </p:spPr>
      </p:pic>
      <p:pic>
        <p:nvPicPr>
          <p:cNvPr id="85" name="" descr=""/>
          <p:cNvPicPr/>
          <p:nvPr/>
        </p:nvPicPr>
        <p:blipFill>
          <a:blip r:embed="rId10"/>
          <a:stretch/>
        </p:blipFill>
        <p:spPr>
          <a:xfrm>
            <a:off x="8025120" y="6253200"/>
            <a:ext cx="969480" cy="970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Part 2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8" name="TextShape 2"/>
          <p:cNvSpPr txBox="1"/>
          <p:nvPr/>
        </p:nvSpPr>
        <p:spPr>
          <a:xfrm>
            <a:off x="4429440" y="2140920"/>
            <a:ext cx="48578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600" spc="-1" strike="noStrike">
                <a:latin typeface="Arial"/>
              </a:rPr>
              <a:t>You are now on Side B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1097280" y="1586880"/>
            <a:ext cx="2907720" cy="1887840"/>
          </a:xfrm>
          <a:prstGeom prst="rect">
            <a:avLst/>
          </a:prstGeom>
          <a:ln>
            <a:noFill/>
          </a:ln>
        </p:spPr>
      </p:pic>
      <p:sp>
        <p:nvSpPr>
          <p:cNvPr id="50" name="TextShape 3"/>
          <p:cNvSpPr txBox="1"/>
          <p:nvPr/>
        </p:nvSpPr>
        <p:spPr>
          <a:xfrm>
            <a:off x="504000" y="3657600"/>
            <a:ext cx="9072000" cy="356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lang="en-US" sz="3200" spc="-1" strike="noStrike">
                <a:latin typeface="Arial"/>
              </a:rPr>
              <a:t>Last time in Part 1:</a:t>
            </a:r>
            <a:endParaRPr b="0" lang="en-US" sz="3200" spc="-1" strike="noStrike">
              <a:latin typeface="Arial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How the NCC came into existence</a:t>
            </a:r>
            <a:endParaRPr b="0" lang="en-US" sz="3200" spc="-1" strike="noStrike">
              <a:latin typeface="Arial"/>
            </a:endParaRPr>
          </a:p>
          <a:p>
            <a:pPr lvl="2" marL="648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How its risk profile changed as it grew</a:t>
            </a:r>
            <a:endParaRPr b="0" lang="en-US" sz="3200" spc="-1" strike="noStrike">
              <a:latin typeface="Arial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Obvious risks</a:t>
            </a:r>
            <a:endParaRPr b="0" lang="en-US" sz="3200" spc="-1" strike="noStrike">
              <a:latin typeface="Arial"/>
            </a:endParaRPr>
          </a:p>
          <a:p>
            <a:pPr lvl="2" marL="648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Premises liability</a:t>
            </a:r>
            <a:endParaRPr b="0" lang="en-US" sz="3200" spc="-1" strike="noStrike">
              <a:latin typeface="Arial"/>
            </a:endParaRPr>
          </a:p>
          <a:p>
            <a:pPr lvl="3" marL="86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What it is</a:t>
            </a:r>
            <a:endParaRPr b="0" lang="en-US" sz="3200" spc="-1" strike="noStrike">
              <a:latin typeface="Arial"/>
            </a:endParaRPr>
          </a:p>
          <a:p>
            <a:pPr lvl="3" marL="86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Ways to protect against it</a:t>
            </a:r>
            <a:endParaRPr b="0" lang="en-US" sz="3200" spc="-1" strike="noStrike"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Risks of owning caves and karst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2" name="TextShape 2"/>
          <p:cNvSpPr txBox="1"/>
          <p:nvPr/>
        </p:nvSpPr>
        <p:spPr>
          <a:xfrm>
            <a:off x="504000" y="1800000"/>
            <a:ext cx="9072000" cy="48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Serious damage to your land and/or your caves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 rot="5400000">
            <a:off x="993960" y="2937240"/>
            <a:ext cx="4480560" cy="3360240"/>
          </a:xfrm>
          <a:prstGeom prst="rect">
            <a:avLst/>
          </a:prstGeom>
          <a:ln>
            <a:noFill/>
          </a:ln>
        </p:spPr>
      </p:pic>
      <p:pic>
        <p:nvPicPr>
          <p:cNvPr id="54" name="" descr=""/>
          <p:cNvPicPr/>
          <p:nvPr/>
        </p:nvPicPr>
        <p:blipFill>
          <a:blip r:embed="rId2"/>
          <a:stretch/>
        </p:blipFill>
        <p:spPr>
          <a:xfrm rot="5400000">
            <a:off x="4681440" y="2883240"/>
            <a:ext cx="4577400" cy="3432960"/>
          </a:xfrm>
          <a:prstGeom prst="rect">
            <a:avLst/>
          </a:prstGeom>
          <a:ln>
            <a:noFill/>
          </a:ln>
        </p:spPr>
      </p:pic>
      <p:sp>
        <p:nvSpPr>
          <p:cNvPr id="55" name="TextShape 3"/>
          <p:cNvSpPr txBox="1"/>
          <p:nvPr/>
        </p:nvSpPr>
        <p:spPr>
          <a:xfrm>
            <a:off x="3474720" y="6888600"/>
            <a:ext cx="30092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Photo credits: Lance Dickey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Risks of owning caves and karst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7" name="TextShape 2"/>
          <p:cNvSpPr txBox="1"/>
          <p:nvPr/>
        </p:nvSpPr>
        <p:spPr>
          <a:xfrm>
            <a:off x="504000" y="1800000"/>
            <a:ext cx="9072000" cy="48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Serious damage to your land and/or your caves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1788480" y="2338920"/>
            <a:ext cx="6462360" cy="484632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Risks of owning caves and karst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0" name="TextShape 2"/>
          <p:cNvSpPr txBox="1"/>
          <p:nvPr/>
        </p:nvSpPr>
        <p:spPr>
          <a:xfrm>
            <a:off x="504000" y="1800000"/>
            <a:ext cx="9072000" cy="48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Serious damage to your land and/or your caves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492480" y="2553840"/>
            <a:ext cx="9017280" cy="3313080"/>
          </a:xfrm>
          <a:prstGeom prst="rect">
            <a:avLst/>
          </a:prstGeom>
          <a:ln>
            <a:noFill/>
          </a:ln>
        </p:spPr>
      </p:pic>
      <p:sp>
        <p:nvSpPr>
          <p:cNvPr id="62" name="TextShape 3"/>
          <p:cNvSpPr txBox="1"/>
          <p:nvPr/>
        </p:nvSpPr>
        <p:spPr>
          <a:xfrm>
            <a:off x="3736080" y="5943600"/>
            <a:ext cx="2756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Photo credit: Thom Engel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Risks of owning caves and karst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4" name="TextShape 2"/>
          <p:cNvSpPr txBox="1"/>
          <p:nvPr/>
        </p:nvSpPr>
        <p:spPr>
          <a:xfrm>
            <a:off x="504000" y="1800000"/>
            <a:ext cx="9072000" cy="48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Serious damage to your land and/or your caves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1763640" y="2351160"/>
            <a:ext cx="6374520" cy="478116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Defending conservation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7" name="TextShape 2"/>
          <p:cNvSpPr txBox="1"/>
          <p:nvPr/>
        </p:nvSpPr>
        <p:spPr>
          <a:xfrm>
            <a:off x="504000" y="1800000"/>
            <a:ext cx="9072000" cy="405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latin typeface="Arial"/>
              </a:rPr>
              <a:t>Terrafirma Risk Retention Group, LLC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Unique insurance program protecting its members from the legal costs of conservation defense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Owned and managed by its insured member land trusts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Has fixed premiums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Trains and educates on risk management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Members must also be members of the Land Trust Alliance and carry general liability insurance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1948320" y="6033600"/>
            <a:ext cx="2771280" cy="732960"/>
          </a:xfrm>
          <a:prstGeom prst="rect">
            <a:avLst/>
          </a:prstGeom>
          <a:ln>
            <a:noFill/>
          </a:ln>
        </p:spPr>
      </p:pic>
      <p:pic>
        <p:nvPicPr>
          <p:cNvPr id="69" name="" descr=""/>
          <p:cNvPicPr/>
          <p:nvPr/>
        </p:nvPicPr>
        <p:blipFill>
          <a:blip r:embed="rId2"/>
          <a:stretch/>
        </p:blipFill>
        <p:spPr>
          <a:xfrm>
            <a:off x="5159160" y="6089400"/>
            <a:ext cx="3028680" cy="57132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Risks of owning caves and karst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1" name="TextShape 2"/>
          <p:cNvSpPr txBox="1"/>
          <p:nvPr/>
        </p:nvSpPr>
        <p:spPr>
          <a:xfrm>
            <a:off x="504000" y="180000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latin typeface="Arial"/>
              </a:rPr>
              <a:t>Business-related problems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Accusations of mismanaging funds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Accusations of discrimination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Accusations of harassment</a:t>
            </a:r>
            <a:endParaRPr b="0" lang="en-US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latin typeface="Arial"/>
              </a:rPr>
              <a:t>Directors &amp; Officers insurance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Not just for directors and officers: good “association-style” policies also protect your volunteers and committee members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Not just for organizations with employees</a:t>
            </a:r>
            <a:endParaRPr b="0" lang="en-US" sz="2600" spc="-1" strike="noStrike"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latin typeface="Arial"/>
              </a:rPr>
              <a:t>How the NCC used to manage risk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3" name="TextShape 2"/>
          <p:cNvSpPr txBox="1"/>
          <p:nvPr/>
        </p:nvSpPr>
        <p:spPr>
          <a:xfrm>
            <a:off x="504000" y="1800000"/>
            <a:ext cx="9072000" cy="5332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Up until 1997, we only had one property to worry about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We knew of the “sportsman's law” in New York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We collected waivers</a:t>
            </a:r>
            <a:endParaRPr b="0" lang="en-US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By 2011, we had 7 preserves, all potentially at risk if an accident at any of them resulted in losing a lawsuit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A search for liability insurance coverage revealed:</a:t>
            </a:r>
            <a:endParaRPr b="0" lang="en-US" sz="26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Many insurers think caves are too dangerous</a:t>
            </a:r>
            <a:endParaRPr b="0" lang="en-US" sz="26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Many don't see the difference between us and commercial caves or amusement parks</a:t>
            </a:r>
            <a:endParaRPr b="0" lang="en-US" sz="26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Many are way too expensive for a small volunteer organization to afford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We purchased a policy we were able to afford</a:t>
            </a:r>
            <a:endParaRPr b="0" lang="en-US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en-US" sz="2600" spc="-1" strike="noStrike">
                <a:latin typeface="Arial"/>
              </a:rPr>
              <a:t>One property had a conservation easement on it, and we were in negotiations for easements on two other properties</a:t>
            </a:r>
            <a:endParaRPr b="0" lang="en-US" sz="2600" spc="-1" strike="noStrike"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Application>LibreOffice/5.4.7.2$Linux_X86_64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2019-10-04T14:48:29Z</dcterms:created>
  <dc:creator>Mitchell Berger</dc:creator>
  <dc:description/>
  <dc:language>en-US</dc:language>
  <cp:lastModifiedBy>Mitchell Berger</cp:lastModifiedBy>
  <dcterms:modified xsi:type="dcterms:W3CDTF">2019-10-07T00:21:23Z</dcterms:modified>
  <cp:revision>18</cp:revision>
  <dc:subject/>
  <dc:title/>
</cp:coreProperties>
</file>