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5"/>
  </p:notesMasterIdLst>
  <p:sldIdLst>
    <p:sldId id="256" r:id="rId2"/>
    <p:sldId id="275" r:id="rId3"/>
    <p:sldId id="257" r:id="rId4"/>
    <p:sldId id="258" r:id="rId5"/>
    <p:sldId id="260" r:id="rId6"/>
    <p:sldId id="259" r:id="rId7"/>
    <p:sldId id="261" r:id="rId8"/>
    <p:sldId id="262" r:id="rId9"/>
    <p:sldId id="263" r:id="rId10"/>
    <p:sldId id="265" r:id="rId11"/>
    <p:sldId id="264" r:id="rId12"/>
    <p:sldId id="266" r:id="rId13"/>
    <p:sldId id="267" r:id="rId14"/>
    <p:sldId id="268" r:id="rId15"/>
    <p:sldId id="269" r:id="rId16"/>
    <p:sldId id="270" r:id="rId17"/>
    <p:sldId id="271" r:id="rId18"/>
    <p:sldId id="273" r:id="rId19"/>
    <p:sldId id="272" r:id="rId20"/>
    <p:sldId id="274" r:id="rId21"/>
    <p:sldId id="276" r:id="rId22"/>
    <p:sldId id="277" r:id="rId23"/>
    <p:sldId id="278" r:id="rId2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00"/>
    <a:srgbClr val="0000FF"/>
    <a:srgbClr val="FF00FF"/>
    <a:srgbClr val="008000"/>
    <a:srgbClr val="920000"/>
    <a:srgbClr val="00CC00"/>
    <a:srgbClr val="89CC40"/>
    <a:srgbClr val="D1E1FF"/>
    <a:srgbClr val="ABC7FF"/>
    <a:srgbClr val="8FB7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38B1855-1B75-4FBE-930C-398BA8C253C6}" styleName="Themed Style 2 - Accent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306799F8-075E-4A3A-A7F6-7FBC6576F1A4}" styleName="Themed Style 2 - Accent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45" autoAdjust="0"/>
    <p:restoredTop sz="93945" autoAdjust="0"/>
  </p:normalViewPr>
  <p:slideViewPr>
    <p:cSldViewPr>
      <p:cViewPr varScale="1">
        <p:scale>
          <a:sx n="62" d="100"/>
          <a:sy n="62" d="100"/>
        </p:scale>
        <p:origin x="825" y="39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9.wmf"/><Relationship Id="rId2" Type="http://schemas.openxmlformats.org/officeDocument/2006/relationships/image" Target="../media/image8.wmf"/><Relationship Id="rId1" Type="http://schemas.openxmlformats.org/officeDocument/2006/relationships/image" Target="../media/image7.wmf"/></Relationships>
</file>

<file path=ppt/drawings/_rels/vmlDrawing10.vml.rels><?xml version="1.0" encoding="UTF-8" standalone="yes"?>
<Relationships xmlns="http://schemas.openxmlformats.org/package/2006/relationships"><Relationship Id="rId3" Type="http://schemas.openxmlformats.org/officeDocument/2006/relationships/image" Target="../media/image48.wmf"/><Relationship Id="rId2" Type="http://schemas.openxmlformats.org/officeDocument/2006/relationships/image" Target="../media/image55.wmf"/><Relationship Id="rId1" Type="http://schemas.openxmlformats.org/officeDocument/2006/relationships/image" Target="../media/image54.wmf"/><Relationship Id="rId6" Type="http://schemas.openxmlformats.org/officeDocument/2006/relationships/image" Target="../media/image58.wmf"/><Relationship Id="rId5" Type="http://schemas.openxmlformats.org/officeDocument/2006/relationships/image" Target="../media/image57.wmf"/><Relationship Id="rId4" Type="http://schemas.openxmlformats.org/officeDocument/2006/relationships/image" Target="../media/image56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1.wmf"/><Relationship Id="rId1" Type="http://schemas.openxmlformats.org/officeDocument/2006/relationships/image" Target="../media/image10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15.wmf"/><Relationship Id="rId1" Type="http://schemas.openxmlformats.org/officeDocument/2006/relationships/image" Target="../media/image14.w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20.wmf"/><Relationship Id="rId1" Type="http://schemas.openxmlformats.org/officeDocument/2006/relationships/image" Target="../media/image19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25.wmf"/><Relationship Id="rId2" Type="http://schemas.openxmlformats.org/officeDocument/2006/relationships/image" Target="../media/image24.wmf"/><Relationship Id="rId1" Type="http://schemas.openxmlformats.org/officeDocument/2006/relationships/image" Target="../media/image23.w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29.wmf"/><Relationship Id="rId2" Type="http://schemas.openxmlformats.org/officeDocument/2006/relationships/image" Target="../media/image28.wmf"/><Relationship Id="rId1" Type="http://schemas.openxmlformats.org/officeDocument/2006/relationships/image" Target="../media/image27.wmf"/><Relationship Id="rId6" Type="http://schemas.openxmlformats.org/officeDocument/2006/relationships/image" Target="../media/image32.wmf"/><Relationship Id="rId5" Type="http://schemas.openxmlformats.org/officeDocument/2006/relationships/image" Target="../media/image31.wmf"/><Relationship Id="rId4" Type="http://schemas.openxmlformats.org/officeDocument/2006/relationships/image" Target="../media/image30.w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42.wmf"/><Relationship Id="rId2" Type="http://schemas.openxmlformats.org/officeDocument/2006/relationships/image" Target="../media/image41.wmf"/><Relationship Id="rId1" Type="http://schemas.openxmlformats.org/officeDocument/2006/relationships/image" Target="../media/image40.wmf"/></Relationships>
</file>

<file path=ppt/drawings/_rels/vmlDrawing8.vml.rels><?xml version="1.0" encoding="UTF-8" standalone="yes"?>
<Relationships xmlns="http://schemas.openxmlformats.org/package/2006/relationships"><Relationship Id="rId8" Type="http://schemas.openxmlformats.org/officeDocument/2006/relationships/image" Target="../media/image51.wmf"/><Relationship Id="rId3" Type="http://schemas.openxmlformats.org/officeDocument/2006/relationships/image" Target="../media/image46.wmf"/><Relationship Id="rId7" Type="http://schemas.openxmlformats.org/officeDocument/2006/relationships/image" Target="../media/image50.wmf"/><Relationship Id="rId2" Type="http://schemas.openxmlformats.org/officeDocument/2006/relationships/image" Target="../media/image45.wmf"/><Relationship Id="rId1" Type="http://schemas.openxmlformats.org/officeDocument/2006/relationships/image" Target="../media/image44.wmf"/><Relationship Id="rId6" Type="http://schemas.openxmlformats.org/officeDocument/2006/relationships/image" Target="../media/image49.wmf"/><Relationship Id="rId5" Type="http://schemas.openxmlformats.org/officeDocument/2006/relationships/image" Target="../media/image48.wmf"/><Relationship Id="rId4" Type="http://schemas.openxmlformats.org/officeDocument/2006/relationships/image" Target="../media/image47.wmf"/></Relationships>
</file>

<file path=ppt/drawings/_rels/vmlDrawing9.vml.rels><?xml version="1.0" encoding="UTF-8" standalone="yes"?>
<Relationships xmlns="http://schemas.openxmlformats.org/package/2006/relationships"><Relationship Id="rId2" Type="http://schemas.openxmlformats.org/officeDocument/2006/relationships/image" Target="../media/image53.wmf"/><Relationship Id="rId1" Type="http://schemas.openxmlformats.org/officeDocument/2006/relationships/image" Target="../media/image52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4FE0D9-2BC5-420E-AE18-5CCDBA16B200}" type="datetimeFigureOut">
              <a:rPr lang="en-US" smtClean="0"/>
              <a:pPr/>
              <a:t>3/21/2019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7C7721-B3EF-4204-A06C-70381550958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45667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dx.doi.org/10.1524/zkri.1901.34.1.449" TargetMode="External"/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7C7721-B3EF-4204-A06C-703815509580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65686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7C7721-B3EF-4204-A06C-703815509580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96585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</a:t>
            </a:r>
            <a:r>
              <a:rPr lang="en-US" baseline="0" dirty="0"/>
              <a:t> result is different from that on the lecture note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7C7721-B3EF-4204-A06C-703815509580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08328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Zeitschrift</a:t>
            </a:r>
            <a:r>
              <a:rPr lang="en-US" dirty="0"/>
              <a:t> </a:t>
            </a:r>
            <a:r>
              <a:rPr lang="en-US" dirty="0" err="1"/>
              <a:t>für</a:t>
            </a:r>
            <a:r>
              <a:rPr lang="en-US" dirty="0"/>
              <a:t> </a:t>
            </a:r>
            <a:r>
              <a:rPr lang="en-US" dirty="0" err="1"/>
              <a:t>Kristallographie</a:t>
            </a:r>
            <a:r>
              <a:rPr lang="en-US" dirty="0"/>
              <a:t>, 34, 449 (1901): 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DOI: </a:t>
            </a:r>
            <a:r>
              <a:rPr lang="en-US" sz="1200" b="0" i="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10.1524/zkri.1901.34.1.449</a:t>
            </a:r>
            <a:endParaRPr lang="en-US" sz="1200" b="0" i="0" u="sng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dirty="0"/>
              <a:t>Phys. Rev. 82, 87 (1951): 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http://dx.doi.org/10.1103/PhysRev.82.87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7C7721-B3EF-4204-A06C-703815509580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39375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Finding terraces/ledges on crystalline facets help to identify</a:t>
            </a:r>
            <a:r>
              <a:rPr lang="en-US" baseline="0" dirty="0"/>
              <a:t> the cleavage directions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7C7721-B3EF-4204-A06C-703815509580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14765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glass, the fresh surface energy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is 3.5 J/m^2, in contrast to the interfacial surface energy of 0.35 J/m^2 with adsorbed species.</a:t>
            </a: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Remember that </a:t>
            </a:r>
            <a:r>
              <a:rPr lang="en-US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sorption and </a:t>
            </a:r>
            <a:r>
              <a:rPr lang="en-US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ab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sorption are different. In </a:t>
            </a:r>
            <a:r>
              <a:rPr lang="en-US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sorption a molecule binds to the surface of the material whilst in </a:t>
            </a:r>
            <a:r>
              <a:rPr lang="en-US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ab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sorption it is taken in to the body of the material.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7C7721-B3EF-4204-A06C-703815509580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05999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616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208" name="Rectangle 16"/>
          <p:cNvSpPr>
            <a:spLocks noGrp="1" noChangeArrowheads="1"/>
          </p:cNvSpPr>
          <p:nvPr>
            <p:ph type="dt" sz="half" idx="2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A115F476-2262-4491-A563-2831ECB37951}" type="datetime1">
              <a:rPr lang="en-US" smtClean="0"/>
              <a:t>3/21/2019</a:t>
            </a:fld>
            <a:endParaRPr lang="en-US"/>
          </a:p>
        </p:txBody>
      </p:sp>
      <p:sp>
        <p:nvSpPr>
          <p:cNvPr id="8209" name="Rectangle 17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210" name="Rectangle 18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211" name="Rectangle 19"/>
          <p:cNvSpPr>
            <a:spLocks noGrp="1" noChangeArrowheads="1"/>
          </p:cNvSpPr>
          <p:nvPr>
            <p:ph type="ctrTitle"/>
          </p:nvPr>
        </p:nvSpPr>
        <p:spPr>
          <a:xfrm>
            <a:off x="2971800" y="1828800"/>
            <a:ext cx="6019800" cy="2209800"/>
          </a:xfrm>
        </p:spPr>
        <p:txBody>
          <a:bodyPr/>
          <a:lstStyle>
            <a:lvl1pPr>
              <a:defRPr sz="500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212" name="Rectangle 20"/>
          <p:cNvSpPr>
            <a:spLocks noGrp="1" noChangeArrowheads="1"/>
          </p:cNvSpPr>
          <p:nvPr>
            <p:ph type="subTitle" idx="1"/>
          </p:nvPr>
        </p:nvSpPr>
        <p:spPr>
          <a:xfrm>
            <a:off x="2971800" y="4267200"/>
            <a:ext cx="60198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3400"/>
            </a:lvl1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fld id="{97EDDFDC-F12E-47FB-B1A6-B08099EA5254}" type="datetime1">
              <a:rPr lang="en-US" smtClean="0"/>
              <a:t>3/21/2019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457200"/>
            <a:ext cx="2057400" cy="5410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457200"/>
            <a:ext cx="6019800" cy="5410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fld id="{FECECB13-9709-4F8C-80DA-15B8C827468A}" type="datetime1">
              <a:rPr lang="en-US" smtClean="0"/>
              <a:t>3/21/2019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153400" cy="9906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153400" cy="4800600"/>
          </a:xfrm>
        </p:spPr>
        <p:txBody>
          <a:bodyPr/>
          <a:lstStyle>
            <a:lvl1pPr>
              <a:spcBef>
                <a:spcPts val="800"/>
              </a:spcBef>
              <a:buClr>
                <a:schemeClr val="tx2"/>
              </a:buClr>
              <a:defRPr/>
            </a:lvl1pPr>
            <a:lvl2pPr>
              <a:spcBef>
                <a:spcPts val="800"/>
              </a:spcBef>
              <a:defRPr/>
            </a:lvl2pPr>
            <a:lvl3pPr>
              <a:spcBef>
                <a:spcPts val="800"/>
              </a:spcBef>
              <a:defRPr/>
            </a:lvl3pPr>
            <a:lvl4pPr>
              <a:spcBef>
                <a:spcPts val="800"/>
              </a:spcBef>
              <a:defRPr/>
            </a:lvl4pPr>
            <a:lvl5pPr>
              <a:spcBef>
                <a:spcPts val="800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fld id="{1F1513FF-5FD6-45A2-AD54-5F27523095BD}" type="datetime1">
              <a:rPr lang="en-US" smtClean="0"/>
              <a:t>3/21/2019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388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4038600" cy="388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fld id="{A5D5D6D2-D0CB-4A89-A968-2DF12039F5F5}" type="datetime1">
              <a:rPr lang="en-US" smtClean="0"/>
              <a:t>3/21/2019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fld id="{C0C8CFAF-D467-4349-BE2F-3953F2F26A67}" type="datetime1">
              <a:rPr lang="en-US" smtClean="0"/>
              <a:t>3/21/2019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fld id="{9261F6C4-1237-4C22-9609-0D0E587A90E5}" type="datetime1">
              <a:rPr lang="en-US" smtClean="0"/>
              <a:t>3/21/2019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fld id="{5D733DA8-1462-415A-9906-F273CBDA6551}" type="datetime1">
              <a:rPr lang="en-US" smtClean="0"/>
              <a:t>3/21/2019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fld id="{5088B070-B314-4E60-81F8-021A6E7D7285}" type="datetime1">
              <a:rPr lang="en-US" smtClean="0"/>
              <a:t>3/21/2019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fld id="{1ABA6145-F2C8-45A2-9EED-79C31987D4B3}" type="datetime1">
              <a:rPr lang="en-US" smtClean="0"/>
              <a:t>3/21/2019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Untitled.png"/>
          <p:cNvPicPr>
            <a:picLocks noChangeAspect="1"/>
          </p:cNvPicPr>
          <p:nvPr userDrawn="1"/>
        </p:nvPicPr>
        <p:blipFill>
          <a:blip r:embed="rId13" cstate="print"/>
          <a:stretch>
            <a:fillRect/>
          </a:stretch>
        </p:blipFill>
        <p:spPr>
          <a:xfrm>
            <a:off x="0" y="0"/>
            <a:ext cx="9152843" cy="6858000"/>
          </a:xfrm>
          <a:prstGeom prst="rect">
            <a:avLst/>
          </a:prstGeom>
        </p:spPr>
      </p:pic>
      <p:sp>
        <p:nvSpPr>
          <p:cNvPr id="7170" name="Rectangle 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/>
            </a:lvl1pPr>
          </a:lstStyle>
          <a:p>
            <a:endParaRPr lang="en-US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 Black" pitchFamily="34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182" name="Rectangle 14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457200"/>
            <a:ext cx="81534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7183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153400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184" name="Rectangle 1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fld id="{8BEA4FA0-9020-47B0-804C-22B8871EB603}" type="datetime1">
              <a:rPr lang="en-US" smtClean="0"/>
              <a:t>3/21/2019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SzPct val="7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95338" indent="-338138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itchFamily="2" charset="2"/>
        <a:buChar char="¨"/>
        <a:defRPr sz="20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¨"/>
        <a:defRPr sz="18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18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hujuejun@mit.edu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g"/><Relationship Id="rId4" Type="http://schemas.openxmlformats.org/officeDocument/2006/relationships/image" Target="../media/image3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OhFRhfOedXA" TargetMode="External"/><Relationship Id="rId5" Type="http://schemas.openxmlformats.org/officeDocument/2006/relationships/hyperlink" Target="http://www.langantiques.com/university/index.php/A_History_Of_Diamond_Cutting" TargetMode="External"/><Relationship Id="rId4" Type="http://schemas.openxmlformats.org/officeDocument/2006/relationships/image" Target="../media/image3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icryst.com/surfacescience.html" TargetMode="External"/><Relationship Id="rId5" Type="http://schemas.openxmlformats.org/officeDocument/2006/relationships/image" Target="../media/image39.jpeg"/><Relationship Id="rId4" Type="http://schemas.openxmlformats.org/officeDocument/2006/relationships/hyperlink" Target="http://spaceflight.esa.int/impress/text/education/Catalysis/index.html" TargetMode="Externa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hyperlink" Target="http://cnx.org/contents/Ax2o07Ul@7.61:7vEquViP@5/Cohesion-and-Adhesion-in-Liqui" TargetMode="External"/><Relationship Id="rId3" Type="http://schemas.openxmlformats.org/officeDocument/2006/relationships/hyperlink" Target="http://www.fisica.unige.it/~rocca/Didattica/Surface%20Science%20and%20Nanostructuring/2%20Surface%20Thermodynamics%202012.pdf" TargetMode="External"/><Relationship Id="rId7" Type="http://schemas.openxmlformats.org/officeDocument/2006/relationships/image" Target="../media/image41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20.bin"/><Relationship Id="rId11" Type="http://schemas.openxmlformats.org/officeDocument/2006/relationships/image" Target="../media/image43.png"/><Relationship Id="rId5" Type="http://schemas.openxmlformats.org/officeDocument/2006/relationships/image" Target="../media/image40.wmf"/><Relationship Id="rId10" Type="http://schemas.openxmlformats.org/officeDocument/2006/relationships/image" Target="../media/image42.wmf"/><Relationship Id="rId4" Type="http://schemas.openxmlformats.org/officeDocument/2006/relationships/oleObject" Target="../embeddings/oleObject19.bin"/><Relationship Id="rId9" Type="http://schemas.openxmlformats.org/officeDocument/2006/relationships/oleObject" Target="../embeddings/oleObject21.bin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wmf"/><Relationship Id="rId13" Type="http://schemas.openxmlformats.org/officeDocument/2006/relationships/oleObject" Target="../embeddings/oleObject27.bin"/><Relationship Id="rId18" Type="http://schemas.openxmlformats.org/officeDocument/2006/relationships/image" Target="../media/image51.wmf"/><Relationship Id="rId3" Type="http://schemas.openxmlformats.org/officeDocument/2006/relationships/oleObject" Target="../embeddings/oleObject22.bin"/><Relationship Id="rId7" Type="http://schemas.openxmlformats.org/officeDocument/2006/relationships/oleObject" Target="../embeddings/oleObject24.bin"/><Relationship Id="rId12" Type="http://schemas.openxmlformats.org/officeDocument/2006/relationships/image" Target="../media/image48.wmf"/><Relationship Id="rId17" Type="http://schemas.openxmlformats.org/officeDocument/2006/relationships/oleObject" Target="../embeddings/oleObject29.bin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50.wmf"/><Relationship Id="rId1" Type="http://schemas.openxmlformats.org/officeDocument/2006/relationships/vmlDrawing" Target="../drawings/vmlDrawing8.vml"/><Relationship Id="rId6" Type="http://schemas.openxmlformats.org/officeDocument/2006/relationships/image" Target="../media/image45.wmf"/><Relationship Id="rId11" Type="http://schemas.openxmlformats.org/officeDocument/2006/relationships/oleObject" Target="../embeddings/oleObject26.bin"/><Relationship Id="rId5" Type="http://schemas.openxmlformats.org/officeDocument/2006/relationships/oleObject" Target="../embeddings/oleObject23.bin"/><Relationship Id="rId15" Type="http://schemas.openxmlformats.org/officeDocument/2006/relationships/oleObject" Target="../embeddings/oleObject28.bin"/><Relationship Id="rId10" Type="http://schemas.openxmlformats.org/officeDocument/2006/relationships/image" Target="../media/image47.wmf"/><Relationship Id="rId4" Type="http://schemas.openxmlformats.org/officeDocument/2006/relationships/image" Target="../media/image44.wmf"/><Relationship Id="rId9" Type="http://schemas.openxmlformats.org/officeDocument/2006/relationships/oleObject" Target="../embeddings/oleObject25.bin"/><Relationship Id="rId14" Type="http://schemas.openxmlformats.org/officeDocument/2006/relationships/image" Target="../media/image49.w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53.wmf"/><Relationship Id="rId5" Type="http://schemas.openxmlformats.org/officeDocument/2006/relationships/oleObject" Target="../embeddings/oleObject31.bin"/><Relationship Id="rId4" Type="http://schemas.openxmlformats.org/officeDocument/2006/relationships/image" Target="../media/image52.wm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wmf"/><Relationship Id="rId13" Type="http://schemas.openxmlformats.org/officeDocument/2006/relationships/oleObject" Target="../embeddings/oleObject36.bin"/><Relationship Id="rId3" Type="http://schemas.openxmlformats.org/officeDocument/2006/relationships/oleObject" Target="../embeddings/oleObject32.bin"/><Relationship Id="rId7" Type="http://schemas.openxmlformats.org/officeDocument/2006/relationships/oleObject" Target="../embeddings/oleObject26.bin"/><Relationship Id="rId12" Type="http://schemas.openxmlformats.org/officeDocument/2006/relationships/image" Target="../media/image57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55.wmf"/><Relationship Id="rId11" Type="http://schemas.openxmlformats.org/officeDocument/2006/relationships/oleObject" Target="../embeddings/oleObject35.bin"/><Relationship Id="rId5" Type="http://schemas.openxmlformats.org/officeDocument/2006/relationships/oleObject" Target="../embeddings/oleObject33.bin"/><Relationship Id="rId10" Type="http://schemas.openxmlformats.org/officeDocument/2006/relationships/image" Target="../media/image56.wmf"/><Relationship Id="rId4" Type="http://schemas.openxmlformats.org/officeDocument/2006/relationships/image" Target="../media/image54.wmf"/><Relationship Id="rId9" Type="http://schemas.openxmlformats.org/officeDocument/2006/relationships/oleObject" Target="../embeddings/oleObject34.bin"/><Relationship Id="rId14" Type="http://schemas.openxmlformats.org/officeDocument/2006/relationships/image" Target="../media/image58.w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ffden-2.phys.uaf.edu/211_fall2013.web.dir/sam_kendall/Fluidynamics.htm" TargetMode="External"/><Relationship Id="rId2" Type="http://schemas.openxmlformats.org/officeDocument/2006/relationships/image" Target="../media/image59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gif"/><Relationship Id="rId4" Type="http://schemas.openxmlformats.org/officeDocument/2006/relationships/image" Target="../media/image60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wmf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8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7.w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wmf"/><Relationship Id="rId3" Type="http://schemas.openxmlformats.org/officeDocument/2006/relationships/image" Target="../media/image12.png"/><Relationship Id="rId7" Type="http://schemas.openxmlformats.org/officeDocument/2006/relationships/oleObject" Target="../embeddings/oleObject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0.wmf"/><Relationship Id="rId5" Type="http://schemas.openxmlformats.org/officeDocument/2006/relationships/oleObject" Target="../embeddings/oleObject4.bin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wmf"/><Relationship Id="rId3" Type="http://schemas.openxmlformats.org/officeDocument/2006/relationships/notesSlide" Target="../notesSlides/notesSlide3.xml"/><Relationship Id="rId7" Type="http://schemas.openxmlformats.org/officeDocument/2006/relationships/oleObject" Target="../embeddings/oleObject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70.png"/><Relationship Id="rId11" Type="http://schemas.openxmlformats.org/officeDocument/2006/relationships/image" Target="../media/image18.png"/><Relationship Id="rId5" Type="http://schemas.openxmlformats.org/officeDocument/2006/relationships/image" Target="../media/image17.png"/><Relationship Id="rId10" Type="http://schemas.openxmlformats.org/officeDocument/2006/relationships/image" Target="../media/image15.wmf"/><Relationship Id="rId4" Type="http://schemas.openxmlformats.org/officeDocument/2006/relationships/image" Target="../media/image16.png"/><Relationship Id="rId9" Type="http://schemas.openxmlformats.org/officeDocument/2006/relationships/oleObject" Target="../embeddings/oleObject7.bin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wmf"/><Relationship Id="rId13" Type="http://schemas.openxmlformats.org/officeDocument/2006/relationships/image" Target="../media/image23.png"/><Relationship Id="rId3" Type="http://schemas.openxmlformats.org/officeDocument/2006/relationships/image" Target="../media/image21.png"/><Relationship Id="rId7" Type="http://schemas.openxmlformats.org/officeDocument/2006/relationships/oleObject" Target="../embeddings/oleObject8.bin"/><Relationship Id="rId12" Type="http://schemas.openxmlformats.org/officeDocument/2006/relationships/image" Target="../media/image20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19.wmf"/><Relationship Id="rId11" Type="http://schemas.openxmlformats.org/officeDocument/2006/relationships/oleObject" Target="../embeddings/oleObject9.bin"/><Relationship Id="rId5" Type="http://schemas.openxmlformats.org/officeDocument/2006/relationships/oleObject" Target="../embeddings/oleObject8.bin"/><Relationship Id="rId10" Type="http://schemas.openxmlformats.org/officeDocument/2006/relationships/image" Target="../media/image20.wmf"/><Relationship Id="rId4" Type="http://schemas.openxmlformats.org/officeDocument/2006/relationships/image" Target="../media/image22.png"/><Relationship Id="rId9" Type="http://schemas.openxmlformats.org/officeDocument/2006/relationships/oleObject" Target="../embeddings/oleObject9.bin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2.bin"/><Relationship Id="rId3" Type="http://schemas.openxmlformats.org/officeDocument/2006/relationships/oleObject" Target="../embeddings/oleObject10.bin"/><Relationship Id="rId7" Type="http://schemas.openxmlformats.org/officeDocument/2006/relationships/image" Target="../media/image24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11.bin"/><Relationship Id="rId5" Type="http://schemas.openxmlformats.org/officeDocument/2006/relationships/image" Target="../media/image26.png"/><Relationship Id="rId4" Type="http://schemas.openxmlformats.org/officeDocument/2006/relationships/image" Target="../media/image23.wmf"/><Relationship Id="rId9" Type="http://schemas.openxmlformats.org/officeDocument/2006/relationships/image" Target="../media/image25.w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5.bin"/><Relationship Id="rId13" Type="http://schemas.openxmlformats.org/officeDocument/2006/relationships/image" Target="../media/image31.wmf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28.wmf"/><Relationship Id="rId12" Type="http://schemas.openxmlformats.org/officeDocument/2006/relationships/oleObject" Target="../embeddings/oleObject1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14.bin"/><Relationship Id="rId11" Type="http://schemas.openxmlformats.org/officeDocument/2006/relationships/image" Target="../media/image30.wmf"/><Relationship Id="rId5" Type="http://schemas.openxmlformats.org/officeDocument/2006/relationships/image" Target="../media/image27.wmf"/><Relationship Id="rId15" Type="http://schemas.openxmlformats.org/officeDocument/2006/relationships/image" Target="../media/image32.wmf"/><Relationship Id="rId10" Type="http://schemas.openxmlformats.org/officeDocument/2006/relationships/oleObject" Target="../embeddings/oleObject16.bin"/><Relationship Id="rId4" Type="http://schemas.openxmlformats.org/officeDocument/2006/relationships/oleObject" Target="../embeddings/oleObject13.bin"/><Relationship Id="rId9" Type="http://schemas.openxmlformats.org/officeDocument/2006/relationships/image" Target="../media/image29.wmf"/><Relationship Id="rId14" Type="http://schemas.openxmlformats.org/officeDocument/2006/relationships/oleObject" Target="../embeddings/oleObject18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124200" y="1828800"/>
            <a:ext cx="5791200" cy="2209800"/>
          </a:xfrm>
        </p:spPr>
        <p:txBody>
          <a:bodyPr/>
          <a:lstStyle/>
          <a:p>
            <a:pPr>
              <a:spcAft>
                <a:spcPts val="0"/>
              </a:spcAft>
            </a:pPr>
            <a:r>
              <a:rPr lang="en-US" sz="2600" dirty="0"/>
              <a:t>MIT 3.022</a:t>
            </a:r>
            <a:br>
              <a:rPr lang="en-US" sz="2600" dirty="0"/>
            </a:br>
            <a:r>
              <a:rPr lang="en-US" sz="2600" dirty="0"/>
              <a:t>Microstructural Evolution in Materials</a:t>
            </a:r>
            <a:br>
              <a:rPr lang="en-US" sz="2600" dirty="0"/>
            </a:br>
            <a:r>
              <a:rPr lang="en-US" sz="2600" dirty="0"/>
              <a:t/>
            </a:r>
            <a:br>
              <a:rPr lang="en-US" sz="2600" dirty="0"/>
            </a:br>
            <a:r>
              <a:rPr lang="en-US" sz="2500" dirty="0"/>
              <a:t>9: Surface Energy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124200" y="4267200"/>
            <a:ext cx="5867400" cy="1752600"/>
          </a:xfrm>
        </p:spPr>
        <p:txBody>
          <a:bodyPr/>
          <a:lstStyle/>
          <a:p>
            <a:endParaRPr lang="en-US" sz="2400" dirty="0"/>
          </a:p>
          <a:p>
            <a:r>
              <a:rPr lang="en-US" sz="2400" dirty="0"/>
              <a:t>Juejun (JJ) Hu</a:t>
            </a:r>
          </a:p>
          <a:p>
            <a:r>
              <a:rPr lang="en-US" sz="2400" dirty="0">
                <a:hlinkClick r:id="rId3"/>
              </a:rPr>
              <a:t>hujuejun@mit.edu</a:t>
            </a:r>
            <a:endParaRPr lang="en-US" sz="24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5B46F6BB-07E7-4431-A611-BA7BB051BB1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6609" y="4171794"/>
            <a:ext cx="1786554" cy="1986053"/>
          </a:xfrm>
          <a:prstGeom prst="rect">
            <a:avLst/>
          </a:prstGeom>
          <a:ln w="15875">
            <a:noFill/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45887CF-3CCC-4C94-AFA4-E42C2E9E217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059"/>
          <a:stretch/>
        </p:blipFill>
        <p:spPr>
          <a:xfrm>
            <a:off x="6394086" y="1503503"/>
            <a:ext cx="1371600" cy="2359227"/>
          </a:xfrm>
          <a:prstGeom prst="rect">
            <a:avLst/>
          </a:prstGeom>
          <a:ln w="15875"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Crystallography and diamond cleavage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02" b="2549"/>
          <a:stretch/>
        </p:blipFill>
        <p:spPr>
          <a:xfrm>
            <a:off x="572115" y="1658720"/>
            <a:ext cx="4933308" cy="312420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115" y="5065775"/>
            <a:ext cx="4933308" cy="100983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084575" y="4296460"/>
            <a:ext cx="236475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</a:rPr>
              <a:t>Cullinan Diamond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043090" y="5065775"/>
            <a:ext cx="349647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  <a:latin typeface="Arial" panose="020B0604020202020204" pitchFamily="34" charset="0"/>
              </a:rPr>
              <a:t>Cleaved pieces from Cullinan Diamond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239000" y="1562731"/>
            <a:ext cx="14185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b="1" dirty="0"/>
              <a:t>Scepter of the British Crown Jewels</a:t>
            </a:r>
          </a:p>
        </p:txBody>
      </p:sp>
      <p:sp>
        <p:nvSpPr>
          <p:cNvPr id="12" name="Rectangle 11"/>
          <p:cNvSpPr/>
          <p:nvPr/>
        </p:nvSpPr>
        <p:spPr>
          <a:xfrm>
            <a:off x="7389833" y="4170795"/>
            <a:ext cx="111906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b="1" dirty="0"/>
              <a:t>Imperial State Crown</a:t>
            </a:r>
          </a:p>
        </p:txBody>
      </p:sp>
      <p:sp>
        <p:nvSpPr>
          <p:cNvPr id="13" name="Isosceles Triangle 12"/>
          <p:cNvSpPr/>
          <p:nvPr/>
        </p:nvSpPr>
        <p:spPr bwMode="auto">
          <a:xfrm rot="5400000">
            <a:off x="4334622" y="3744284"/>
            <a:ext cx="3276600" cy="236892"/>
          </a:xfrm>
          <a:prstGeom prst="triangl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752112" y="6200001"/>
            <a:ext cx="178655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/>
              <a:t>Images from Wikipedia</a:t>
            </a:r>
          </a:p>
        </p:txBody>
      </p:sp>
    </p:spTree>
    <p:extLst>
      <p:ext uri="{BB962C8B-B14F-4D97-AF65-F5344CB8AC3E}">
        <p14:creationId xmlns:p14="http://schemas.microsoft.com/office/powerpoint/2010/main" val="689454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Crystallography and diamond cleavage</a:t>
            </a:r>
          </a:p>
        </p:txBody>
      </p:sp>
      <p:pic>
        <p:nvPicPr>
          <p:cNvPr id="4" name="OhFRhfOedXA"/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533400" y="1676400"/>
            <a:ext cx="7992533" cy="44958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BF4C1E0-F46F-4675-9120-E300B48E15BF}"/>
              </a:ext>
            </a:extLst>
          </p:cNvPr>
          <p:cNvSpPr/>
          <p:nvPr/>
        </p:nvSpPr>
        <p:spPr>
          <a:xfrm>
            <a:off x="3833052" y="6202937"/>
            <a:ext cx="48006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>
                <a:hlinkClick r:id="rId5"/>
              </a:rPr>
              <a:t>http://www.langantiques.com/university/index.php/A_History_Of_Diamond_Cutting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9953205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Surface adsorption and reconstruction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/>
              <a:t>Adsorption: adhesion of atoms, ions, or molecules from a gas, liquid, or dissolved solid to a surface</a:t>
            </a:r>
          </a:p>
          <a:p>
            <a:r>
              <a:rPr lang="en-US" sz="2000" dirty="0"/>
              <a:t>Reconstruction: atoms at the surface of a crystal assume a different structure than that of the bulk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225" y="3088444"/>
            <a:ext cx="4519714" cy="272470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661770" y="5924476"/>
            <a:ext cx="259506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hlinkClick r:id="rId4"/>
              </a:rPr>
              <a:t>Heterogeneous catalysis</a:t>
            </a:r>
            <a:endParaRPr lang="en-US" sz="16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132"/>
          <a:stretch/>
        </p:blipFill>
        <p:spPr>
          <a:xfrm>
            <a:off x="5766750" y="3200401"/>
            <a:ext cx="2595811" cy="25908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540655" y="5924476"/>
            <a:ext cx="3048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hlinkClick r:id="rId6"/>
              </a:rPr>
              <a:t>Reconstructed Au (111) surface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5209400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Surface energy = surface tension 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1" y="1447800"/>
            <a:ext cx="5029199" cy="4800600"/>
          </a:xfrm>
        </p:spPr>
        <p:txBody>
          <a:bodyPr/>
          <a:lstStyle/>
          <a:p>
            <a:pPr>
              <a:spcBef>
                <a:spcPts val="1200"/>
              </a:spcBef>
            </a:pPr>
            <a:r>
              <a:rPr lang="en-US" sz="2200" dirty="0"/>
              <a:t>In a system with fixed mole number:</a:t>
            </a:r>
          </a:p>
          <a:p>
            <a:pPr>
              <a:spcBef>
                <a:spcPts val="1200"/>
              </a:spcBef>
            </a:pPr>
            <a:endParaRPr lang="en-US" sz="2200" dirty="0"/>
          </a:p>
          <a:p>
            <a:pPr>
              <a:spcBef>
                <a:spcPts val="1200"/>
              </a:spcBef>
            </a:pPr>
            <a:r>
              <a:rPr lang="en-US" sz="2200" dirty="0"/>
              <a:t>Surface tension (stress) </a:t>
            </a:r>
            <a:r>
              <a:rPr lang="en-US" sz="2200" i="1" dirty="0">
                <a:latin typeface="Symbol" panose="05050102010706020507" pitchFamily="18" charset="2"/>
              </a:rPr>
              <a:t>s</a:t>
            </a:r>
          </a:p>
          <a:p>
            <a:pPr>
              <a:spcBef>
                <a:spcPts val="1200"/>
              </a:spcBef>
            </a:pPr>
            <a:endParaRPr lang="en-US" sz="2200" dirty="0"/>
          </a:p>
          <a:p>
            <a:pPr>
              <a:spcBef>
                <a:spcPts val="1200"/>
              </a:spcBef>
            </a:pPr>
            <a:r>
              <a:rPr lang="en-US" sz="2200" dirty="0"/>
              <a:t>Surface energy and surface stress are generally </a:t>
            </a:r>
            <a:r>
              <a:rPr lang="en-US" sz="2200" dirty="0">
                <a:solidFill>
                  <a:srgbClr val="FF0000"/>
                </a:solidFill>
              </a:rPr>
              <a:t>not</a:t>
            </a:r>
            <a:r>
              <a:rPr lang="en-US" sz="2200" dirty="0"/>
              <a:t> identical in solids</a:t>
            </a:r>
          </a:p>
          <a:p>
            <a:pPr>
              <a:spcBef>
                <a:spcPts val="1200"/>
              </a:spcBef>
            </a:pPr>
            <a:endParaRPr lang="en-US" sz="2200" dirty="0"/>
          </a:p>
          <a:p>
            <a:pPr>
              <a:spcBef>
                <a:spcPts val="1200"/>
              </a:spcBef>
            </a:pPr>
            <a:endParaRPr lang="en-US" sz="1400" dirty="0"/>
          </a:p>
          <a:p>
            <a:pPr>
              <a:spcBef>
                <a:spcPts val="1200"/>
              </a:spcBef>
            </a:pPr>
            <a:r>
              <a:rPr lang="en-US" sz="2200" dirty="0"/>
              <a:t>Refer to the </a:t>
            </a:r>
            <a:r>
              <a:rPr lang="en-US" sz="2200" dirty="0">
                <a:hlinkClick r:id="rId3"/>
              </a:rPr>
              <a:t>link</a:t>
            </a:r>
            <a:r>
              <a:rPr lang="en-US" sz="2200" dirty="0"/>
              <a:t> for a rigorous proof of the relation</a:t>
            </a:r>
          </a:p>
        </p:txBody>
      </p:sp>
      <p:graphicFrame>
        <p:nvGraphicFramePr>
          <p:cNvPr id="4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83871214"/>
              </p:ext>
            </p:extLst>
          </p:nvPr>
        </p:nvGraphicFramePr>
        <p:xfrm>
          <a:off x="838200" y="2004829"/>
          <a:ext cx="2668588" cy="349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1" name="Equation" r:id="rId4" imgW="1511280" imgH="203040" progId="Equation.DSMT4">
                  <p:embed/>
                </p:oleObj>
              </mc:Choice>
              <mc:Fallback>
                <p:oleObj name="Equation" r:id="rId4" imgW="1511280" imgH="203040" progId="Equation.DSMT4">
                  <p:embed/>
                  <p:pic>
                    <p:nvPicPr>
                      <p:cNvPr id="4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8200" y="2004829"/>
                        <a:ext cx="2668588" cy="349250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05929738"/>
              </p:ext>
            </p:extLst>
          </p:nvPr>
        </p:nvGraphicFramePr>
        <p:xfrm>
          <a:off x="838200" y="2979270"/>
          <a:ext cx="963612" cy="3063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2" name="Equation" r:id="rId6" imgW="545760" imgH="177480" progId="Equation.DSMT4">
                  <p:embed/>
                </p:oleObj>
              </mc:Choice>
              <mc:Fallback>
                <p:oleObj name="Equation" r:id="rId6" imgW="545760" imgH="177480" progId="Equation.DSMT4">
                  <p:embed/>
                  <p:pic>
                    <p:nvPicPr>
                      <p:cNvPr id="7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8200" y="2979270"/>
                        <a:ext cx="963612" cy="306387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6233770" y="1480367"/>
            <a:ext cx="1904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hlinkClick r:id="rId8"/>
              </a:rPr>
              <a:t>Surface tension of soap film</a:t>
            </a:r>
            <a:endParaRPr lang="en-US" dirty="0"/>
          </a:p>
        </p:txBody>
      </p:sp>
      <p:graphicFrame>
        <p:nvGraphicFramePr>
          <p:cNvPr id="9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98442516"/>
              </p:ext>
            </p:extLst>
          </p:nvPr>
        </p:nvGraphicFramePr>
        <p:xfrm>
          <a:off x="838200" y="4276257"/>
          <a:ext cx="2108200" cy="7858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3" name="Equation" r:id="rId9" imgW="1193760" imgH="457200" progId="Equation.DSMT4">
                  <p:embed/>
                </p:oleObj>
              </mc:Choice>
              <mc:Fallback>
                <p:oleObj name="Equation" r:id="rId9" imgW="1193760" imgH="457200" progId="Equation.DSMT4">
                  <p:embed/>
                  <p:pic>
                    <p:nvPicPr>
                      <p:cNvPr id="9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8200" y="4276257"/>
                        <a:ext cx="2108200" cy="785812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Picture 9">
            <a:extLst>
              <a:ext uri="{FF2B5EF4-FFF2-40B4-BE49-F238E27FC236}">
                <a16:creationId xmlns:a16="http://schemas.microsoft.com/office/drawing/2014/main" id="{77FAE352-ECAE-499B-913F-BE01CF2DF3B8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41"/>
          <a:stretch/>
        </p:blipFill>
        <p:spPr>
          <a:xfrm>
            <a:off x="5587435" y="2409357"/>
            <a:ext cx="3320281" cy="37338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6E864868-46CA-485F-9457-8F5BA8625715}"/>
              </a:ext>
            </a:extLst>
          </p:cNvPr>
          <p:cNvSpPr/>
          <p:nvPr/>
        </p:nvSpPr>
        <p:spPr bwMode="auto">
          <a:xfrm>
            <a:off x="7620000" y="3048000"/>
            <a:ext cx="838200" cy="3048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graphicFrame>
        <p:nvGraphicFramePr>
          <p:cNvPr id="11" name="Object 2">
            <a:extLst>
              <a:ext uri="{FF2B5EF4-FFF2-40B4-BE49-F238E27FC236}">
                <a16:creationId xmlns:a16="http://schemas.microsoft.com/office/drawing/2014/main" id="{CD57D804-2B68-4E54-B519-99719596E8C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64686484"/>
              </p:ext>
            </p:extLst>
          </p:nvPr>
        </p:nvGraphicFramePr>
        <p:xfrm>
          <a:off x="7564978" y="3056843"/>
          <a:ext cx="963612" cy="3063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4" name="Equation" r:id="rId6" imgW="545760" imgH="177480" progId="Equation.DSMT4">
                  <p:embed/>
                </p:oleObj>
              </mc:Choice>
              <mc:Fallback>
                <p:oleObj name="Equation" r:id="rId6" imgW="545760" imgH="177480" progId="Equation.DSMT4">
                  <p:embed/>
                  <p:pic>
                    <p:nvPicPr>
                      <p:cNvPr id="11" name="Object 2">
                        <a:extLst>
                          <a:ext uri="{FF2B5EF4-FFF2-40B4-BE49-F238E27FC236}">
                            <a16:creationId xmlns:a16="http://schemas.microsoft.com/office/drawing/2014/main" id="{CD57D804-2B68-4E54-B519-99719596E8C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64978" y="3056843"/>
                        <a:ext cx="963612" cy="306387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id="{99372F75-FBDB-4086-A44E-9EFA591D7FC9}"/>
              </a:ext>
            </a:extLst>
          </p:cNvPr>
          <p:cNvSpPr txBox="1"/>
          <p:nvPr/>
        </p:nvSpPr>
        <p:spPr>
          <a:xfrm>
            <a:off x="8698631" y="3219641"/>
            <a:ext cx="156453" cy="369332"/>
          </a:xfrm>
          <a:prstGeom prst="rect">
            <a:avLst/>
          </a:prstGeom>
          <a:solidFill>
            <a:schemeClr val="bg1"/>
          </a:solidFill>
        </p:spPr>
        <p:txBody>
          <a:bodyPr wrap="none" lIns="45720" rIns="45720" rtlCol="0">
            <a:spAutoFit/>
          </a:bodyPr>
          <a:lstStyle/>
          <a:p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</a:p>
        </p:txBody>
      </p:sp>
    </p:spTree>
    <p:extLst>
      <p:ext uri="{BB962C8B-B14F-4D97-AF65-F5344CB8AC3E}">
        <p14:creationId xmlns:p14="http://schemas.microsoft.com/office/powerpoint/2010/main" val="26610653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Surface and chemical potential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ts val="1200"/>
              </a:spcBef>
            </a:pPr>
            <a:r>
              <a:rPr lang="en-US" sz="2200" dirty="0"/>
              <a:t>In a system with varying number of molecules:</a:t>
            </a:r>
          </a:p>
          <a:p>
            <a:pPr>
              <a:spcBef>
                <a:spcPts val="1200"/>
              </a:spcBef>
            </a:pPr>
            <a:endParaRPr lang="en-US" sz="2200" dirty="0"/>
          </a:p>
          <a:p>
            <a:pPr>
              <a:spcBef>
                <a:spcPts val="1200"/>
              </a:spcBef>
            </a:pPr>
            <a:r>
              <a:rPr lang="en-US" sz="2200" dirty="0"/>
              <a:t>In general, area </a:t>
            </a:r>
            <a:r>
              <a:rPr lang="en-US" sz="2200" i="1" dirty="0"/>
              <a:t>A</a:t>
            </a:r>
            <a:r>
              <a:rPr lang="en-US" sz="2200" dirty="0"/>
              <a:t> is a function of molecule number </a:t>
            </a:r>
            <a:r>
              <a:rPr lang="en-US" sz="2200" i="1" dirty="0"/>
              <a:t>N</a:t>
            </a:r>
            <a:r>
              <a:rPr lang="en-US" sz="2200" dirty="0"/>
              <a:t>:</a:t>
            </a:r>
          </a:p>
        </p:txBody>
      </p:sp>
      <p:graphicFrame>
        <p:nvGraphicFramePr>
          <p:cNvPr id="5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09481675"/>
              </p:ext>
            </p:extLst>
          </p:nvPr>
        </p:nvGraphicFramePr>
        <p:xfrm>
          <a:off x="838200" y="1940720"/>
          <a:ext cx="3676650" cy="4143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25" name="Equation" r:id="rId3" imgW="2082600" imgH="241200" progId="Equation.DSMT4">
                  <p:embed/>
                </p:oleObj>
              </mc:Choice>
              <mc:Fallback>
                <p:oleObj name="Equation" r:id="rId3" imgW="2082600" imgH="241200" progId="Equation.DSMT4">
                  <p:embed/>
                  <p:pic>
                    <p:nvPicPr>
                      <p:cNvPr id="5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8200" y="1940720"/>
                        <a:ext cx="3676650" cy="414337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34507414"/>
              </p:ext>
            </p:extLst>
          </p:nvPr>
        </p:nvGraphicFramePr>
        <p:xfrm>
          <a:off x="3329781" y="2960688"/>
          <a:ext cx="3521075" cy="784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26" name="Equation" r:id="rId5" imgW="1993680" imgH="457200" progId="Equation.DSMT4">
                  <p:embed/>
                </p:oleObj>
              </mc:Choice>
              <mc:Fallback>
                <p:oleObj name="Equation" r:id="rId5" imgW="1993680" imgH="457200" progId="Equation.DSMT4">
                  <p:embed/>
                  <p:pic>
                    <p:nvPicPr>
                      <p:cNvPr id="6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29781" y="2960688"/>
                        <a:ext cx="3521075" cy="784225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7"/>
          <p:cNvSpPr/>
          <p:nvPr/>
        </p:nvSpPr>
        <p:spPr>
          <a:xfrm>
            <a:off x="762000" y="3107649"/>
            <a:ext cx="2585964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kern="0" dirty="0">
                <a:solidFill>
                  <a:prstClr val="black"/>
                </a:solidFill>
              </a:rPr>
              <a:t>Chemical potential: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762867" y="3795712"/>
            <a:ext cx="4831772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kern="0" dirty="0">
                <a:solidFill>
                  <a:prstClr val="black"/>
                </a:solidFill>
              </a:rPr>
              <a:t>For a spherical particle with radius </a:t>
            </a:r>
            <a:r>
              <a:rPr lang="en-US" sz="2200" i="1" kern="0" dirty="0">
                <a:solidFill>
                  <a:prstClr val="black"/>
                </a:solidFill>
              </a:rPr>
              <a:t>r </a:t>
            </a:r>
            <a:r>
              <a:rPr lang="en-US" sz="2200" kern="0" dirty="0">
                <a:solidFill>
                  <a:prstClr val="black"/>
                </a:solidFill>
              </a:rPr>
              <a:t>:</a:t>
            </a:r>
            <a:endParaRPr lang="en-US" dirty="0"/>
          </a:p>
        </p:txBody>
      </p:sp>
      <p:graphicFrame>
        <p:nvGraphicFramePr>
          <p:cNvPr id="10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97104218"/>
              </p:ext>
            </p:extLst>
          </p:nvPr>
        </p:nvGraphicFramePr>
        <p:xfrm>
          <a:off x="762000" y="4338520"/>
          <a:ext cx="1054100" cy="3476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27" name="Equation" r:id="rId7" imgW="596880" imgH="203040" progId="Equation.DSMT4">
                  <p:embed/>
                </p:oleObj>
              </mc:Choice>
              <mc:Fallback>
                <p:oleObj name="Equation" r:id="rId7" imgW="596880" imgH="203040" progId="Equation.DSMT4">
                  <p:embed/>
                  <p:pic>
                    <p:nvPicPr>
                      <p:cNvPr id="1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0" y="4338520"/>
                        <a:ext cx="1054100" cy="347662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10265527"/>
              </p:ext>
            </p:extLst>
          </p:nvPr>
        </p:nvGraphicFramePr>
        <p:xfrm>
          <a:off x="762000" y="4808479"/>
          <a:ext cx="3005138" cy="673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28" name="Equation" r:id="rId9" imgW="1701720" imgH="393480" progId="Equation.DSMT4">
                  <p:embed/>
                </p:oleObj>
              </mc:Choice>
              <mc:Fallback>
                <p:oleObj name="Equation" r:id="rId9" imgW="1701720" imgH="393480" progId="Equation.DSMT4">
                  <p:embed/>
                  <p:pic>
                    <p:nvPicPr>
                      <p:cNvPr id="11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0" y="4808479"/>
                        <a:ext cx="3005138" cy="673100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76937584"/>
              </p:ext>
            </p:extLst>
          </p:nvPr>
        </p:nvGraphicFramePr>
        <p:xfrm>
          <a:off x="3740944" y="4346454"/>
          <a:ext cx="676700" cy="113280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29" name="Equation" r:id="rId11" imgW="380880" imgH="711000" progId="Equation.DSMT4">
                  <p:embed/>
                </p:oleObj>
              </mc:Choice>
              <mc:Fallback>
                <p:oleObj name="Equation" r:id="rId11" imgW="380880" imgH="711000" progId="Equation.DSMT4">
                  <p:embed/>
                  <p:pic>
                    <p:nvPicPr>
                      <p:cNvPr id="12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40944" y="4346454"/>
                        <a:ext cx="676700" cy="1132802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55117062"/>
              </p:ext>
            </p:extLst>
          </p:nvPr>
        </p:nvGraphicFramePr>
        <p:xfrm>
          <a:off x="4437856" y="4542174"/>
          <a:ext cx="1727200" cy="784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30" name="Equation" r:id="rId13" imgW="977760" imgH="457200" progId="Equation.DSMT4">
                  <p:embed/>
                </p:oleObj>
              </mc:Choice>
              <mc:Fallback>
                <p:oleObj name="Equation" r:id="rId13" imgW="977760" imgH="457200" progId="Equation.DSMT4">
                  <p:embed/>
                  <p:pic>
                    <p:nvPicPr>
                      <p:cNvPr id="13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37856" y="4542174"/>
                        <a:ext cx="1727200" cy="784225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10201489"/>
              </p:ext>
            </p:extLst>
          </p:nvPr>
        </p:nvGraphicFramePr>
        <p:xfrm>
          <a:off x="6512720" y="4560829"/>
          <a:ext cx="1636713" cy="741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31" name="Equation" r:id="rId15" imgW="927000" imgH="431640" progId="Equation.DSMT4">
                  <p:embed/>
                </p:oleObj>
              </mc:Choice>
              <mc:Fallback>
                <p:oleObj name="Equation" r:id="rId15" imgW="927000" imgH="431640" progId="Equation.DSMT4">
                  <p:embed/>
                  <p:pic>
                    <p:nvPicPr>
                      <p:cNvPr id="14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12720" y="4560829"/>
                        <a:ext cx="1636713" cy="741362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55093364"/>
              </p:ext>
            </p:extLst>
          </p:nvPr>
        </p:nvGraphicFramePr>
        <p:xfrm>
          <a:off x="2596747" y="5617733"/>
          <a:ext cx="1054100" cy="4143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32" name="Equation" r:id="rId17" imgW="596880" imgH="241200" progId="Equation.DSMT4">
                  <p:embed/>
                </p:oleObj>
              </mc:Choice>
              <mc:Fallback>
                <p:oleObj name="Equation" r:id="rId17" imgW="596880" imgH="241200" progId="Equation.DSMT4">
                  <p:embed/>
                  <p:pic>
                    <p:nvPicPr>
                      <p:cNvPr id="15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96747" y="5617733"/>
                        <a:ext cx="1054100" cy="414337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Rectangle 15"/>
          <p:cNvSpPr/>
          <p:nvPr/>
        </p:nvSpPr>
        <p:spPr>
          <a:xfrm>
            <a:off x="747712" y="5617733"/>
            <a:ext cx="1891865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kern="0" dirty="0">
                <a:solidFill>
                  <a:prstClr val="black"/>
                </a:solidFill>
              </a:rPr>
              <a:t>When </a:t>
            </a:r>
            <a:r>
              <a:rPr lang="en-US" sz="2200" i="1" kern="0" dirty="0">
                <a:solidFill>
                  <a:prstClr val="black"/>
                </a:solidFill>
              </a:rPr>
              <a:t>r</a:t>
            </a:r>
            <a:r>
              <a:rPr lang="en-US" sz="2200" kern="0" dirty="0">
                <a:solidFill>
                  <a:prstClr val="black"/>
                </a:solidFill>
              </a:rPr>
              <a:t> → ∞ :</a:t>
            </a:r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3805240" y="5637054"/>
            <a:ext cx="3235181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kern="0" dirty="0">
                <a:solidFill>
                  <a:prstClr val="black"/>
                </a:solidFill>
              </a:rPr>
              <a:t>“bulk” chemical potential</a:t>
            </a:r>
            <a:endParaRPr lang="en-US" dirty="0"/>
          </a:p>
        </p:txBody>
      </p:sp>
      <p:sp>
        <p:nvSpPr>
          <p:cNvPr id="18" name="Rectangle 17"/>
          <p:cNvSpPr/>
          <p:nvPr/>
        </p:nvSpPr>
        <p:spPr bwMode="auto">
          <a:xfrm>
            <a:off x="6450807" y="4527886"/>
            <a:ext cx="1785937" cy="784225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99224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Surface and chemical potential (cont’d)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ts val="1200"/>
              </a:spcBef>
            </a:pPr>
            <a:r>
              <a:rPr lang="en-US" sz="2200" dirty="0"/>
              <a:t>Vapor pressure is a function of chemical potential:</a:t>
            </a:r>
          </a:p>
          <a:p>
            <a:pPr>
              <a:spcBef>
                <a:spcPts val="1200"/>
              </a:spcBef>
            </a:pPr>
            <a:endParaRPr lang="en-US" sz="2200" dirty="0"/>
          </a:p>
          <a:p>
            <a:pPr>
              <a:spcBef>
                <a:spcPts val="1200"/>
              </a:spcBef>
            </a:pPr>
            <a:endParaRPr lang="en-US" sz="1100" dirty="0"/>
          </a:p>
          <a:p>
            <a:pPr>
              <a:spcBef>
                <a:spcPts val="1200"/>
              </a:spcBef>
            </a:pPr>
            <a:r>
              <a:rPr lang="en-US" sz="2200" dirty="0"/>
              <a:t>Vapor pressure of </a:t>
            </a:r>
            <a:r>
              <a:rPr lang="en-US" sz="2200" dirty="0">
                <a:solidFill>
                  <a:prstClr val="black"/>
                </a:solidFill>
              </a:rPr>
              <a:t>spherical particle with radius </a:t>
            </a:r>
            <a:r>
              <a:rPr lang="en-US" sz="2200" i="1" dirty="0">
                <a:solidFill>
                  <a:prstClr val="black"/>
                </a:solidFill>
              </a:rPr>
              <a:t>r </a:t>
            </a:r>
            <a:r>
              <a:rPr lang="en-US" sz="2200" dirty="0">
                <a:solidFill>
                  <a:prstClr val="black"/>
                </a:solidFill>
              </a:rPr>
              <a:t>:</a:t>
            </a:r>
            <a:endParaRPr lang="en-US" sz="2200" dirty="0"/>
          </a:p>
        </p:txBody>
      </p:sp>
      <p:graphicFrame>
        <p:nvGraphicFramePr>
          <p:cNvPr id="5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42512250"/>
              </p:ext>
            </p:extLst>
          </p:nvPr>
        </p:nvGraphicFramePr>
        <p:xfrm>
          <a:off x="838200" y="1981200"/>
          <a:ext cx="1884363" cy="741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5" name="Equation" r:id="rId3" imgW="1066680" imgH="431640" progId="Equation.DSMT4">
                  <p:embed/>
                </p:oleObj>
              </mc:Choice>
              <mc:Fallback>
                <p:oleObj name="Equation" r:id="rId3" imgW="1066680" imgH="431640" progId="Equation.DSMT4">
                  <p:embed/>
                  <p:pic>
                    <p:nvPicPr>
                      <p:cNvPr id="5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8200" y="1981200"/>
                        <a:ext cx="1884363" cy="741363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40704857"/>
              </p:ext>
            </p:extLst>
          </p:nvPr>
        </p:nvGraphicFramePr>
        <p:xfrm>
          <a:off x="838200" y="3242469"/>
          <a:ext cx="5943600" cy="828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6" name="Equation" r:id="rId5" imgW="3365280" imgH="482400" progId="Equation.DSMT4">
                  <p:embed/>
                </p:oleObj>
              </mc:Choice>
              <mc:Fallback>
                <p:oleObj name="Equation" r:id="rId5" imgW="3365280" imgH="482400" progId="Equation.DSMT4">
                  <p:embed/>
                  <p:pic>
                    <p:nvPicPr>
                      <p:cNvPr id="19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8200" y="3242469"/>
                        <a:ext cx="5943600" cy="828675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Table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09976854"/>
              </p:ext>
            </p:extLst>
          </p:nvPr>
        </p:nvGraphicFramePr>
        <p:xfrm>
          <a:off x="771524" y="4308158"/>
          <a:ext cx="7541420" cy="741680"/>
        </p:xfrm>
        <a:graphic>
          <a:graphicData uri="http://schemas.openxmlformats.org/drawingml/2006/table">
            <a:tbl>
              <a:tblPr firstRow="1" bandRow="1">
                <a:tableStyleId>{775DCB02-9BB8-47FD-8907-85C794F793BA}</a:tableStyleId>
              </a:tblPr>
              <a:tblGrid>
                <a:gridCol w="1675803">
                  <a:extLst>
                    <a:ext uri="{9D8B030D-6E8A-4147-A177-3AD203B41FA5}">
                      <a16:colId xmlns:a16="http://schemas.microsoft.com/office/drawing/2014/main" val="3608981517"/>
                    </a:ext>
                  </a:extLst>
                </a:gridCol>
                <a:gridCol w="1340765">
                  <a:extLst>
                    <a:ext uri="{9D8B030D-6E8A-4147-A177-3AD203B41FA5}">
                      <a16:colId xmlns:a16="http://schemas.microsoft.com/office/drawing/2014/main" val="47474178"/>
                    </a:ext>
                  </a:extLst>
                </a:gridCol>
                <a:gridCol w="1508284">
                  <a:extLst>
                    <a:ext uri="{9D8B030D-6E8A-4147-A177-3AD203B41FA5}">
                      <a16:colId xmlns:a16="http://schemas.microsoft.com/office/drawing/2014/main" val="370663405"/>
                    </a:ext>
                  </a:extLst>
                </a:gridCol>
                <a:gridCol w="1508284">
                  <a:extLst>
                    <a:ext uri="{9D8B030D-6E8A-4147-A177-3AD203B41FA5}">
                      <a16:colId xmlns:a16="http://schemas.microsoft.com/office/drawing/2014/main" val="3186361015"/>
                    </a:ext>
                  </a:extLst>
                </a:gridCol>
                <a:gridCol w="1508284">
                  <a:extLst>
                    <a:ext uri="{9D8B030D-6E8A-4147-A177-3AD203B41FA5}">
                      <a16:colId xmlns:a16="http://schemas.microsoft.com/office/drawing/2014/main" val="966719655"/>
                    </a:ext>
                  </a:extLst>
                </a:gridCol>
              </a:tblGrid>
              <a:tr h="370840">
                <a:tc rowSpan="2">
                  <a:txBody>
                    <a:bodyPr/>
                    <a:lstStyle/>
                    <a:p>
                      <a:pPr algn="ctr"/>
                      <a:r>
                        <a:rPr lang="en-US" dirty="0"/>
                        <a:t>Material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i="1" dirty="0">
                          <a:latin typeface="Symbol" panose="05050102010706020507" pitchFamily="18" charset="2"/>
                        </a:rPr>
                        <a:t>g</a:t>
                      </a:r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</a:t>
                      </a:r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mJ</a:t>
                      </a:r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/m</a:t>
                      </a:r>
                      <a:r>
                        <a:rPr lang="en-US" baseline="30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lang="en-US" dirty="0">
                        <a:solidFill>
                          <a:schemeClr val="tx1"/>
                        </a:solidFill>
                        <a:latin typeface="Symbol" panose="05050102010706020507" pitchFamily="18" charset="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 </a:t>
                      </a:r>
                      <a:r>
                        <a:rPr lang="en-US" i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en-US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P</a:t>
                      </a:r>
                      <a:r>
                        <a:rPr lang="en-US" i="1" baseline="30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(P)</a:t>
                      </a:r>
                      <a:endParaRPr lang="en-US" i="1" baseline="-250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24901620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Symbol" panose="05050102010706020507" pitchFamily="18" charset="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i="0" baseline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 </a:t>
                      </a:r>
                      <a:r>
                        <a:rPr lang="en-US" b="1" i="0" baseline="0" dirty="0">
                          <a:solidFill>
                            <a:schemeClr val="bg1"/>
                          </a:solidFill>
                          <a:latin typeface="Symbol" panose="05050102010706020507" pitchFamily="18" charset="2"/>
                          <a:cs typeface="Arial" panose="020B0604020202020204" pitchFamily="34" charset="0"/>
                        </a:rPr>
                        <a:t>m</a:t>
                      </a:r>
                      <a:r>
                        <a:rPr lang="en-US" b="1" i="0" baseline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i="0" baseline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</a:t>
                      </a:r>
                      <a:r>
                        <a:rPr lang="en-US" b="1" i="0" baseline="0" dirty="0">
                          <a:solidFill>
                            <a:schemeClr val="bg1"/>
                          </a:solidFill>
                          <a:latin typeface="Symbol" panose="05050102010706020507" pitchFamily="18" charset="2"/>
                          <a:cs typeface="Arial" panose="020B0604020202020204" pitchFamily="34" charset="0"/>
                        </a:rPr>
                        <a:t>m</a:t>
                      </a:r>
                      <a:r>
                        <a:rPr lang="en-US" b="1" i="0" baseline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i="0" baseline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 </a:t>
                      </a:r>
                      <a:r>
                        <a:rPr lang="en-US" b="1" i="0" baseline="0" dirty="0">
                          <a:solidFill>
                            <a:schemeClr val="bg1"/>
                          </a:solidFill>
                          <a:latin typeface="Symbol" panose="05050102010706020507" pitchFamily="18" charset="2"/>
                          <a:cs typeface="Arial" panose="020B0604020202020204" pitchFamily="34" charset="0"/>
                        </a:rPr>
                        <a:t>m</a:t>
                      </a:r>
                      <a:r>
                        <a:rPr lang="en-US" b="1" i="0" baseline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0318559"/>
                  </a:ext>
                </a:extLst>
              </a:tr>
            </a:tbl>
          </a:graphicData>
        </a:graphic>
      </p:graphicFrame>
      <p:graphicFrame>
        <p:nvGraphicFramePr>
          <p:cNvPr id="24" name="Table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19200410"/>
              </p:ext>
            </p:extLst>
          </p:nvPr>
        </p:nvGraphicFramePr>
        <p:xfrm>
          <a:off x="771524" y="5057459"/>
          <a:ext cx="7541420" cy="1112520"/>
        </p:xfrm>
        <a:graphic>
          <a:graphicData uri="http://schemas.openxmlformats.org/drawingml/2006/table">
            <a:tbl>
              <a:tblPr bandRow="1">
                <a:tableStyleId>{08FB837D-C827-4EFA-A057-4D05807E0F7C}</a:tableStyleId>
              </a:tblPr>
              <a:tblGrid>
                <a:gridCol w="1675803">
                  <a:extLst>
                    <a:ext uri="{9D8B030D-6E8A-4147-A177-3AD203B41FA5}">
                      <a16:colId xmlns:a16="http://schemas.microsoft.com/office/drawing/2014/main" val="3608981517"/>
                    </a:ext>
                  </a:extLst>
                </a:gridCol>
                <a:gridCol w="1340765">
                  <a:extLst>
                    <a:ext uri="{9D8B030D-6E8A-4147-A177-3AD203B41FA5}">
                      <a16:colId xmlns:a16="http://schemas.microsoft.com/office/drawing/2014/main" val="47474178"/>
                    </a:ext>
                  </a:extLst>
                </a:gridCol>
                <a:gridCol w="1508284">
                  <a:extLst>
                    <a:ext uri="{9D8B030D-6E8A-4147-A177-3AD203B41FA5}">
                      <a16:colId xmlns:a16="http://schemas.microsoft.com/office/drawing/2014/main" val="370663405"/>
                    </a:ext>
                  </a:extLst>
                </a:gridCol>
                <a:gridCol w="1508284">
                  <a:extLst>
                    <a:ext uri="{9D8B030D-6E8A-4147-A177-3AD203B41FA5}">
                      <a16:colId xmlns:a16="http://schemas.microsoft.com/office/drawing/2014/main" val="659043527"/>
                    </a:ext>
                  </a:extLst>
                </a:gridCol>
                <a:gridCol w="1508284">
                  <a:extLst>
                    <a:ext uri="{9D8B030D-6E8A-4147-A177-3AD203B41FA5}">
                      <a16:colId xmlns:a16="http://schemas.microsoft.com/office/drawing/2014/main" val="235891274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Water</a:t>
                      </a:r>
                      <a:r>
                        <a:rPr lang="en-US" baseline="0" dirty="0"/>
                        <a:t> (298 K)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72.8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/>
                        <a:t>~ 1</a:t>
                      </a:r>
                      <a:endParaRPr lang="en-US" i="0" baseline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/>
                        <a:t>1.01</a:t>
                      </a:r>
                      <a:endParaRPr lang="en-US" i="0" baseline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/>
                        <a:t>1.11</a:t>
                      </a:r>
                      <a:endParaRPr lang="en-US" i="0" baseline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249016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Hg (298 K)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480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/>
                        <a:t>1.01</a:t>
                      </a:r>
                      <a:endParaRPr lang="en-US" i="0" baseline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/>
                        <a:t>1.06</a:t>
                      </a:r>
                      <a:endParaRPr lang="en-US" i="0" baseline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aseline="0" dirty="0"/>
                        <a:t>1.77</a:t>
                      </a:r>
                      <a:endParaRPr lang="en-US" i="0" baseline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895776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Cu (1000 K)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1670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/>
                        <a:t>~ 1</a:t>
                      </a:r>
                      <a:endParaRPr lang="en-US" i="0" baseline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/>
                        <a:t>1.03</a:t>
                      </a:r>
                      <a:endParaRPr lang="en-US" i="0" baseline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aseline="0" dirty="0"/>
                        <a:t>1.33</a:t>
                      </a:r>
                      <a:endParaRPr lang="en-US" i="0" baseline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9832769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492404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Surface and chemical potential (cont’d)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ts val="1200"/>
              </a:spcBef>
            </a:pPr>
            <a:r>
              <a:rPr lang="en-US" sz="2200" dirty="0"/>
              <a:t>Vapor pressure of particles with curved surfaces:</a:t>
            </a:r>
          </a:p>
          <a:p>
            <a:pPr>
              <a:spcBef>
                <a:spcPts val="1200"/>
              </a:spcBef>
            </a:pPr>
            <a:endParaRPr lang="en-US" sz="5400" dirty="0"/>
          </a:p>
          <a:p>
            <a:pPr>
              <a:spcBef>
                <a:spcPts val="1200"/>
              </a:spcBef>
            </a:pPr>
            <a:r>
              <a:rPr lang="en-US" sz="2200" dirty="0"/>
              <a:t>Vapor pressure in a spherical bubble embedded in material:</a:t>
            </a:r>
            <a:endParaRPr lang="en-US" sz="2200" dirty="0">
              <a:solidFill>
                <a:prstClr val="black"/>
              </a:solidFill>
            </a:endParaRPr>
          </a:p>
          <a:p>
            <a:pPr>
              <a:spcBef>
                <a:spcPts val="1200"/>
              </a:spcBef>
            </a:pPr>
            <a:endParaRPr lang="en-US" sz="4800" dirty="0"/>
          </a:p>
          <a:p>
            <a:pPr>
              <a:spcBef>
                <a:spcPts val="1200"/>
              </a:spcBef>
            </a:pPr>
            <a:r>
              <a:rPr lang="en-US" sz="2200" dirty="0"/>
              <a:t>Vapor pressure of </a:t>
            </a:r>
            <a:r>
              <a:rPr lang="en-US" sz="2200" dirty="0">
                <a:solidFill>
                  <a:prstClr val="black"/>
                </a:solidFill>
              </a:rPr>
              <a:t>a cubic particle with edge length </a:t>
            </a:r>
            <a:r>
              <a:rPr lang="en-US" sz="2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2200" i="1" dirty="0">
                <a:solidFill>
                  <a:prstClr val="black"/>
                </a:solidFill>
              </a:rPr>
              <a:t> </a:t>
            </a:r>
            <a:r>
              <a:rPr lang="en-US" sz="2200" dirty="0">
                <a:solidFill>
                  <a:prstClr val="black"/>
                </a:solidFill>
              </a:rPr>
              <a:t>:</a:t>
            </a:r>
          </a:p>
        </p:txBody>
      </p:sp>
      <p:graphicFrame>
        <p:nvGraphicFramePr>
          <p:cNvPr id="8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75201734"/>
              </p:ext>
            </p:extLst>
          </p:nvPr>
        </p:nvGraphicFramePr>
        <p:xfrm>
          <a:off x="823912" y="4839374"/>
          <a:ext cx="896938" cy="3476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54" name="Equation" r:id="rId3" imgW="507960" imgH="203040" progId="Equation.DSMT4">
                  <p:embed/>
                </p:oleObj>
              </mc:Choice>
              <mc:Fallback>
                <p:oleObj name="Equation" r:id="rId3" imgW="507960" imgH="203040" progId="Equation.DSMT4">
                  <p:embed/>
                  <p:pic>
                    <p:nvPicPr>
                      <p:cNvPr id="8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3912" y="4839374"/>
                        <a:ext cx="896938" cy="347663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10637018"/>
              </p:ext>
            </p:extLst>
          </p:nvPr>
        </p:nvGraphicFramePr>
        <p:xfrm>
          <a:off x="835025" y="5299075"/>
          <a:ext cx="2265363" cy="673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55" name="Equation" r:id="rId5" imgW="1282680" imgH="393480" progId="Equation.DSMT4">
                  <p:embed/>
                </p:oleObj>
              </mc:Choice>
              <mc:Fallback>
                <p:oleObj name="Equation" r:id="rId5" imgW="1282680" imgH="393480" progId="Equation.DSMT4">
                  <p:embed/>
                  <p:pic>
                    <p:nvPicPr>
                      <p:cNvPr id="9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5025" y="5299075"/>
                        <a:ext cx="2265363" cy="673100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06841686"/>
              </p:ext>
            </p:extLst>
          </p:nvPr>
        </p:nvGraphicFramePr>
        <p:xfrm>
          <a:off x="3109119" y="4839374"/>
          <a:ext cx="676700" cy="113280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56" name="Equation" r:id="rId7" imgW="380880" imgH="711000" progId="Equation.DSMT4">
                  <p:embed/>
                </p:oleObj>
              </mc:Choice>
              <mc:Fallback>
                <p:oleObj name="Equation" r:id="rId7" imgW="380880" imgH="711000" progId="Equation.DSMT4">
                  <p:embed/>
                  <p:pic>
                    <p:nvPicPr>
                      <p:cNvPr id="1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09119" y="4839374"/>
                        <a:ext cx="676700" cy="1132802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60956092"/>
              </p:ext>
            </p:extLst>
          </p:nvPr>
        </p:nvGraphicFramePr>
        <p:xfrm>
          <a:off x="3792538" y="4994275"/>
          <a:ext cx="4711700" cy="827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57" name="Equation" r:id="rId9" imgW="2666880" imgH="482400" progId="Equation.DSMT4">
                  <p:embed/>
                </p:oleObj>
              </mc:Choice>
              <mc:Fallback>
                <p:oleObj name="Equation" r:id="rId9" imgW="2666880" imgH="482400" progId="Equation.DSMT4">
                  <p:embed/>
                  <p:pic>
                    <p:nvPicPr>
                      <p:cNvPr id="11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92538" y="4994275"/>
                        <a:ext cx="4711700" cy="827088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61929874"/>
              </p:ext>
            </p:extLst>
          </p:nvPr>
        </p:nvGraphicFramePr>
        <p:xfrm>
          <a:off x="823912" y="3433762"/>
          <a:ext cx="2690812" cy="828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58" name="Equation" r:id="rId11" imgW="1523880" imgH="482400" progId="Equation.DSMT4">
                  <p:embed/>
                </p:oleObj>
              </mc:Choice>
              <mc:Fallback>
                <p:oleObj name="Equation" r:id="rId11" imgW="1523880" imgH="482400" progId="Equation.DSMT4">
                  <p:embed/>
                  <p:pic>
                    <p:nvPicPr>
                      <p:cNvPr id="14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3912" y="3433762"/>
                        <a:ext cx="2690812" cy="828675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87830235"/>
              </p:ext>
            </p:extLst>
          </p:nvPr>
        </p:nvGraphicFramePr>
        <p:xfrm>
          <a:off x="823912" y="1978577"/>
          <a:ext cx="3432175" cy="873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59" name="Equation" r:id="rId13" imgW="1942920" imgH="507960" progId="Equation.DSMT4">
                  <p:embed/>
                </p:oleObj>
              </mc:Choice>
              <mc:Fallback>
                <p:oleObj name="Equation" r:id="rId13" imgW="1942920" imgH="507960" progId="Equation.DSMT4">
                  <p:embed/>
                  <p:pic>
                    <p:nvPicPr>
                      <p:cNvPr id="15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3912" y="1978577"/>
                        <a:ext cx="3432175" cy="873125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7420958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8153400" cy="990600"/>
          </a:xfrm>
        </p:spPr>
        <p:txBody>
          <a:bodyPr/>
          <a:lstStyle/>
          <a:p>
            <a:r>
              <a:rPr lang="en-US" sz="2600" dirty="0"/>
              <a:t>Surface energy driven material processing</a:t>
            </a:r>
            <a:r>
              <a:rPr lang="en-US" sz="2600"/>
              <a:t>: </a:t>
            </a:r>
            <a:r>
              <a:rPr lang="en-US" sz="2600">
                <a:solidFill>
                  <a:srgbClr val="FF0000"/>
                </a:solidFill>
              </a:rPr>
              <a:t>nano</a:t>
            </a:r>
            <a:r>
              <a:rPr lang="en-US" sz="2600"/>
              <a:t>particle </a:t>
            </a:r>
            <a:r>
              <a:rPr lang="en-US" sz="2600" dirty="0"/>
              <a:t>synthesis using Rayleigh instability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88611" y="4929685"/>
            <a:ext cx="2195673" cy="103240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65413" y="6042852"/>
            <a:ext cx="26420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hlinkClick r:id="rId3"/>
              </a:rPr>
              <a:t>Rayleigh-Plateau instability</a:t>
            </a:r>
            <a:endParaRPr lang="en-US" sz="16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1840703"/>
            <a:ext cx="3649933" cy="4267259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551189" y="6209965"/>
            <a:ext cx="328808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i="1" dirty="0"/>
              <a:t>Nature</a:t>
            </a:r>
            <a:r>
              <a:rPr lang="en-US" sz="1200" dirty="0"/>
              <a:t> </a:t>
            </a:r>
            <a:r>
              <a:rPr lang="en-US" sz="1200" b="1" dirty="0"/>
              <a:t>487</a:t>
            </a:r>
            <a:r>
              <a:rPr lang="en-US" sz="1200" dirty="0"/>
              <a:t>, 463 (2012); used with permission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656" y="1921415"/>
            <a:ext cx="2195628" cy="2927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544451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8153400" cy="990600"/>
          </a:xfrm>
        </p:spPr>
        <p:txBody>
          <a:bodyPr/>
          <a:lstStyle/>
          <a:p>
            <a:r>
              <a:rPr lang="en-US" sz="2600" dirty="0"/>
              <a:t>Surface energy driven material processing</a:t>
            </a:r>
            <a:r>
              <a:rPr lang="en-US" sz="2600"/>
              <a:t>: </a:t>
            </a:r>
            <a:r>
              <a:rPr lang="en-US" sz="2600">
                <a:solidFill>
                  <a:srgbClr val="FF0000"/>
                </a:solidFill>
              </a:rPr>
              <a:t>nano</a:t>
            </a:r>
            <a:r>
              <a:rPr lang="en-US" sz="2600"/>
              <a:t>particle </a:t>
            </a:r>
            <a:r>
              <a:rPr lang="en-US" sz="2600" dirty="0"/>
              <a:t>synthesis using Rayleigh instability</a:t>
            </a:r>
          </a:p>
        </p:txBody>
      </p:sp>
      <p:sp>
        <p:nvSpPr>
          <p:cNvPr id="9" name="Rectangle 8"/>
          <p:cNvSpPr/>
          <p:nvPr/>
        </p:nvSpPr>
        <p:spPr>
          <a:xfrm>
            <a:off x="5174361" y="5802103"/>
            <a:ext cx="303472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/>
              <a:t>Kaufman </a:t>
            </a:r>
            <a:r>
              <a:rPr lang="en-US" sz="1200" i="1" dirty="0"/>
              <a:t>et al.</a:t>
            </a:r>
            <a:r>
              <a:rPr lang="en-US" sz="1200" dirty="0"/>
              <a:t>, </a:t>
            </a:r>
            <a:r>
              <a:rPr lang="en-US" sz="1200" i="1" dirty="0"/>
              <a:t>Nature</a:t>
            </a:r>
            <a:r>
              <a:rPr lang="en-US" sz="1200" dirty="0"/>
              <a:t> </a:t>
            </a:r>
            <a:r>
              <a:rPr lang="en-US" sz="1200" b="1" dirty="0"/>
              <a:t>487</a:t>
            </a:r>
            <a:r>
              <a:rPr lang="en-US" sz="1200" dirty="0"/>
              <a:t>, 463 (2012); used with permission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902" y="1902023"/>
            <a:ext cx="3856698" cy="4191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4761" y="1902023"/>
            <a:ext cx="3633924" cy="373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6580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7924800" cy="990600"/>
          </a:xfrm>
        </p:spPr>
        <p:txBody>
          <a:bodyPr/>
          <a:lstStyle/>
          <a:p>
            <a:r>
              <a:rPr lang="en-US" sz="2600" dirty="0"/>
              <a:t>Surface energy driven material processing: </a:t>
            </a:r>
            <a:r>
              <a:rPr lang="en-US" sz="2600" dirty="0">
                <a:solidFill>
                  <a:srgbClr val="FF0000"/>
                </a:solidFill>
              </a:rPr>
              <a:t>nano</a:t>
            </a:r>
            <a:r>
              <a:rPr lang="en-US" sz="2600" dirty="0"/>
              <a:t>scale patterning based on templated </a:t>
            </a:r>
            <a:r>
              <a:rPr lang="en-US" sz="2600" dirty="0" err="1"/>
              <a:t>dewetting</a:t>
            </a:r>
            <a:endParaRPr lang="en-US" sz="2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170"/>
          <a:stretch/>
        </p:blipFill>
        <p:spPr>
          <a:xfrm>
            <a:off x="688873" y="1905000"/>
            <a:ext cx="3492500" cy="8382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59708" y="2833688"/>
            <a:ext cx="35573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Solid-state </a:t>
            </a:r>
            <a:r>
              <a:rPr lang="en-US" dirty="0" err="1"/>
              <a:t>dewetting</a:t>
            </a:r>
            <a:r>
              <a:rPr lang="en-US" dirty="0"/>
              <a:t> of thin films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502" y="3490912"/>
            <a:ext cx="4501410" cy="24384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530422" y="3559968"/>
            <a:ext cx="2362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Curvature-induced diffusion and pattern edge retraction</a:t>
            </a:r>
          </a:p>
        </p:txBody>
      </p:sp>
      <p:pic>
        <p:nvPicPr>
          <p:cNvPr id="9" name="Picture 8"/>
          <p:cNvPicPr>
            <a:picLocks noChangeAspect="1" noChangeArrowheads="1"/>
          </p:cNvPicPr>
          <p:nvPr/>
        </p:nvPicPr>
        <p:blipFill rotWithShape="1">
          <a:blip r:embed="rId4" cstate="print"/>
          <a:srcRect t="7242" b="31213"/>
          <a:stretch/>
        </p:blipFill>
        <p:spPr bwMode="auto">
          <a:xfrm>
            <a:off x="5765009" y="1890712"/>
            <a:ext cx="2402680" cy="1505986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53063" y="3519488"/>
            <a:ext cx="2971488" cy="2914344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1" name="Rectangle 10"/>
          <p:cNvSpPr/>
          <p:nvPr/>
        </p:nvSpPr>
        <p:spPr>
          <a:xfrm>
            <a:off x="859207" y="6156833"/>
            <a:ext cx="3810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300"/>
              </a:spcAft>
            </a:pPr>
            <a:r>
              <a:rPr lang="en-US" sz="1200" dirty="0">
                <a:solidFill>
                  <a:srgbClr val="000000"/>
                </a:solidFill>
                <a:latin typeface="Arial" panose="020B0604020202020204" pitchFamily="34" charset="0"/>
              </a:rPr>
              <a:t>C. Thompson, </a:t>
            </a:r>
            <a:r>
              <a:rPr lang="en-US" sz="1200" i="1" dirty="0">
                <a:solidFill>
                  <a:srgbClr val="000000"/>
                </a:solidFill>
                <a:latin typeface="Arial" panose="020B0604020202020204" pitchFamily="34" charset="0"/>
              </a:rPr>
              <a:t>Annu. Rev. Mater. Res.</a:t>
            </a:r>
            <a:r>
              <a:rPr lang="en-US" sz="12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1200" b="1" dirty="0">
                <a:solidFill>
                  <a:srgbClr val="000000"/>
                </a:solidFill>
                <a:latin typeface="Arial" panose="020B0604020202020204" pitchFamily="34" charset="0"/>
              </a:rPr>
              <a:t>42</a:t>
            </a:r>
            <a:r>
              <a:rPr lang="en-US" sz="1200" dirty="0">
                <a:solidFill>
                  <a:srgbClr val="000000"/>
                </a:solidFill>
                <a:latin typeface="Arial" panose="020B0604020202020204" pitchFamily="34" charset="0"/>
              </a:rPr>
              <a:t>, 399 (2012)</a:t>
            </a:r>
          </a:p>
        </p:txBody>
      </p:sp>
    </p:spTree>
    <p:extLst>
      <p:ext uri="{BB962C8B-B14F-4D97-AF65-F5344CB8AC3E}">
        <p14:creationId xmlns:p14="http://schemas.microsoft.com/office/powerpoint/2010/main" val="41173328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5BBAAED-9237-490A-97BE-105222C3AD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4" y="1981200"/>
            <a:ext cx="9133804" cy="3048000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27BD4FA1-0FA4-4A4F-8D4C-48E8FCC430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40336"/>
            <a:ext cx="8153400" cy="990600"/>
          </a:xfrm>
        </p:spPr>
        <p:txBody>
          <a:bodyPr/>
          <a:lstStyle/>
          <a:p>
            <a:r>
              <a:rPr lang="en-US" sz="2800" dirty="0"/>
              <a:t>Surface: where exciting new physics continues to surface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D09D1EC-8DD7-4AD5-9037-313FAFE93923}"/>
              </a:ext>
            </a:extLst>
          </p:cNvPr>
          <p:cNvSpPr txBox="1"/>
          <p:nvPr/>
        </p:nvSpPr>
        <p:spPr>
          <a:xfrm>
            <a:off x="1420708" y="5346807"/>
            <a:ext cx="62263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Comic Sans MS" panose="030F0702030302020204" pitchFamily="66" charset="0"/>
              </a:rPr>
              <a:t>The dancing droplets: the magic of surface energy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D6A954F-FC75-4E59-9223-C8D3881E6F7C}"/>
              </a:ext>
            </a:extLst>
          </p:cNvPr>
          <p:cNvSpPr/>
          <p:nvPr/>
        </p:nvSpPr>
        <p:spPr>
          <a:xfrm>
            <a:off x="1482209" y="6009842"/>
            <a:ext cx="61722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200" dirty="0"/>
              <a:t>Cira </a:t>
            </a:r>
            <a:r>
              <a:rPr lang="fr-FR" sz="1200" i="1" dirty="0"/>
              <a:t>et al.</a:t>
            </a:r>
            <a:r>
              <a:rPr lang="fr-FR" sz="1200" dirty="0"/>
              <a:t>, </a:t>
            </a:r>
            <a:r>
              <a:rPr lang="fr-FR" sz="1200" i="1" dirty="0"/>
              <a:t>Nature</a:t>
            </a:r>
            <a:r>
              <a:rPr lang="fr-FR" sz="1200" dirty="0"/>
              <a:t> </a:t>
            </a:r>
            <a:r>
              <a:rPr lang="fr-FR" sz="1200" b="1" dirty="0"/>
              <a:t>519</a:t>
            </a:r>
            <a:r>
              <a:rPr lang="fr-FR" sz="1200" dirty="0"/>
              <a:t>, 446-450 (2015); </a:t>
            </a:r>
            <a:r>
              <a:rPr lang="en-US" sz="1200" dirty="0"/>
              <a:t>used with permission</a:t>
            </a:r>
          </a:p>
        </p:txBody>
      </p:sp>
    </p:spTree>
    <p:extLst>
      <p:ext uri="{BB962C8B-B14F-4D97-AF65-F5344CB8AC3E}">
        <p14:creationId xmlns:p14="http://schemas.microsoft.com/office/powerpoint/2010/main" val="100648792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447800"/>
            <a:ext cx="5029201" cy="4800600"/>
          </a:xfrm>
        </p:spPr>
        <p:txBody>
          <a:bodyPr/>
          <a:lstStyle/>
          <a:p>
            <a:r>
              <a:rPr lang="en-US" sz="2000" dirty="0"/>
              <a:t>Broken bond model of surface energy</a:t>
            </a:r>
          </a:p>
          <a:p>
            <a:pPr lvl="1"/>
            <a:r>
              <a:rPr lang="en-US" dirty="0"/>
              <a:t>Anisotropy of surface energy in crystals</a:t>
            </a:r>
          </a:p>
          <a:p>
            <a:pPr lvl="1"/>
            <a:r>
              <a:rPr lang="en-US" dirty="0" err="1"/>
              <a:t>Wulff</a:t>
            </a:r>
            <a:r>
              <a:rPr lang="en-US" dirty="0"/>
              <a:t>-Herring plot and equilibrium shape of crystals</a:t>
            </a:r>
          </a:p>
          <a:p>
            <a:pPr lvl="1"/>
            <a:r>
              <a:rPr lang="en-US" dirty="0"/>
              <a:t>Reconstruction &amp; adsorption</a:t>
            </a:r>
          </a:p>
          <a:p>
            <a:r>
              <a:rPr lang="en-US" sz="2000" dirty="0"/>
              <a:t>Surface energy ≠ surface tension</a:t>
            </a:r>
          </a:p>
          <a:p>
            <a:r>
              <a:rPr lang="en-US" sz="2000" dirty="0"/>
              <a:t>Chemical potential of small particles</a:t>
            </a:r>
          </a:p>
          <a:p>
            <a:pPr lvl="1"/>
            <a:r>
              <a:rPr lang="en-US" dirty="0"/>
              <a:t>Vapor pressure dependence on particle size</a:t>
            </a:r>
          </a:p>
          <a:p>
            <a:r>
              <a:rPr lang="en-US" sz="2000" dirty="0"/>
              <a:t>Surface energy driven transport for nanomaterial processing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10" r="13265"/>
          <a:stretch/>
        </p:blipFill>
        <p:spPr>
          <a:xfrm>
            <a:off x="5638800" y="1548572"/>
            <a:ext cx="2767012" cy="401071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738027" y="5654504"/>
            <a:ext cx="25685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Smithsonian National Museum of Natural History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025752" y="1715260"/>
            <a:ext cx="1993105" cy="5616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300"/>
              </a:spcAft>
            </a:pPr>
            <a:r>
              <a:rPr lang="en-US" sz="1400" dirty="0">
                <a:solidFill>
                  <a:schemeClr val="bg1"/>
                </a:solidFill>
              </a:rPr>
              <a:t>Pyrite (FeS</a:t>
            </a:r>
            <a:r>
              <a:rPr lang="en-US" sz="1400" baseline="-25000" dirty="0">
                <a:solidFill>
                  <a:schemeClr val="bg1"/>
                </a:solidFill>
              </a:rPr>
              <a:t>2</a:t>
            </a:r>
            <a:r>
              <a:rPr lang="en-US" sz="1400" dirty="0">
                <a:solidFill>
                  <a:schemeClr val="bg1"/>
                </a:solidFill>
              </a:rPr>
              <a:t>) crystal</a:t>
            </a:r>
          </a:p>
          <a:p>
            <a:pPr algn="ctr">
              <a:spcAft>
                <a:spcPts val="300"/>
              </a:spcAft>
            </a:pPr>
            <a:r>
              <a:rPr lang="en-US" sz="1400" dirty="0">
                <a:solidFill>
                  <a:schemeClr val="bg1"/>
                </a:solidFill>
              </a:rPr>
              <a:t>Simple cubic structure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252E9AA-B095-4214-A3FA-97D1C416C84D}"/>
              </a:ext>
            </a:extLst>
          </p:cNvPr>
          <p:cNvSpPr txBox="1"/>
          <p:nvPr/>
        </p:nvSpPr>
        <p:spPr>
          <a:xfrm>
            <a:off x="5646484" y="5270253"/>
            <a:ext cx="88838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</a:rPr>
              <a:t>© Juejun Hu</a:t>
            </a:r>
          </a:p>
        </p:txBody>
      </p:sp>
    </p:spTree>
    <p:extLst>
      <p:ext uri="{BB962C8B-B14F-4D97-AF65-F5344CB8AC3E}">
        <p14:creationId xmlns:p14="http://schemas.microsoft.com/office/powerpoint/2010/main" val="180544832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List of symbols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dirty="0"/>
              <a:t> – Gibbs free energy</a:t>
            </a:r>
          </a:p>
          <a:p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dirty="0"/>
              <a:t> – entropy</a:t>
            </a:r>
          </a:p>
          <a:p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dirty="0"/>
              <a:t> – temperature</a:t>
            </a:r>
          </a:p>
          <a:p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dirty="0"/>
              <a:t> – volume</a:t>
            </a:r>
          </a:p>
          <a:p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dirty="0"/>
              <a:t> – pressure or vapor pressure (slide 15)</a:t>
            </a:r>
          </a:p>
          <a:p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dG</a:t>
            </a:r>
            <a:r>
              <a:rPr lang="en-US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surf</a:t>
            </a:r>
            <a:r>
              <a:rPr lang="en-US" dirty="0"/>
              <a:t> – Gibbs free energy change associated with surface energy</a:t>
            </a:r>
          </a:p>
          <a:p>
            <a:r>
              <a:rPr lang="en-US" i="1" dirty="0">
                <a:latin typeface="Symbol" panose="05050102010706020507" pitchFamily="18" charset="2"/>
                <a:cs typeface="Times New Roman" panose="02020603050405020304" pitchFamily="18" charset="0"/>
              </a:rPr>
              <a:t>g</a:t>
            </a:r>
            <a:r>
              <a:rPr lang="en-US" dirty="0"/>
              <a:t> – surface energy</a:t>
            </a:r>
          </a:p>
          <a:p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dirty="0"/>
              <a:t> – surface area</a:t>
            </a:r>
          </a:p>
          <a:p>
            <a:r>
              <a:rPr lang="en-US" dirty="0">
                <a:latin typeface="Symbol" panose="05050102010706020507" pitchFamily="18" charset="2"/>
                <a:cs typeface="Times New Roman" panose="02020603050405020304" pitchFamily="18" charset="0"/>
              </a:rPr>
              <a:t>G</a:t>
            </a:r>
            <a:r>
              <a:rPr lang="en-US" dirty="0"/>
              <a:t> – number of broken bonds per unit surface area</a:t>
            </a:r>
          </a:p>
        </p:txBody>
      </p:sp>
    </p:spTree>
    <p:extLst>
      <p:ext uri="{BB962C8B-B14F-4D97-AF65-F5344CB8AC3E}">
        <p14:creationId xmlns:p14="http://schemas.microsoft.com/office/powerpoint/2010/main" val="15512256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List of symbols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dirty="0"/>
              <a:t> – bond energy</a:t>
            </a:r>
          </a:p>
          <a:p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dirty="0"/>
              <a:t> – lattice constant</a:t>
            </a:r>
          </a:p>
          <a:p>
            <a:r>
              <a:rPr lang="en-US" i="1" dirty="0">
                <a:latin typeface="Symbol" panose="05050102010706020507" pitchFamily="18" charset="2"/>
                <a:cs typeface="Times New Roman" panose="02020603050405020304" pitchFamily="18" charset="0"/>
              </a:rPr>
              <a:t>q</a:t>
            </a:r>
            <a:r>
              <a:rPr lang="en-US" dirty="0"/>
              <a:t> – angle of surface with respect to a low-index plane</a:t>
            </a:r>
          </a:p>
          <a:p>
            <a:r>
              <a:rPr lang="en-US" i="1" dirty="0">
                <a:latin typeface="Symbol" panose="05050102010706020507" pitchFamily="18" charset="2"/>
                <a:cs typeface="Times New Roman" panose="02020603050405020304" pitchFamily="18" charset="0"/>
              </a:rPr>
              <a:t>s</a:t>
            </a:r>
            <a:r>
              <a:rPr lang="en-US" dirty="0"/>
              <a:t> – surface tension (stress)</a:t>
            </a:r>
          </a:p>
          <a:p>
            <a:r>
              <a:rPr lang="en-US" i="1" dirty="0">
                <a:latin typeface="Symbol" panose="05050102010706020507" pitchFamily="18" charset="2"/>
                <a:cs typeface="Times New Roman" panose="02020603050405020304" pitchFamily="18" charset="0"/>
              </a:rPr>
              <a:t>m</a:t>
            </a:r>
            <a:r>
              <a:rPr lang="en-US" dirty="0"/>
              <a:t> – chemical potential of a system with surface energy contribution</a:t>
            </a:r>
          </a:p>
          <a:p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dirty="0"/>
              <a:t> – number of molecules</a:t>
            </a:r>
          </a:p>
          <a:p>
            <a:r>
              <a:rPr lang="en-US" i="1" dirty="0">
                <a:latin typeface="Symbol" panose="05050102010706020507" pitchFamily="18" charset="2"/>
                <a:cs typeface="Times New Roman" panose="02020603050405020304" pitchFamily="18" charset="0"/>
              </a:rPr>
              <a:t>m</a:t>
            </a:r>
            <a:r>
              <a:rPr lang="en-US" sz="1100" i="1" dirty="0">
                <a:latin typeface="Symbol" panose="05050102010706020507" pitchFamily="18" charset="2"/>
                <a:cs typeface="Times New Roman" panose="02020603050405020304" pitchFamily="18" charset="0"/>
              </a:rPr>
              <a:t> </a:t>
            </a:r>
            <a:r>
              <a:rPr lang="en-US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i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dirty="0"/>
              <a:t> – chemical potential without the surface energy contribution, i.e. chemical potential of a bulk system with a very small surface/volume ratio</a:t>
            </a:r>
          </a:p>
        </p:txBody>
      </p:sp>
    </p:spTree>
    <p:extLst>
      <p:ext uri="{BB962C8B-B14F-4D97-AF65-F5344CB8AC3E}">
        <p14:creationId xmlns:p14="http://schemas.microsoft.com/office/powerpoint/2010/main" val="240079772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List of symbols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dirty="0"/>
              <a:t> – radius of a spherical particle</a:t>
            </a:r>
          </a:p>
          <a:p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dirty="0"/>
              <a:t> – number concentration of molecules</a:t>
            </a:r>
          </a:p>
          <a:p>
            <a:r>
              <a:rPr lang="en-US" i="1" dirty="0">
                <a:latin typeface="Symbol" panose="05050102010706020507" pitchFamily="18" charset="2"/>
                <a:cs typeface="Times New Roman" panose="02020603050405020304" pitchFamily="18" charset="0"/>
              </a:rPr>
              <a:t>r</a:t>
            </a:r>
            <a:r>
              <a:rPr lang="en-US" dirty="0"/>
              <a:t> – density</a:t>
            </a:r>
          </a:p>
          <a:p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dirty="0"/>
              <a:t> – molar mass</a:t>
            </a:r>
          </a:p>
          <a:p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dirty="0"/>
              <a:t> – Avogadro constant</a:t>
            </a:r>
          </a:p>
          <a:p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n-US" dirty="0"/>
              <a:t> – Boltzmann constant (1.38 × 10</a:t>
            </a:r>
            <a:r>
              <a:rPr lang="en-US" baseline="30000" dirty="0"/>
              <a:t>-23</a:t>
            </a:r>
            <a:r>
              <a:rPr lang="en-US" dirty="0"/>
              <a:t> m</a:t>
            </a:r>
            <a:r>
              <a:rPr lang="en-US" baseline="30000" dirty="0"/>
              <a:t>2</a:t>
            </a:r>
            <a:r>
              <a:rPr lang="en-US" dirty="0"/>
              <a:t> kg s</a:t>
            </a:r>
            <a:r>
              <a:rPr lang="en-US" baseline="30000" dirty="0"/>
              <a:t>-2</a:t>
            </a:r>
            <a:r>
              <a:rPr lang="en-US" dirty="0"/>
              <a:t> K</a:t>
            </a:r>
            <a:r>
              <a:rPr lang="en-US" baseline="30000" dirty="0"/>
              <a:t>-1</a:t>
            </a:r>
            <a:r>
              <a:rPr lang="en-US" dirty="0"/>
              <a:t>)</a:t>
            </a:r>
          </a:p>
          <a:p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1100" i="1" dirty="0">
                <a:latin typeface="Symbol" panose="05050102010706020507" pitchFamily="18" charset="2"/>
                <a:cs typeface="Times New Roman" panose="02020603050405020304" pitchFamily="18" charset="0"/>
              </a:rPr>
              <a:t> </a:t>
            </a:r>
            <a:r>
              <a:rPr lang="en-US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i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dirty="0"/>
              <a:t> – vapor pressure of a very large (“bulk”) particle where surface energy contribution is negligible</a:t>
            </a:r>
          </a:p>
          <a:p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dirty="0"/>
              <a:t> /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dirty="0"/>
              <a:t> – radii of curvature of a surface</a:t>
            </a:r>
          </a:p>
          <a:p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dirty="0"/>
              <a:t> – edge length of a cubic particle </a:t>
            </a:r>
          </a:p>
        </p:txBody>
      </p:sp>
    </p:spTree>
    <p:extLst>
      <p:ext uri="{BB962C8B-B14F-4D97-AF65-F5344CB8AC3E}">
        <p14:creationId xmlns:p14="http://schemas.microsoft.com/office/powerpoint/2010/main" val="23611165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It takes energy to create new surfaces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633536"/>
            <a:ext cx="3200400" cy="24003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4408656"/>
            <a:ext cx="3200400" cy="1802892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4002880" y="1533520"/>
            <a:ext cx="3810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dirty="0"/>
              <a:t>Why does tempered glass tend to break into small pieces?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B2DA5B0-80D8-41D8-9346-F950FBFEDB6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06"/>
          <a:stretch/>
        </p:blipFill>
        <p:spPr>
          <a:xfrm>
            <a:off x="4002879" y="2438400"/>
            <a:ext cx="4748057" cy="3827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4630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Microscopic origin of surface energy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33800" y="1447800"/>
            <a:ext cx="4876800" cy="4800600"/>
          </a:xfrm>
        </p:spPr>
        <p:txBody>
          <a:bodyPr/>
          <a:lstStyle/>
          <a:p>
            <a:r>
              <a:rPr lang="en-US" sz="2000" dirty="0"/>
              <a:t>In a system with fixed mole number:</a:t>
            </a:r>
            <a:endParaRPr lang="en-US" sz="44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3600" dirty="0"/>
          </a:p>
          <a:p>
            <a:r>
              <a:rPr lang="en-US" sz="2000" dirty="0"/>
              <a:t>Surface energy results from broken chemical bonds on surface</a:t>
            </a:r>
          </a:p>
          <a:p>
            <a:endParaRPr lang="en-US" sz="2000" dirty="0"/>
          </a:p>
          <a:p>
            <a:endParaRPr lang="en-US" sz="2800" dirty="0"/>
          </a:p>
          <a:p>
            <a:pPr marL="685800">
              <a:buNone/>
            </a:pPr>
            <a:r>
              <a:rPr lang="en-US" sz="2000" dirty="0">
                <a:latin typeface="Symbol" panose="05050102010706020507" pitchFamily="18" charset="2"/>
              </a:rPr>
              <a:t>G</a:t>
            </a:r>
            <a:r>
              <a:rPr lang="en-US" sz="2000" dirty="0"/>
              <a:t> : number of broken chemical bonds per unit surface area</a:t>
            </a:r>
          </a:p>
          <a:p>
            <a:pPr marL="685800">
              <a:buNone/>
            </a:pP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sz="2000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2000" dirty="0"/>
              <a:t> : bond energy</a:t>
            </a:r>
          </a:p>
        </p:txBody>
      </p:sp>
      <p:grpSp>
        <p:nvGrpSpPr>
          <p:cNvPr id="180" name="Group 179"/>
          <p:cNvGrpSpPr/>
          <p:nvPr/>
        </p:nvGrpSpPr>
        <p:grpSpPr>
          <a:xfrm>
            <a:off x="838200" y="1676400"/>
            <a:ext cx="2438400" cy="2080968"/>
            <a:chOff x="5787081" y="2001908"/>
            <a:chExt cx="2438400" cy="2080968"/>
          </a:xfrm>
        </p:grpSpPr>
        <p:sp>
          <p:nvSpPr>
            <p:cNvPr id="181" name="Oval 180"/>
            <p:cNvSpPr/>
            <p:nvPr/>
          </p:nvSpPr>
          <p:spPr bwMode="auto">
            <a:xfrm>
              <a:off x="5787081" y="3168476"/>
              <a:ext cx="304800" cy="304800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82" name="Oval 181"/>
            <p:cNvSpPr/>
            <p:nvPr/>
          </p:nvSpPr>
          <p:spPr bwMode="auto">
            <a:xfrm>
              <a:off x="6320481" y="3168476"/>
              <a:ext cx="304800" cy="304800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cxnSp>
          <p:nvCxnSpPr>
            <p:cNvPr id="183" name="Straight Connector 182"/>
            <p:cNvCxnSpPr>
              <a:stCxn id="181" idx="6"/>
              <a:endCxn id="182" idx="2"/>
            </p:cNvCxnSpPr>
            <p:nvPr/>
          </p:nvCxnSpPr>
          <p:spPr bwMode="auto">
            <a:xfrm>
              <a:off x="6091881" y="3320876"/>
              <a:ext cx="228600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84" name="Oval 183"/>
            <p:cNvSpPr/>
            <p:nvPr/>
          </p:nvSpPr>
          <p:spPr bwMode="auto">
            <a:xfrm>
              <a:off x="5787081" y="3625676"/>
              <a:ext cx="304800" cy="304800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85" name="Oval 184"/>
            <p:cNvSpPr/>
            <p:nvPr/>
          </p:nvSpPr>
          <p:spPr bwMode="auto">
            <a:xfrm>
              <a:off x="6320481" y="3625676"/>
              <a:ext cx="304800" cy="304800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cxnSp>
          <p:nvCxnSpPr>
            <p:cNvPr id="186" name="Straight Connector 185"/>
            <p:cNvCxnSpPr>
              <a:stCxn id="181" idx="4"/>
              <a:endCxn id="184" idx="0"/>
            </p:cNvCxnSpPr>
            <p:nvPr/>
          </p:nvCxnSpPr>
          <p:spPr bwMode="auto">
            <a:xfrm>
              <a:off x="5939481" y="3473276"/>
              <a:ext cx="0" cy="15240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87" name="Straight Connector 186"/>
            <p:cNvCxnSpPr>
              <a:stCxn id="182" idx="4"/>
              <a:endCxn id="185" idx="0"/>
            </p:cNvCxnSpPr>
            <p:nvPr/>
          </p:nvCxnSpPr>
          <p:spPr bwMode="auto">
            <a:xfrm>
              <a:off x="6472881" y="3473276"/>
              <a:ext cx="0" cy="15240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88" name="Straight Connector 187"/>
            <p:cNvCxnSpPr>
              <a:stCxn id="184" idx="6"/>
              <a:endCxn id="185" idx="2"/>
            </p:cNvCxnSpPr>
            <p:nvPr/>
          </p:nvCxnSpPr>
          <p:spPr bwMode="auto">
            <a:xfrm>
              <a:off x="6091881" y="3778076"/>
              <a:ext cx="228600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89" name="Oval 188"/>
            <p:cNvSpPr/>
            <p:nvPr/>
          </p:nvSpPr>
          <p:spPr bwMode="auto">
            <a:xfrm>
              <a:off x="6853881" y="3168476"/>
              <a:ext cx="304800" cy="304800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cxnSp>
          <p:nvCxnSpPr>
            <p:cNvPr id="190" name="Straight Connector 189"/>
            <p:cNvCxnSpPr>
              <a:endCxn id="189" idx="2"/>
            </p:cNvCxnSpPr>
            <p:nvPr/>
          </p:nvCxnSpPr>
          <p:spPr bwMode="auto">
            <a:xfrm>
              <a:off x="6625281" y="3320876"/>
              <a:ext cx="228600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91" name="Oval 190"/>
            <p:cNvSpPr/>
            <p:nvPr/>
          </p:nvSpPr>
          <p:spPr bwMode="auto">
            <a:xfrm>
              <a:off x="6853881" y="3625676"/>
              <a:ext cx="304800" cy="304800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cxnSp>
          <p:nvCxnSpPr>
            <p:cNvPr id="192" name="Straight Connector 191"/>
            <p:cNvCxnSpPr>
              <a:stCxn id="189" idx="4"/>
              <a:endCxn id="191" idx="0"/>
            </p:cNvCxnSpPr>
            <p:nvPr/>
          </p:nvCxnSpPr>
          <p:spPr bwMode="auto">
            <a:xfrm>
              <a:off x="7006281" y="3473276"/>
              <a:ext cx="0" cy="15240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93" name="Straight Connector 192"/>
            <p:cNvCxnSpPr>
              <a:endCxn id="191" idx="2"/>
            </p:cNvCxnSpPr>
            <p:nvPr/>
          </p:nvCxnSpPr>
          <p:spPr bwMode="auto">
            <a:xfrm>
              <a:off x="6625281" y="3778076"/>
              <a:ext cx="228600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94" name="Straight Connector 193"/>
            <p:cNvCxnSpPr>
              <a:stCxn id="184" idx="4"/>
            </p:cNvCxnSpPr>
            <p:nvPr/>
          </p:nvCxnSpPr>
          <p:spPr bwMode="auto">
            <a:xfrm>
              <a:off x="5939481" y="3930476"/>
              <a:ext cx="0" cy="15240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95" name="Straight Connector 194"/>
            <p:cNvCxnSpPr>
              <a:stCxn id="185" idx="4"/>
            </p:cNvCxnSpPr>
            <p:nvPr/>
          </p:nvCxnSpPr>
          <p:spPr bwMode="auto">
            <a:xfrm>
              <a:off x="6472881" y="3930476"/>
              <a:ext cx="0" cy="15240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96" name="Straight Connector 195"/>
            <p:cNvCxnSpPr>
              <a:stCxn id="191" idx="4"/>
            </p:cNvCxnSpPr>
            <p:nvPr/>
          </p:nvCxnSpPr>
          <p:spPr bwMode="auto">
            <a:xfrm>
              <a:off x="7006281" y="3930476"/>
              <a:ext cx="0" cy="15240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97" name="Oval 196"/>
            <p:cNvSpPr/>
            <p:nvPr/>
          </p:nvSpPr>
          <p:spPr bwMode="auto">
            <a:xfrm>
              <a:off x="7387281" y="3168476"/>
              <a:ext cx="304800" cy="304800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cxnSp>
          <p:nvCxnSpPr>
            <p:cNvPr id="198" name="Straight Connector 197"/>
            <p:cNvCxnSpPr>
              <a:endCxn id="197" idx="2"/>
            </p:cNvCxnSpPr>
            <p:nvPr/>
          </p:nvCxnSpPr>
          <p:spPr bwMode="auto">
            <a:xfrm>
              <a:off x="7158681" y="3320876"/>
              <a:ext cx="228600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99" name="Oval 198"/>
            <p:cNvSpPr/>
            <p:nvPr/>
          </p:nvSpPr>
          <p:spPr bwMode="auto">
            <a:xfrm>
              <a:off x="7387281" y="3625676"/>
              <a:ext cx="304800" cy="304800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cxnSp>
          <p:nvCxnSpPr>
            <p:cNvPr id="200" name="Straight Connector 199"/>
            <p:cNvCxnSpPr>
              <a:stCxn id="197" idx="4"/>
              <a:endCxn id="199" idx="0"/>
            </p:cNvCxnSpPr>
            <p:nvPr/>
          </p:nvCxnSpPr>
          <p:spPr bwMode="auto">
            <a:xfrm>
              <a:off x="7539681" y="3473276"/>
              <a:ext cx="0" cy="15240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01" name="Straight Connector 200"/>
            <p:cNvCxnSpPr>
              <a:endCxn id="199" idx="2"/>
            </p:cNvCxnSpPr>
            <p:nvPr/>
          </p:nvCxnSpPr>
          <p:spPr bwMode="auto">
            <a:xfrm>
              <a:off x="7158681" y="3778076"/>
              <a:ext cx="228600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202" name="Oval 201"/>
            <p:cNvSpPr/>
            <p:nvPr/>
          </p:nvSpPr>
          <p:spPr bwMode="auto">
            <a:xfrm>
              <a:off x="7920681" y="3168476"/>
              <a:ext cx="304800" cy="304800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cxnSp>
          <p:nvCxnSpPr>
            <p:cNvPr id="203" name="Straight Connector 202"/>
            <p:cNvCxnSpPr>
              <a:endCxn id="202" idx="2"/>
            </p:cNvCxnSpPr>
            <p:nvPr/>
          </p:nvCxnSpPr>
          <p:spPr bwMode="auto">
            <a:xfrm>
              <a:off x="7692081" y="3320876"/>
              <a:ext cx="228600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204" name="Oval 203"/>
            <p:cNvSpPr/>
            <p:nvPr/>
          </p:nvSpPr>
          <p:spPr bwMode="auto">
            <a:xfrm>
              <a:off x="7920681" y="3625676"/>
              <a:ext cx="304800" cy="304800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cxnSp>
          <p:nvCxnSpPr>
            <p:cNvPr id="205" name="Straight Connector 204"/>
            <p:cNvCxnSpPr>
              <a:stCxn id="202" idx="4"/>
              <a:endCxn id="204" idx="0"/>
            </p:cNvCxnSpPr>
            <p:nvPr/>
          </p:nvCxnSpPr>
          <p:spPr bwMode="auto">
            <a:xfrm>
              <a:off x="8073081" y="3473276"/>
              <a:ext cx="0" cy="15240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06" name="Straight Connector 205"/>
            <p:cNvCxnSpPr>
              <a:endCxn id="204" idx="2"/>
            </p:cNvCxnSpPr>
            <p:nvPr/>
          </p:nvCxnSpPr>
          <p:spPr bwMode="auto">
            <a:xfrm>
              <a:off x="7692081" y="3778076"/>
              <a:ext cx="228600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07" name="Straight Connector 206"/>
            <p:cNvCxnSpPr>
              <a:stCxn id="199" idx="4"/>
            </p:cNvCxnSpPr>
            <p:nvPr/>
          </p:nvCxnSpPr>
          <p:spPr bwMode="auto">
            <a:xfrm>
              <a:off x="7539681" y="3930476"/>
              <a:ext cx="0" cy="15240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08" name="Straight Connector 207"/>
            <p:cNvCxnSpPr>
              <a:stCxn id="204" idx="4"/>
            </p:cNvCxnSpPr>
            <p:nvPr/>
          </p:nvCxnSpPr>
          <p:spPr bwMode="auto">
            <a:xfrm>
              <a:off x="8073081" y="3930476"/>
              <a:ext cx="0" cy="15240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209" name="Oval 208"/>
            <p:cNvSpPr/>
            <p:nvPr/>
          </p:nvSpPr>
          <p:spPr bwMode="auto">
            <a:xfrm>
              <a:off x="5787081" y="2713335"/>
              <a:ext cx="304800" cy="304800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10" name="Oval 209"/>
            <p:cNvSpPr/>
            <p:nvPr/>
          </p:nvSpPr>
          <p:spPr bwMode="auto">
            <a:xfrm>
              <a:off x="6320481" y="2713335"/>
              <a:ext cx="304800" cy="304800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cxnSp>
          <p:nvCxnSpPr>
            <p:cNvPr id="211" name="Straight Connector 210"/>
            <p:cNvCxnSpPr>
              <a:stCxn id="209" idx="6"/>
              <a:endCxn id="210" idx="2"/>
            </p:cNvCxnSpPr>
            <p:nvPr/>
          </p:nvCxnSpPr>
          <p:spPr bwMode="auto">
            <a:xfrm>
              <a:off x="6091881" y="2865735"/>
              <a:ext cx="228600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12" name="Straight Connector 211"/>
            <p:cNvCxnSpPr>
              <a:stCxn id="209" idx="4"/>
            </p:cNvCxnSpPr>
            <p:nvPr/>
          </p:nvCxnSpPr>
          <p:spPr bwMode="auto">
            <a:xfrm>
              <a:off x="5939481" y="3018135"/>
              <a:ext cx="0" cy="15240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13" name="Straight Connector 212"/>
            <p:cNvCxnSpPr>
              <a:stCxn id="210" idx="4"/>
            </p:cNvCxnSpPr>
            <p:nvPr/>
          </p:nvCxnSpPr>
          <p:spPr bwMode="auto">
            <a:xfrm>
              <a:off x="6472881" y="3018135"/>
              <a:ext cx="0" cy="15240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214" name="Oval 213"/>
            <p:cNvSpPr/>
            <p:nvPr/>
          </p:nvSpPr>
          <p:spPr bwMode="auto">
            <a:xfrm>
              <a:off x="6853881" y="2713335"/>
              <a:ext cx="304800" cy="304800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cxnSp>
          <p:nvCxnSpPr>
            <p:cNvPr id="215" name="Straight Connector 214"/>
            <p:cNvCxnSpPr>
              <a:endCxn id="214" idx="2"/>
            </p:cNvCxnSpPr>
            <p:nvPr/>
          </p:nvCxnSpPr>
          <p:spPr bwMode="auto">
            <a:xfrm>
              <a:off x="6625281" y="2865735"/>
              <a:ext cx="228600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16" name="Straight Connector 215"/>
            <p:cNvCxnSpPr>
              <a:stCxn id="214" idx="4"/>
            </p:cNvCxnSpPr>
            <p:nvPr/>
          </p:nvCxnSpPr>
          <p:spPr bwMode="auto">
            <a:xfrm>
              <a:off x="7006281" y="3018135"/>
              <a:ext cx="0" cy="15240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217" name="Oval 216"/>
            <p:cNvSpPr/>
            <p:nvPr/>
          </p:nvSpPr>
          <p:spPr bwMode="auto">
            <a:xfrm>
              <a:off x="7387281" y="2713335"/>
              <a:ext cx="304800" cy="304800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cxnSp>
          <p:nvCxnSpPr>
            <p:cNvPr id="218" name="Straight Connector 217"/>
            <p:cNvCxnSpPr>
              <a:endCxn id="217" idx="2"/>
            </p:cNvCxnSpPr>
            <p:nvPr/>
          </p:nvCxnSpPr>
          <p:spPr bwMode="auto">
            <a:xfrm>
              <a:off x="7158681" y="2865735"/>
              <a:ext cx="228600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19" name="Straight Connector 218"/>
            <p:cNvCxnSpPr>
              <a:stCxn id="217" idx="4"/>
            </p:cNvCxnSpPr>
            <p:nvPr/>
          </p:nvCxnSpPr>
          <p:spPr bwMode="auto">
            <a:xfrm>
              <a:off x="7539681" y="3018135"/>
              <a:ext cx="0" cy="15240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220" name="Oval 219"/>
            <p:cNvSpPr/>
            <p:nvPr/>
          </p:nvSpPr>
          <p:spPr bwMode="auto">
            <a:xfrm>
              <a:off x="7920681" y="2713335"/>
              <a:ext cx="304800" cy="304800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cxnSp>
          <p:nvCxnSpPr>
            <p:cNvPr id="221" name="Straight Connector 220"/>
            <p:cNvCxnSpPr>
              <a:endCxn id="220" idx="2"/>
            </p:cNvCxnSpPr>
            <p:nvPr/>
          </p:nvCxnSpPr>
          <p:spPr bwMode="auto">
            <a:xfrm>
              <a:off x="7692081" y="2865735"/>
              <a:ext cx="228600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22" name="Straight Connector 221"/>
            <p:cNvCxnSpPr>
              <a:stCxn id="220" idx="4"/>
            </p:cNvCxnSpPr>
            <p:nvPr/>
          </p:nvCxnSpPr>
          <p:spPr bwMode="auto">
            <a:xfrm>
              <a:off x="8073081" y="3018135"/>
              <a:ext cx="0" cy="15240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223" name="Up Arrow 222"/>
            <p:cNvSpPr/>
            <p:nvPr/>
          </p:nvSpPr>
          <p:spPr bwMode="auto">
            <a:xfrm>
              <a:off x="6625281" y="2084169"/>
              <a:ext cx="762000" cy="457200"/>
            </a:xfrm>
            <a:prstGeom prst="upArrow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24" name="TextBox 223"/>
            <p:cNvSpPr txBox="1"/>
            <p:nvPr/>
          </p:nvSpPr>
          <p:spPr>
            <a:xfrm>
              <a:off x="7403706" y="2001908"/>
              <a:ext cx="40427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i="1" dirty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F</a:t>
              </a:r>
            </a:p>
          </p:txBody>
        </p:sp>
      </p:grpSp>
      <p:grpSp>
        <p:nvGrpSpPr>
          <p:cNvPr id="225" name="Group 224"/>
          <p:cNvGrpSpPr/>
          <p:nvPr/>
        </p:nvGrpSpPr>
        <p:grpSpPr>
          <a:xfrm>
            <a:off x="838200" y="3624534"/>
            <a:ext cx="2442519" cy="2119084"/>
            <a:chOff x="5787081" y="3950042"/>
            <a:chExt cx="2442519" cy="2119084"/>
          </a:xfrm>
        </p:grpSpPr>
        <p:sp>
          <p:nvSpPr>
            <p:cNvPr id="226" name="Oval 225"/>
            <p:cNvSpPr/>
            <p:nvPr/>
          </p:nvSpPr>
          <p:spPr bwMode="auto">
            <a:xfrm>
              <a:off x="5787081" y="4102442"/>
              <a:ext cx="304800" cy="304800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27" name="Oval 226"/>
            <p:cNvSpPr/>
            <p:nvPr/>
          </p:nvSpPr>
          <p:spPr bwMode="auto">
            <a:xfrm>
              <a:off x="6320481" y="4102442"/>
              <a:ext cx="304800" cy="304800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cxnSp>
          <p:nvCxnSpPr>
            <p:cNvPr id="228" name="Straight Connector 227"/>
            <p:cNvCxnSpPr>
              <a:endCxn id="226" idx="0"/>
            </p:cNvCxnSpPr>
            <p:nvPr/>
          </p:nvCxnSpPr>
          <p:spPr bwMode="auto">
            <a:xfrm>
              <a:off x="5939481" y="3950042"/>
              <a:ext cx="0" cy="15240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29" name="Straight Connector 228"/>
            <p:cNvCxnSpPr>
              <a:endCxn id="227" idx="0"/>
            </p:cNvCxnSpPr>
            <p:nvPr/>
          </p:nvCxnSpPr>
          <p:spPr bwMode="auto">
            <a:xfrm>
              <a:off x="6472881" y="3950042"/>
              <a:ext cx="0" cy="15240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30" name="Straight Connector 229"/>
            <p:cNvCxnSpPr>
              <a:stCxn id="226" idx="6"/>
              <a:endCxn id="227" idx="2"/>
            </p:cNvCxnSpPr>
            <p:nvPr/>
          </p:nvCxnSpPr>
          <p:spPr bwMode="auto">
            <a:xfrm>
              <a:off x="6091881" y="4254842"/>
              <a:ext cx="228600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231" name="Oval 230"/>
            <p:cNvSpPr/>
            <p:nvPr/>
          </p:nvSpPr>
          <p:spPr bwMode="auto">
            <a:xfrm>
              <a:off x="6853881" y="4102442"/>
              <a:ext cx="304800" cy="304800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cxnSp>
          <p:nvCxnSpPr>
            <p:cNvPr id="232" name="Straight Connector 231"/>
            <p:cNvCxnSpPr>
              <a:endCxn id="231" idx="0"/>
            </p:cNvCxnSpPr>
            <p:nvPr/>
          </p:nvCxnSpPr>
          <p:spPr bwMode="auto">
            <a:xfrm>
              <a:off x="7006281" y="3950042"/>
              <a:ext cx="0" cy="15240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33" name="Straight Connector 232"/>
            <p:cNvCxnSpPr>
              <a:endCxn id="231" idx="2"/>
            </p:cNvCxnSpPr>
            <p:nvPr/>
          </p:nvCxnSpPr>
          <p:spPr bwMode="auto">
            <a:xfrm>
              <a:off x="6625281" y="4254842"/>
              <a:ext cx="228600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234" name="Oval 233"/>
            <p:cNvSpPr/>
            <p:nvPr/>
          </p:nvSpPr>
          <p:spPr bwMode="auto">
            <a:xfrm>
              <a:off x="5787081" y="4559642"/>
              <a:ext cx="304800" cy="304800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35" name="Oval 234"/>
            <p:cNvSpPr/>
            <p:nvPr/>
          </p:nvSpPr>
          <p:spPr bwMode="auto">
            <a:xfrm>
              <a:off x="6320481" y="4559642"/>
              <a:ext cx="304800" cy="304800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cxnSp>
          <p:nvCxnSpPr>
            <p:cNvPr id="236" name="Straight Connector 235"/>
            <p:cNvCxnSpPr>
              <a:stCxn id="226" idx="4"/>
              <a:endCxn id="234" idx="0"/>
            </p:cNvCxnSpPr>
            <p:nvPr/>
          </p:nvCxnSpPr>
          <p:spPr bwMode="auto">
            <a:xfrm>
              <a:off x="5939481" y="4407242"/>
              <a:ext cx="0" cy="15240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37" name="Straight Connector 236"/>
            <p:cNvCxnSpPr>
              <a:stCxn id="227" idx="4"/>
              <a:endCxn id="235" idx="0"/>
            </p:cNvCxnSpPr>
            <p:nvPr/>
          </p:nvCxnSpPr>
          <p:spPr bwMode="auto">
            <a:xfrm>
              <a:off x="6472881" y="4407242"/>
              <a:ext cx="0" cy="15240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38" name="Straight Connector 237"/>
            <p:cNvCxnSpPr>
              <a:stCxn id="234" idx="6"/>
              <a:endCxn id="235" idx="2"/>
            </p:cNvCxnSpPr>
            <p:nvPr/>
          </p:nvCxnSpPr>
          <p:spPr bwMode="auto">
            <a:xfrm>
              <a:off x="6091881" y="4712042"/>
              <a:ext cx="228600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239" name="Oval 238"/>
            <p:cNvSpPr/>
            <p:nvPr/>
          </p:nvSpPr>
          <p:spPr bwMode="auto">
            <a:xfrm>
              <a:off x="6853881" y="4559642"/>
              <a:ext cx="304800" cy="304800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cxnSp>
          <p:nvCxnSpPr>
            <p:cNvPr id="240" name="Straight Connector 239"/>
            <p:cNvCxnSpPr>
              <a:stCxn id="231" idx="4"/>
              <a:endCxn id="239" idx="0"/>
            </p:cNvCxnSpPr>
            <p:nvPr/>
          </p:nvCxnSpPr>
          <p:spPr bwMode="auto">
            <a:xfrm>
              <a:off x="7006281" y="4407242"/>
              <a:ext cx="0" cy="15240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41" name="Straight Connector 240"/>
            <p:cNvCxnSpPr>
              <a:endCxn id="239" idx="2"/>
            </p:cNvCxnSpPr>
            <p:nvPr/>
          </p:nvCxnSpPr>
          <p:spPr bwMode="auto">
            <a:xfrm>
              <a:off x="6625281" y="4712042"/>
              <a:ext cx="228600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242" name="Oval 241"/>
            <p:cNvSpPr/>
            <p:nvPr/>
          </p:nvSpPr>
          <p:spPr bwMode="auto">
            <a:xfrm>
              <a:off x="7387281" y="4102442"/>
              <a:ext cx="304800" cy="304800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cxnSp>
          <p:nvCxnSpPr>
            <p:cNvPr id="243" name="Straight Connector 242"/>
            <p:cNvCxnSpPr>
              <a:endCxn id="242" idx="0"/>
            </p:cNvCxnSpPr>
            <p:nvPr/>
          </p:nvCxnSpPr>
          <p:spPr bwMode="auto">
            <a:xfrm>
              <a:off x="7539681" y="3950042"/>
              <a:ext cx="0" cy="15240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44" name="Straight Connector 243"/>
            <p:cNvCxnSpPr>
              <a:endCxn id="242" idx="2"/>
            </p:cNvCxnSpPr>
            <p:nvPr/>
          </p:nvCxnSpPr>
          <p:spPr bwMode="auto">
            <a:xfrm>
              <a:off x="7158681" y="4254842"/>
              <a:ext cx="228600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245" name="Oval 244"/>
            <p:cNvSpPr/>
            <p:nvPr/>
          </p:nvSpPr>
          <p:spPr bwMode="auto">
            <a:xfrm>
              <a:off x="7920681" y="4102442"/>
              <a:ext cx="304800" cy="304800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cxnSp>
          <p:nvCxnSpPr>
            <p:cNvPr id="246" name="Straight Connector 245"/>
            <p:cNvCxnSpPr>
              <a:endCxn id="245" idx="0"/>
            </p:cNvCxnSpPr>
            <p:nvPr/>
          </p:nvCxnSpPr>
          <p:spPr bwMode="auto">
            <a:xfrm>
              <a:off x="8073081" y="3950042"/>
              <a:ext cx="0" cy="15240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47" name="Straight Connector 246"/>
            <p:cNvCxnSpPr>
              <a:endCxn id="245" idx="2"/>
            </p:cNvCxnSpPr>
            <p:nvPr/>
          </p:nvCxnSpPr>
          <p:spPr bwMode="auto">
            <a:xfrm>
              <a:off x="7692081" y="4254842"/>
              <a:ext cx="228600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248" name="Oval 247"/>
            <p:cNvSpPr/>
            <p:nvPr/>
          </p:nvSpPr>
          <p:spPr bwMode="auto">
            <a:xfrm>
              <a:off x="7387281" y="4559642"/>
              <a:ext cx="304800" cy="304800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cxnSp>
          <p:nvCxnSpPr>
            <p:cNvPr id="249" name="Straight Connector 248"/>
            <p:cNvCxnSpPr>
              <a:stCxn id="242" idx="4"/>
              <a:endCxn id="248" idx="0"/>
            </p:cNvCxnSpPr>
            <p:nvPr/>
          </p:nvCxnSpPr>
          <p:spPr bwMode="auto">
            <a:xfrm>
              <a:off x="7539681" y="4407242"/>
              <a:ext cx="0" cy="15240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50" name="Straight Connector 249"/>
            <p:cNvCxnSpPr>
              <a:endCxn id="248" idx="2"/>
            </p:cNvCxnSpPr>
            <p:nvPr/>
          </p:nvCxnSpPr>
          <p:spPr bwMode="auto">
            <a:xfrm>
              <a:off x="7158681" y="4712042"/>
              <a:ext cx="228600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251" name="Oval 250"/>
            <p:cNvSpPr/>
            <p:nvPr/>
          </p:nvSpPr>
          <p:spPr bwMode="auto">
            <a:xfrm>
              <a:off x="7920681" y="4559642"/>
              <a:ext cx="304800" cy="304800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cxnSp>
          <p:nvCxnSpPr>
            <p:cNvPr id="252" name="Straight Connector 251"/>
            <p:cNvCxnSpPr>
              <a:stCxn id="245" idx="4"/>
              <a:endCxn id="251" idx="0"/>
            </p:cNvCxnSpPr>
            <p:nvPr/>
          </p:nvCxnSpPr>
          <p:spPr bwMode="auto">
            <a:xfrm>
              <a:off x="8073081" y="4407242"/>
              <a:ext cx="0" cy="15240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53" name="Straight Connector 252"/>
            <p:cNvCxnSpPr>
              <a:endCxn id="251" idx="2"/>
            </p:cNvCxnSpPr>
            <p:nvPr/>
          </p:nvCxnSpPr>
          <p:spPr bwMode="auto">
            <a:xfrm>
              <a:off x="7692081" y="4712042"/>
              <a:ext cx="228600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254" name="Oval 253"/>
            <p:cNvSpPr/>
            <p:nvPr/>
          </p:nvSpPr>
          <p:spPr bwMode="auto">
            <a:xfrm>
              <a:off x="5791200" y="5029200"/>
              <a:ext cx="304800" cy="304800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55" name="Oval 254"/>
            <p:cNvSpPr/>
            <p:nvPr/>
          </p:nvSpPr>
          <p:spPr bwMode="auto">
            <a:xfrm>
              <a:off x="6324600" y="5029200"/>
              <a:ext cx="304800" cy="304800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cxnSp>
          <p:nvCxnSpPr>
            <p:cNvPr id="256" name="Straight Connector 255"/>
            <p:cNvCxnSpPr>
              <a:endCxn id="254" idx="0"/>
            </p:cNvCxnSpPr>
            <p:nvPr/>
          </p:nvCxnSpPr>
          <p:spPr bwMode="auto">
            <a:xfrm>
              <a:off x="5943600" y="4876800"/>
              <a:ext cx="0" cy="15240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57" name="Straight Connector 256"/>
            <p:cNvCxnSpPr>
              <a:endCxn id="255" idx="0"/>
            </p:cNvCxnSpPr>
            <p:nvPr/>
          </p:nvCxnSpPr>
          <p:spPr bwMode="auto">
            <a:xfrm>
              <a:off x="6477000" y="4876800"/>
              <a:ext cx="0" cy="15240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58" name="Straight Connector 257"/>
            <p:cNvCxnSpPr>
              <a:stCxn id="254" idx="6"/>
              <a:endCxn id="255" idx="2"/>
            </p:cNvCxnSpPr>
            <p:nvPr/>
          </p:nvCxnSpPr>
          <p:spPr bwMode="auto">
            <a:xfrm>
              <a:off x="6096000" y="5181600"/>
              <a:ext cx="228600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259" name="Oval 258"/>
            <p:cNvSpPr/>
            <p:nvPr/>
          </p:nvSpPr>
          <p:spPr bwMode="auto">
            <a:xfrm>
              <a:off x="6858000" y="5029200"/>
              <a:ext cx="304800" cy="304800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cxnSp>
          <p:nvCxnSpPr>
            <p:cNvPr id="260" name="Straight Connector 259"/>
            <p:cNvCxnSpPr>
              <a:endCxn id="259" idx="0"/>
            </p:cNvCxnSpPr>
            <p:nvPr/>
          </p:nvCxnSpPr>
          <p:spPr bwMode="auto">
            <a:xfrm>
              <a:off x="7010400" y="4876800"/>
              <a:ext cx="0" cy="15240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61" name="Straight Connector 260"/>
            <p:cNvCxnSpPr>
              <a:endCxn id="259" idx="2"/>
            </p:cNvCxnSpPr>
            <p:nvPr/>
          </p:nvCxnSpPr>
          <p:spPr bwMode="auto">
            <a:xfrm>
              <a:off x="6629400" y="5181600"/>
              <a:ext cx="228600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262" name="Oval 261"/>
            <p:cNvSpPr/>
            <p:nvPr/>
          </p:nvSpPr>
          <p:spPr bwMode="auto">
            <a:xfrm>
              <a:off x="7391400" y="5029200"/>
              <a:ext cx="304800" cy="304800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cxnSp>
          <p:nvCxnSpPr>
            <p:cNvPr id="263" name="Straight Connector 262"/>
            <p:cNvCxnSpPr>
              <a:endCxn id="262" idx="0"/>
            </p:cNvCxnSpPr>
            <p:nvPr/>
          </p:nvCxnSpPr>
          <p:spPr bwMode="auto">
            <a:xfrm>
              <a:off x="7543800" y="4876800"/>
              <a:ext cx="0" cy="15240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64" name="Straight Connector 263"/>
            <p:cNvCxnSpPr>
              <a:endCxn id="262" idx="2"/>
            </p:cNvCxnSpPr>
            <p:nvPr/>
          </p:nvCxnSpPr>
          <p:spPr bwMode="auto">
            <a:xfrm>
              <a:off x="7162800" y="5181600"/>
              <a:ext cx="228600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265" name="Oval 264"/>
            <p:cNvSpPr/>
            <p:nvPr/>
          </p:nvSpPr>
          <p:spPr bwMode="auto">
            <a:xfrm>
              <a:off x="7924800" y="5029200"/>
              <a:ext cx="304800" cy="304800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cxnSp>
          <p:nvCxnSpPr>
            <p:cNvPr id="266" name="Straight Connector 265"/>
            <p:cNvCxnSpPr>
              <a:endCxn id="265" idx="0"/>
            </p:cNvCxnSpPr>
            <p:nvPr/>
          </p:nvCxnSpPr>
          <p:spPr bwMode="auto">
            <a:xfrm>
              <a:off x="8077200" y="4876800"/>
              <a:ext cx="0" cy="15240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67" name="Straight Connector 266"/>
            <p:cNvCxnSpPr>
              <a:endCxn id="265" idx="2"/>
            </p:cNvCxnSpPr>
            <p:nvPr/>
          </p:nvCxnSpPr>
          <p:spPr bwMode="auto">
            <a:xfrm>
              <a:off x="7696200" y="5181600"/>
              <a:ext cx="228600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268" name="Up Arrow 267"/>
            <p:cNvSpPr/>
            <p:nvPr/>
          </p:nvSpPr>
          <p:spPr bwMode="auto">
            <a:xfrm flipV="1">
              <a:off x="6625281" y="5530445"/>
              <a:ext cx="762000" cy="457200"/>
            </a:xfrm>
            <a:prstGeom prst="upArrow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69" name="TextBox 268"/>
            <p:cNvSpPr txBox="1"/>
            <p:nvPr/>
          </p:nvSpPr>
          <p:spPr>
            <a:xfrm>
              <a:off x="7387281" y="5545906"/>
              <a:ext cx="40107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i="1" dirty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F</a:t>
              </a:r>
            </a:p>
          </p:txBody>
        </p:sp>
      </p:grpSp>
      <p:graphicFrame>
        <p:nvGraphicFramePr>
          <p:cNvPr id="270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73947310"/>
              </p:ext>
            </p:extLst>
          </p:nvPr>
        </p:nvGraphicFramePr>
        <p:xfrm>
          <a:off x="4118920" y="4125389"/>
          <a:ext cx="2309813" cy="784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2" name="Equation" r:id="rId3" imgW="1307880" imgH="457200" progId="Equation.DSMT4">
                  <p:embed/>
                </p:oleObj>
              </mc:Choice>
              <mc:Fallback>
                <p:oleObj name="Equation" r:id="rId3" imgW="1307880" imgH="457200" progId="Equation.DSMT4">
                  <p:embed/>
                  <p:pic>
                    <p:nvPicPr>
                      <p:cNvPr id="27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18920" y="4125389"/>
                        <a:ext cx="2309813" cy="784225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71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36781769"/>
              </p:ext>
            </p:extLst>
          </p:nvPr>
        </p:nvGraphicFramePr>
        <p:xfrm>
          <a:off x="4114801" y="1983582"/>
          <a:ext cx="2847975" cy="414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3" name="Equation" r:id="rId5" imgW="1612800" imgH="241200" progId="Equation.DSMT4">
                  <p:embed/>
                </p:oleObj>
              </mc:Choice>
              <mc:Fallback>
                <p:oleObj name="Equation" r:id="rId5" imgW="1612800" imgH="241200" progId="Equation.DSMT4">
                  <p:embed/>
                  <p:pic>
                    <p:nvPicPr>
                      <p:cNvPr id="271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14801" y="1983582"/>
                        <a:ext cx="2847975" cy="414338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72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16019351"/>
              </p:ext>
            </p:extLst>
          </p:nvPr>
        </p:nvGraphicFramePr>
        <p:xfrm>
          <a:off x="4110680" y="2505075"/>
          <a:ext cx="3430587" cy="785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4" name="Equation" r:id="rId7" imgW="1942920" imgH="457200" progId="Equation.DSMT4">
                  <p:embed/>
                </p:oleObj>
              </mc:Choice>
              <mc:Fallback>
                <p:oleObj name="Equation" r:id="rId7" imgW="1942920" imgH="457200" progId="Equation.DSMT4">
                  <p:embed/>
                  <p:pic>
                    <p:nvPicPr>
                      <p:cNvPr id="272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10680" y="2505075"/>
                        <a:ext cx="3430587" cy="785813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517184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556E-17 -4.81481E-6 L 2.77556E-17 -0.0122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6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7.40741E-7 L -0.00017 0.05394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" y="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Surface energy and crystal structure: FCC (100)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0" t="8759" r="35833" b="10346"/>
          <a:stretch/>
        </p:blipFill>
        <p:spPr>
          <a:xfrm>
            <a:off x="609600" y="1776918"/>
            <a:ext cx="4191000" cy="454768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0" t="8759" r="35833" b="10346"/>
          <a:stretch/>
        </p:blipFill>
        <p:spPr>
          <a:xfrm>
            <a:off x="609600" y="1776918"/>
            <a:ext cx="4191000" cy="4547682"/>
          </a:xfrm>
          <a:prstGeom prst="rect">
            <a:avLst/>
          </a:prstGeom>
        </p:spPr>
      </p:pic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5074590" y="1843088"/>
            <a:ext cx="3536010" cy="3962400"/>
          </a:xfrm>
        </p:spPr>
        <p:txBody>
          <a:bodyPr/>
          <a:lstStyle/>
          <a:p>
            <a:pPr>
              <a:spcBef>
                <a:spcPts val="1200"/>
              </a:spcBef>
            </a:pPr>
            <a:r>
              <a:rPr lang="en-US" sz="2000" dirty="0"/>
              <a:t>Area of a (100) surface in a unit cell: 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0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  <a:p>
            <a:pPr>
              <a:spcBef>
                <a:spcPts val="1200"/>
              </a:spcBef>
            </a:pPr>
            <a:r>
              <a:rPr lang="en-US" sz="2000" dirty="0"/>
              <a:t>Number of broken bonds: 4 + 8/2 = 8</a:t>
            </a:r>
          </a:p>
          <a:p>
            <a:pPr>
              <a:spcBef>
                <a:spcPts val="1200"/>
              </a:spcBef>
            </a:pPr>
            <a:r>
              <a:rPr lang="en-US" sz="2000" dirty="0"/>
              <a:t>Surface energy</a:t>
            </a:r>
          </a:p>
        </p:txBody>
      </p:sp>
      <p:cxnSp>
        <p:nvCxnSpPr>
          <p:cNvPr id="9" name="Straight Arrow Connector 8"/>
          <p:cNvCxnSpPr/>
          <p:nvPr/>
        </p:nvCxnSpPr>
        <p:spPr bwMode="auto">
          <a:xfrm flipV="1">
            <a:off x="838200" y="1624518"/>
            <a:ext cx="2057400" cy="82296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stealth" w="lg" len="lg"/>
            <a:tailEnd type="stealth" w="lg" len="lg"/>
          </a:ln>
          <a:effectLst/>
        </p:spPr>
      </p:cxnSp>
      <p:sp>
        <p:nvSpPr>
          <p:cNvPr id="11" name="TextBox 10"/>
          <p:cNvSpPr txBox="1"/>
          <p:nvPr/>
        </p:nvSpPr>
        <p:spPr>
          <a:xfrm>
            <a:off x="564210" y="1484529"/>
            <a:ext cx="14018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Lattice constant </a:t>
            </a:r>
            <a:r>
              <a:rPr lang="en-US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93999" y="3669310"/>
            <a:ext cx="7858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0000FF"/>
                </a:solidFill>
              </a:rPr>
              <a:t>(100)</a:t>
            </a:r>
            <a:endParaRPr lang="en-US" sz="1600" b="1" i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27691476"/>
              </p:ext>
            </p:extLst>
          </p:nvPr>
        </p:nvGraphicFramePr>
        <p:xfrm>
          <a:off x="5486400" y="3824288"/>
          <a:ext cx="1436687" cy="6746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" name="Equation" r:id="rId5" imgW="812520" imgH="393480" progId="Equation.DSMT4">
                  <p:embed/>
                </p:oleObj>
              </mc:Choice>
              <mc:Fallback>
                <p:oleObj name="Equation" r:id="rId5" imgW="812520" imgH="393480" progId="Equation.DSMT4">
                  <p:embed/>
                  <p:pic>
                    <p:nvPicPr>
                      <p:cNvPr id="13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86400" y="3824288"/>
                        <a:ext cx="1436687" cy="674687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98044191"/>
              </p:ext>
            </p:extLst>
          </p:nvPr>
        </p:nvGraphicFramePr>
        <p:xfrm>
          <a:off x="5486400" y="4556919"/>
          <a:ext cx="1703387" cy="6746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8" name="Equation" r:id="rId7" imgW="965160" imgH="393480" progId="Equation.DSMT4">
                  <p:embed/>
                </p:oleObj>
              </mc:Choice>
              <mc:Fallback>
                <p:oleObj name="Equation" r:id="rId7" imgW="965160" imgH="393480" progId="Equation.DSMT4">
                  <p:embed/>
                  <p:pic>
                    <p:nvPicPr>
                      <p:cNvPr id="14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86400" y="4556919"/>
                        <a:ext cx="1703387" cy="674687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225392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34" t="4001" r="28333" b="5587"/>
          <a:stretch/>
        </p:blipFill>
        <p:spPr>
          <a:xfrm>
            <a:off x="561976" y="1676400"/>
            <a:ext cx="4343400" cy="405858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34" t="4001" r="28333" b="5587"/>
          <a:stretch/>
        </p:blipFill>
        <p:spPr>
          <a:xfrm>
            <a:off x="561976" y="1676400"/>
            <a:ext cx="4343400" cy="405858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Surface energy and crystal structure: FCC (110)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5074590" y="1843088"/>
                <a:ext cx="3536010" cy="3962400"/>
              </a:xfrm>
            </p:spPr>
            <p:txBody>
              <a:bodyPr/>
              <a:lstStyle/>
              <a:p>
                <a:pPr>
                  <a:spcBef>
                    <a:spcPts val="1200"/>
                  </a:spcBef>
                </a:pPr>
                <a:r>
                  <a:rPr lang="en-US" sz="2000" dirty="0"/>
                  <a:t>Area of a (110) surface in a unit cell: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rad>
                  </m:oMath>
                </a14:m>
                <a:r>
                  <a:rPr lang="en-US" sz="11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sz="2000" baseline="30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</a:p>
              <a:p>
                <a:pPr>
                  <a:spcBef>
                    <a:spcPts val="1200"/>
                  </a:spcBef>
                </a:pPr>
                <a:r>
                  <a:rPr lang="en-US" sz="2000" dirty="0"/>
                  <a:t>Number of broken bonds: 10 + 2/2 + 4/4 = 12</a:t>
                </a:r>
              </a:p>
              <a:p>
                <a:pPr>
                  <a:spcBef>
                    <a:spcPts val="1200"/>
                  </a:spcBef>
                </a:pPr>
                <a:r>
                  <a:rPr lang="en-US" sz="2000" dirty="0"/>
                  <a:t>Surface energy</a:t>
                </a:r>
              </a:p>
            </p:txBody>
          </p:sp>
        </mc:Choice>
        <mc:Fallback xmlns="">
          <p:sp>
            <p:nvSpPr>
              <p:cNvPr id="9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074590" y="1843088"/>
                <a:ext cx="3536010" cy="3962400"/>
              </a:xfrm>
              <a:blipFill>
                <a:blip r:embed="rId6"/>
                <a:stretch>
                  <a:fillRect l="-516" t="-6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10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89204425"/>
              </p:ext>
            </p:extLst>
          </p:nvPr>
        </p:nvGraphicFramePr>
        <p:xfrm>
          <a:off x="5486400" y="3886200"/>
          <a:ext cx="2536825" cy="719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3" name="Equation" r:id="rId7" imgW="1434960" imgH="419040" progId="Equation.DSMT4">
                  <p:embed/>
                </p:oleObj>
              </mc:Choice>
              <mc:Fallback>
                <p:oleObj name="Equation" r:id="rId7" imgW="1434960" imgH="419040" progId="Equation.DSMT4">
                  <p:embed/>
                  <p:pic>
                    <p:nvPicPr>
                      <p:cNvPr id="1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86400" y="3886200"/>
                        <a:ext cx="2536825" cy="719138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21044777"/>
              </p:ext>
            </p:extLst>
          </p:nvPr>
        </p:nvGraphicFramePr>
        <p:xfrm>
          <a:off x="5484019" y="4724400"/>
          <a:ext cx="2039938" cy="674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4" name="Equation" r:id="rId9" imgW="1155600" imgH="393480" progId="Equation.DSMT4">
                  <p:embed/>
                </p:oleObj>
              </mc:Choice>
              <mc:Fallback>
                <p:oleObj name="Equation" r:id="rId9" imgW="1155600" imgH="393480" progId="Equation.DSMT4">
                  <p:embed/>
                  <p:pic>
                    <p:nvPicPr>
                      <p:cNvPr id="11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84019" y="4724400"/>
                        <a:ext cx="2039938" cy="674688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34" t="4001" r="28333" b="5587"/>
          <a:stretch/>
        </p:blipFill>
        <p:spPr>
          <a:xfrm>
            <a:off x="561976" y="1676400"/>
            <a:ext cx="4343400" cy="4058587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80976" y="3669310"/>
            <a:ext cx="7204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>
                <a:solidFill>
                  <a:srgbClr val="0000FF"/>
                </a:solidFill>
              </a:rPr>
              <a:t>(110</a:t>
            </a:r>
            <a:r>
              <a:rPr lang="en-US" sz="1600" b="1" dirty="0">
                <a:solidFill>
                  <a:srgbClr val="0000FF"/>
                </a:solidFill>
              </a:rPr>
              <a:t>)</a:t>
            </a:r>
            <a:endParaRPr lang="en-US" sz="1600" b="1" i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0754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Surface energy and crystal structure: FCC (111)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36" t="10346" r="18332" b="10346"/>
          <a:stretch/>
        </p:blipFill>
        <p:spPr>
          <a:xfrm>
            <a:off x="0" y="1493045"/>
            <a:ext cx="6156794" cy="3810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35" t="10346" r="17717" b="10346"/>
          <a:stretch/>
        </p:blipFill>
        <p:spPr>
          <a:xfrm>
            <a:off x="0" y="1490664"/>
            <a:ext cx="6213151" cy="38100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371600" y="3936209"/>
            <a:ext cx="7204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0000FF"/>
                </a:solidFill>
              </a:rPr>
              <a:t>(111)</a:t>
            </a:r>
            <a:endParaRPr lang="en-US" sz="1600" b="1" i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5467348" y="1483520"/>
            <a:ext cx="3100388" cy="3861198"/>
            <a:chOff x="5467348" y="1483520"/>
            <a:chExt cx="3100388" cy="3861198"/>
          </a:xfrm>
        </p:grpSpPr>
        <mc:AlternateContent xmlns:mc="http://schemas.openxmlformats.org/markup-compatibility/2006" xmlns:a14="http://schemas.microsoft.com/office/drawing/2010/main">
          <mc:Choice Requires="a14">
            <p:graphicFrame>
              <p:nvGraphicFramePr>
                <p:cNvPr id="10" name="Object 2"/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3795516671"/>
                    </p:ext>
                  </p:extLst>
                </p:nvPr>
              </p:nvGraphicFramePr>
              <p:xfrm>
                <a:off x="5517356" y="3804470"/>
                <a:ext cx="2963862" cy="720725"/>
              </p:xfrm>
              <a:graphic>
                <a:graphicData uri="http://schemas.openxmlformats.org/presentationml/2006/ole">
                  <mc:AlternateContent>
                    <mc:Choice xmlns:v="urn:schemas-microsoft-com:vml" Requires="v">
                      <p:oleObj spid="_x0000_s3075" name="Equation" r:id="rId5" imgW="1676160" imgH="419040" progId="Equation.DSMT4">
                        <p:embed/>
                      </p:oleObj>
                    </mc:Choice>
                    <mc:Fallback>
                      <p:oleObj name="Equation" r:id="rId5" imgW="1676160" imgH="419040" progId="Equation.DSMT4">
                        <p:embed/>
                        <p:pic>
                          <p:nvPicPr>
                            <p:cNvPr id="10" name="Object 2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6"/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517356" y="3804470"/>
                              <a:ext cx="2963862" cy="720725"/>
                            </a:xfrm>
                            <a:prstGeom prst="rect">
                              <a:avLst/>
                            </a:prstGeom>
                            <a:noFill/>
                            <a:extLst/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mc:Choice>
          <mc:Fallback xmlns="">
            <p:graphicFrame>
              <p:nvGraphicFramePr>
                <p:cNvPr id="10" name="Object 2"/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3795516671"/>
                    </p:ext>
                  </p:extLst>
                </p:nvPr>
              </p:nvGraphicFramePr>
              <p:xfrm>
                <a:off x="5517356" y="3804470"/>
                <a:ext cx="2963862" cy="720725"/>
              </p:xfrm>
              <a:graphic>
                <a:graphicData uri="http://schemas.openxmlformats.org/presentationml/2006/ole">
                  <mc:AlternateContent>
                    <mc:Choice xmlns:v="urn:schemas-microsoft-com:vml" Requires="v">
                      <p:oleObj spid="_x0000_s4120" name="Equation" r:id="rId7" imgW="1676160" imgH="419040" progId="Equation.DSMT4">
                        <p:embed/>
                      </p:oleObj>
                    </mc:Choice>
                    <mc:Fallback>
                      <p:oleObj name="Equation" r:id="rId7" imgW="1676160" imgH="419040" progId="Equation.DSMT4">
                        <p:embed/>
                        <p:pic>
                          <p:nvPicPr>
                            <p:cNvPr id="10" name="Object 2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/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517356" y="3804470"/>
                              <a:ext cx="2963862" cy="720725"/>
                            </a:xfrm>
                            <a:prstGeom prst="rect">
                              <a:avLst/>
                            </a:prstGeom>
                            <a:noFill/>
                            <a:extLst/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mc:Fallback>
        </mc:AlternateContent>
        <mc:AlternateContent xmlns:mc="http://schemas.openxmlformats.org/markup-compatibility/2006" xmlns:a14="http://schemas.microsoft.com/office/drawing/2010/main">
          <mc:Choice Requires="a14">
            <p:graphicFrame>
              <p:nvGraphicFramePr>
                <p:cNvPr id="11" name="Object 2"/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2192725466"/>
                    </p:ext>
                  </p:extLst>
                </p:nvPr>
              </p:nvGraphicFramePr>
              <p:xfrm>
                <a:off x="5517356" y="4670030"/>
                <a:ext cx="2017713" cy="674688"/>
              </p:xfrm>
              <a:graphic>
                <a:graphicData uri="http://schemas.openxmlformats.org/presentationml/2006/ole">
                  <mc:AlternateContent>
                    <mc:Choice xmlns:v="urn:schemas-microsoft-com:vml" Requires="v">
                      <p:oleObj spid="_x0000_s3076" name="Equation" r:id="rId9" imgW="1143000" imgH="393480" progId="Equation.DSMT4">
                        <p:embed/>
                      </p:oleObj>
                    </mc:Choice>
                    <mc:Fallback>
                      <p:oleObj name="Equation" r:id="rId9" imgW="1143000" imgH="393480" progId="Equation.DSMT4">
                        <p:embed/>
                        <p:pic>
                          <p:nvPicPr>
                            <p:cNvPr id="11" name="Object 2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0"/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517356" y="4670030"/>
                              <a:ext cx="2017713" cy="674688"/>
                            </a:xfrm>
                            <a:prstGeom prst="rect">
                              <a:avLst/>
                            </a:prstGeom>
                            <a:noFill/>
                            <a:extLst/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mc:Choice>
          <mc:Fallback xmlns="">
            <p:graphicFrame>
              <p:nvGraphicFramePr>
                <p:cNvPr id="11" name="Object 2"/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2192725466"/>
                    </p:ext>
                  </p:extLst>
                </p:nvPr>
              </p:nvGraphicFramePr>
              <p:xfrm>
                <a:off x="5517356" y="4670030"/>
                <a:ext cx="2017713" cy="674688"/>
              </p:xfrm>
              <a:graphic>
                <a:graphicData uri="http://schemas.openxmlformats.org/presentationml/2006/ole">
                  <mc:AlternateContent>
                    <mc:Choice xmlns:v="urn:schemas-microsoft-com:vml" Requires="v">
                      <p:oleObj spid="_x0000_s4121" name="Equation" r:id="rId11" imgW="1143000" imgH="393480" progId="Equation.DSMT4">
                        <p:embed/>
                      </p:oleObj>
                    </mc:Choice>
                    <mc:Fallback>
                      <p:oleObj name="Equation" r:id="rId11" imgW="1143000" imgH="393480" progId="Equation.DSMT4">
                        <p:embed/>
                        <p:pic>
                          <p:nvPicPr>
                            <p:cNvPr id="11" name="Object 2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/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517356" y="4670030"/>
                              <a:ext cx="2017713" cy="674688"/>
                            </a:xfrm>
                            <a:prstGeom prst="rect">
                              <a:avLst/>
                            </a:prstGeom>
                            <a:noFill/>
                            <a:extLst/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Rectangle 5"/>
                <p:cNvSpPr/>
                <p:nvPr/>
              </p:nvSpPr>
              <p:spPr>
                <a:xfrm>
                  <a:off x="5467348" y="1483520"/>
                  <a:ext cx="3100388" cy="2275751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342900" lvl="0" indent="-342900" fontAlgn="base">
                    <a:spcBef>
                      <a:spcPts val="1200"/>
                    </a:spcBef>
                    <a:spcAft>
                      <a:spcPct val="0"/>
                    </a:spcAft>
                    <a:buClr>
                      <a:srgbClr val="1F497D"/>
                    </a:buClr>
                    <a:buSzPct val="75000"/>
                    <a:buFont typeface="Wingdings" pitchFamily="2" charset="2"/>
                    <a:buChar char="n"/>
                  </a:pPr>
                  <a:r>
                    <a:rPr lang="en-US" sz="2000" kern="0" dirty="0">
                      <a:solidFill>
                        <a:prstClr val="black"/>
                      </a:solidFill>
                    </a:rPr>
                    <a:t>Area occupied by an atom on (111) surface: </a:t>
                  </a:r>
                  <a14:m>
                    <m:oMath xmlns:m="http://schemas.openxmlformats.org/officeDocument/2006/math">
                      <m:r>
                        <a:rPr lang="en-US" sz="2000" ker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0.25</m:t>
                      </m:r>
                      <m:rad>
                        <m:radPr>
                          <m:degHide m:val="on"/>
                          <m:ctrlPr>
                            <a:rPr lang="en-US" sz="2000" i="1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2000" i="1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e>
                      </m:rad>
                    </m:oMath>
                  </a14:m>
                  <a:r>
                    <a:rPr lang="en-US" sz="1100" i="1" kern="0" dirty="0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000" i="1" kern="0" dirty="0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a</a:t>
                  </a:r>
                  <a:r>
                    <a:rPr lang="en-US" sz="2000" kern="0" baseline="30000" dirty="0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2</a:t>
                  </a:r>
                </a:p>
                <a:p>
                  <a:pPr marL="342900" lvl="0" indent="-342900" fontAlgn="base">
                    <a:spcBef>
                      <a:spcPts val="1200"/>
                    </a:spcBef>
                    <a:spcAft>
                      <a:spcPct val="0"/>
                    </a:spcAft>
                    <a:buClr>
                      <a:srgbClr val="1F497D"/>
                    </a:buClr>
                    <a:buSzPct val="75000"/>
                    <a:buFont typeface="Wingdings" pitchFamily="2" charset="2"/>
                    <a:buChar char="n"/>
                  </a:pPr>
                  <a:r>
                    <a:rPr lang="en-US" sz="2000" kern="0" dirty="0">
                      <a:solidFill>
                        <a:prstClr val="black"/>
                      </a:solidFill>
                    </a:rPr>
                    <a:t>Number of broken bonds per atom: 3</a:t>
                  </a:r>
                </a:p>
                <a:p>
                  <a:pPr marL="342900" lvl="0" indent="-342900" fontAlgn="base">
                    <a:spcBef>
                      <a:spcPts val="1200"/>
                    </a:spcBef>
                    <a:spcAft>
                      <a:spcPct val="0"/>
                    </a:spcAft>
                    <a:buClr>
                      <a:srgbClr val="1F497D"/>
                    </a:buClr>
                    <a:buSzPct val="75000"/>
                    <a:buFont typeface="Wingdings" pitchFamily="2" charset="2"/>
                    <a:buChar char="n"/>
                  </a:pPr>
                  <a:r>
                    <a:rPr lang="en-US" sz="2000" kern="0" dirty="0">
                      <a:solidFill>
                        <a:prstClr val="black"/>
                      </a:solidFill>
                    </a:rPr>
                    <a:t>Surface energy</a:t>
                  </a:r>
                </a:p>
              </p:txBody>
            </p:sp>
          </mc:Choice>
          <mc:Fallback xmlns="">
            <p:sp>
              <p:nvSpPr>
                <p:cNvPr id="6" name="Rectangle 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67348" y="1483520"/>
                  <a:ext cx="3100388" cy="2275751"/>
                </a:xfrm>
                <a:prstGeom prst="rect">
                  <a:avLst/>
                </a:prstGeom>
                <a:blipFill>
                  <a:blip r:embed="rId13"/>
                  <a:stretch>
                    <a:fillRect l="-591" t="-1070" r="-3543" b="-374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7" name="Rectangle 16"/>
          <p:cNvSpPr/>
          <p:nvPr/>
        </p:nvSpPr>
        <p:spPr bwMode="auto">
          <a:xfrm>
            <a:off x="1026779" y="5631656"/>
            <a:ext cx="7014242" cy="641278"/>
          </a:xfrm>
          <a:prstGeom prst="rect">
            <a:avLst/>
          </a:prstGeom>
          <a:noFill/>
          <a:ln w="38100" cap="flat" cmpd="sng" algn="ctr">
            <a:solidFill>
              <a:srgbClr val="7030A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dirty="0"/>
              <a:t>Surface energy in FCC crystal: </a:t>
            </a:r>
            <a:r>
              <a:rPr lang="en-US" sz="2000" i="1" dirty="0">
                <a:latin typeface="Symbol" panose="05050102010706020507" pitchFamily="18" charset="2"/>
              </a:rPr>
              <a:t>g </a:t>
            </a:r>
            <a:r>
              <a:rPr lang="en-US" sz="2000" dirty="0"/>
              <a:t>(111) &lt; </a:t>
            </a:r>
            <a:r>
              <a:rPr lang="en-US" sz="2000" i="1" dirty="0">
                <a:latin typeface="Symbol" panose="05050102010706020507" pitchFamily="18" charset="2"/>
              </a:rPr>
              <a:t>g </a:t>
            </a:r>
            <a:r>
              <a:rPr lang="en-US" sz="2000" dirty="0"/>
              <a:t>(100) &lt; </a:t>
            </a:r>
            <a:r>
              <a:rPr lang="en-US" sz="2000" i="1" dirty="0">
                <a:latin typeface="Symbol" panose="05050102010706020507" pitchFamily="18" charset="2"/>
              </a:rPr>
              <a:t>g </a:t>
            </a:r>
            <a:r>
              <a:rPr lang="en-US" sz="2000" dirty="0"/>
              <a:t>(110)</a:t>
            </a:r>
          </a:p>
        </p:txBody>
      </p:sp>
    </p:spTree>
    <p:extLst>
      <p:ext uri="{BB962C8B-B14F-4D97-AF65-F5344CB8AC3E}">
        <p14:creationId xmlns:p14="http://schemas.microsoft.com/office/powerpoint/2010/main" val="2476980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Surface energy of high-index planes</a:t>
            </a:r>
          </a:p>
        </p:txBody>
      </p:sp>
      <p:cxnSp>
        <p:nvCxnSpPr>
          <p:cNvPr id="105" name="Straight Connector 104"/>
          <p:cNvCxnSpPr/>
          <p:nvPr/>
        </p:nvCxnSpPr>
        <p:spPr bwMode="auto">
          <a:xfrm>
            <a:off x="4036218" y="3923332"/>
            <a:ext cx="0" cy="1524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6" name="Straight Connector 115"/>
          <p:cNvCxnSpPr/>
          <p:nvPr/>
        </p:nvCxnSpPr>
        <p:spPr bwMode="auto">
          <a:xfrm>
            <a:off x="4569618" y="3923332"/>
            <a:ext cx="0" cy="1524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7" name="Straight Connector 116"/>
          <p:cNvCxnSpPr/>
          <p:nvPr/>
        </p:nvCxnSpPr>
        <p:spPr bwMode="auto">
          <a:xfrm>
            <a:off x="5103018" y="3923332"/>
            <a:ext cx="0" cy="1524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33" name="Oval 132"/>
          <p:cNvSpPr/>
          <p:nvPr/>
        </p:nvSpPr>
        <p:spPr bwMode="auto">
          <a:xfrm>
            <a:off x="3883818" y="4095298"/>
            <a:ext cx="304800" cy="30480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134" name="Straight Connector 133"/>
          <p:cNvCxnSpPr>
            <a:endCxn id="133" idx="0"/>
          </p:cNvCxnSpPr>
          <p:nvPr/>
        </p:nvCxnSpPr>
        <p:spPr bwMode="auto">
          <a:xfrm>
            <a:off x="4036218" y="3942898"/>
            <a:ext cx="0" cy="1524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5" name="Straight Connector 134"/>
          <p:cNvCxnSpPr>
            <a:endCxn id="133" idx="2"/>
          </p:cNvCxnSpPr>
          <p:nvPr/>
        </p:nvCxnSpPr>
        <p:spPr bwMode="auto">
          <a:xfrm>
            <a:off x="3655218" y="4247698"/>
            <a:ext cx="2286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36" name="Oval 135"/>
          <p:cNvSpPr/>
          <p:nvPr/>
        </p:nvSpPr>
        <p:spPr bwMode="auto">
          <a:xfrm>
            <a:off x="3350418" y="4552498"/>
            <a:ext cx="304800" cy="30480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137" name="Straight Connector 136"/>
          <p:cNvCxnSpPr>
            <a:endCxn id="136" idx="0"/>
          </p:cNvCxnSpPr>
          <p:nvPr/>
        </p:nvCxnSpPr>
        <p:spPr bwMode="auto">
          <a:xfrm>
            <a:off x="3502818" y="4400098"/>
            <a:ext cx="0" cy="1524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39" name="Oval 138"/>
          <p:cNvSpPr/>
          <p:nvPr/>
        </p:nvSpPr>
        <p:spPr bwMode="auto">
          <a:xfrm>
            <a:off x="3883818" y="4552498"/>
            <a:ext cx="304800" cy="30480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140" name="Straight Connector 139"/>
          <p:cNvCxnSpPr>
            <a:stCxn id="133" idx="4"/>
            <a:endCxn id="139" idx="0"/>
          </p:cNvCxnSpPr>
          <p:nvPr/>
        </p:nvCxnSpPr>
        <p:spPr bwMode="auto">
          <a:xfrm>
            <a:off x="4036218" y="4400098"/>
            <a:ext cx="0" cy="1524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1" name="Straight Connector 140"/>
          <p:cNvCxnSpPr>
            <a:endCxn id="139" idx="2"/>
          </p:cNvCxnSpPr>
          <p:nvPr/>
        </p:nvCxnSpPr>
        <p:spPr bwMode="auto">
          <a:xfrm>
            <a:off x="3655218" y="4704898"/>
            <a:ext cx="2286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42" name="Oval 141"/>
          <p:cNvSpPr/>
          <p:nvPr/>
        </p:nvSpPr>
        <p:spPr bwMode="auto">
          <a:xfrm>
            <a:off x="4417218" y="4095298"/>
            <a:ext cx="304800" cy="30480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143" name="Straight Connector 142"/>
          <p:cNvCxnSpPr>
            <a:endCxn id="142" idx="0"/>
          </p:cNvCxnSpPr>
          <p:nvPr/>
        </p:nvCxnSpPr>
        <p:spPr bwMode="auto">
          <a:xfrm>
            <a:off x="4569618" y="3942898"/>
            <a:ext cx="0" cy="1524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4" name="Straight Connector 143"/>
          <p:cNvCxnSpPr>
            <a:endCxn id="142" idx="2"/>
          </p:cNvCxnSpPr>
          <p:nvPr/>
        </p:nvCxnSpPr>
        <p:spPr bwMode="auto">
          <a:xfrm>
            <a:off x="4188618" y="4247698"/>
            <a:ext cx="2286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45" name="Oval 144"/>
          <p:cNvSpPr/>
          <p:nvPr/>
        </p:nvSpPr>
        <p:spPr bwMode="auto">
          <a:xfrm>
            <a:off x="4950618" y="4095298"/>
            <a:ext cx="304800" cy="30480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146" name="Straight Connector 145"/>
          <p:cNvCxnSpPr>
            <a:endCxn id="145" idx="0"/>
          </p:cNvCxnSpPr>
          <p:nvPr/>
        </p:nvCxnSpPr>
        <p:spPr bwMode="auto">
          <a:xfrm>
            <a:off x="5103018" y="3942898"/>
            <a:ext cx="0" cy="1524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7" name="Straight Connector 146"/>
          <p:cNvCxnSpPr>
            <a:endCxn id="145" idx="2"/>
          </p:cNvCxnSpPr>
          <p:nvPr/>
        </p:nvCxnSpPr>
        <p:spPr bwMode="auto">
          <a:xfrm>
            <a:off x="4722018" y="4247698"/>
            <a:ext cx="2286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48" name="Oval 147"/>
          <p:cNvSpPr/>
          <p:nvPr/>
        </p:nvSpPr>
        <p:spPr bwMode="auto">
          <a:xfrm>
            <a:off x="4417218" y="4552498"/>
            <a:ext cx="304800" cy="30480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149" name="Straight Connector 148"/>
          <p:cNvCxnSpPr>
            <a:stCxn id="142" idx="4"/>
            <a:endCxn id="148" idx="0"/>
          </p:cNvCxnSpPr>
          <p:nvPr/>
        </p:nvCxnSpPr>
        <p:spPr bwMode="auto">
          <a:xfrm>
            <a:off x="4569618" y="4400098"/>
            <a:ext cx="0" cy="1524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0" name="Straight Connector 149"/>
          <p:cNvCxnSpPr>
            <a:endCxn id="148" idx="2"/>
          </p:cNvCxnSpPr>
          <p:nvPr/>
        </p:nvCxnSpPr>
        <p:spPr bwMode="auto">
          <a:xfrm>
            <a:off x="4188618" y="4704898"/>
            <a:ext cx="2286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51" name="Oval 150"/>
          <p:cNvSpPr/>
          <p:nvPr/>
        </p:nvSpPr>
        <p:spPr bwMode="auto">
          <a:xfrm>
            <a:off x="4950618" y="4552498"/>
            <a:ext cx="304800" cy="30480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152" name="Straight Connector 151"/>
          <p:cNvCxnSpPr>
            <a:stCxn id="145" idx="4"/>
            <a:endCxn id="151" idx="0"/>
          </p:cNvCxnSpPr>
          <p:nvPr/>
        </p:nvCxnSpPr>
        <p:spPr bwMode="auto">
          <a:xfrm>
            <a:off x="5103018" y="4400098"/>
            <a:ext cx="0" cy="1524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3" name="Straight Connector 152"/>
          <p:cNvCxnSpPr>
            <a:endCxn id="151" idx="2"/>
          </p:cNvCxnSpPr>
          <p:nvPr/>
        </p:nvCxnSpPr>
        <p:spPr bwMode="auto">
          <a:xfrm>
            <a:off x="4722018" y="4704898"/>
            <a:ext cx="2286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54" name="Oval 153"/>
          <p:cNvSpPr/>
          <p:nvPr/>
        </p:nvSpPr>
        <p:spPr bwMode="auto">
          <a:xfrm>
            <a:off x="3354537" y="5022056"/>
            <a:ext cx="304800" cy="30480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155" name="Straight Connector 154"/>
          <p:cNvCxnSpPr>
            <a:endCxn id="154" idx="0"/>
          </p:cNvCxnSpPr>
          <p:nvPr/>
        </p:nvCxnSpPr>
        <p:spPr bwMode="auto">
          <a:xfrm>
            <a:off x="3506937" y="4869656"/>
            <a:ext cx="0" cy="1524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57" name="Oval 156"/>
          <p:cNvSpPr/>
          <p:nvPr/>
        </p:nvSpPr>
        <p:spPr bwMode="auto">
          <a:xfrm>
            <a:off x="3887937" y="5022056"/>
            <a:ext cx="304800" cy="30480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158" name="Straight Connector 157"/>
          <p:cNvCxnSpPr>
            <a:endCxn id="157" idx="0"/>
          </p:cNvCxnSpPr>
          <p:nvPr/>
        </p:nvCxnSpPr>
        <p:spPr bwMode="auto">
          <a:xfrm>
            <a:off x="4040337" y="4869656"/>
            <a:ext cx="0" cy="1524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9" name="Straight Connector 158"/>
          <p:cNvCxnSpPr>
            <a:endCxn id="157" idx="2"/>
          </p:cNvCxnSpPr>
          <p:nvPr/>
        </p:nvCxnSpPr>
        <p:spPr bwMode="auto">
          <a:xfrm>
            <a:off x="3659337" y="5174456"/>
            <a:ext cx="2286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60" name="Oval 159"/>
          <p:cNvSpPr/>
          <p:nvPr/>
        </p:nvSpPr>
        <p:spPr bwMode="auto">
          <a:xfrm>
            <a:off x="4421337" y="5022056"/>
            <a:ext cx="304800" cy="30480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161" name="Straight Connector 160"/>
          <p:cNvCxnSpPr>
            <a:endCxn id="160" idx="0"/>
          </p:cNvCxnSpPr>
          <p:nvPr/>
        </p:nvCxnSpPr>
        <p:spPr bwMode="auto">
          <a:xfrm>
            <a:off x="4573737" y="4869656"/>
            <a:ext cx="0" cy="1524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62" name="Straight Connector 161"/>
          <p:cNvCxnSpPr>
            <a:endCxn id="160" idx="2"/>
          </p:cNvCxnSpPr>
          <p:nvPr/>
        </p:nvCxnSpPr>
        <p:spPr bwMode="auto">
          <a:xfrm>
            <a:off x="4192737" y="5174456"/>
            <a:ext cx="2286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63" name="Oval 162"/>
          <p:cNvSpPr/>
          <p:nvPr/>
        </p:nvSpPr>
        <p:spPr bwMode="auto">
          <a:xfrm>
            <a:off x="4954737" y="5022056"/>
            <a:ext cx="304800" cy="30480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164" name="Straight Connector 163"/>
          <p:cNvCxnSpPr>
            <a:endCxn id="163" idx="0"/>
          </p:cNvCxnSpPr>
          <p:nvPr/>
        </p:nvCxnSpPr>
        <p:spPr bwMode="auto">
          <a:xfrm>
            <a:off x="5107137" y="4869656"/>
            <a:ext cx="0" cy="1524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65" name="Straight Connector 164"/>
          <p:cNvCxnSpPr>
            <a:endCxn id="163" idx="2"/>
          </p:cNvCxnSpPr>
          <p:nvPr/>
        </p:nvCxnSpPr>
        <p:spPr bwMode="auto">
          <a:xfrm>
            <a:off x="4726137" y="5174456"/>
            <a:ext cx="2286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72" name="Oval 71"/>
          <p:cNvSpPr/>
          <p:nvPr/>
        </p:nvSpPr>
        <p:spPr bwMode="auto">
          <a:xfrm>
            <a:off x="2286000" y="4552498"/>
            <a:ext cx="304800" cy="30480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73" name="Straight Connector 72"/>
          <p:cNvCxnSpPr>
            <a:endCxn id="72" idx="0"/>
          </p:cNvCxnSpPr>
          <p:nvPr/>
        </p:nvCxnSpPr>
        <p:spPr bwMode="auto">
          <a:xfrm>
            <a:off x="2438400" y="4400098"/>
            <a:ext cx="0" cy="1524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4" name="Straight Connector 73"/>
          <p:cNvCxnSpPr>
            <a:endCxn id="72" idx="2"/>
          </p:cNvCxnSpPr>
          <p:nvPr/>
        </p:nvCxnSpPr>
        <p:spPr bwMode="auto">
          <a:xfrm>
            <a:off x="2057400" y="4704898"/>
            <a:ext cx="2286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75" name="Oval 74"/>
          <p:cNvSpPr/>
          <p:nvPr/>
        </p:nvSpPr>
        <p:spPr bwMode="auto">
          <a:xfrm>
            <a:off x="2819400" y="4552498"/>
            <a:ext cx="304800" cy="30480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76" name="Straight Connector 75"/>
          <p:cNvCxnSpPr>
            <a:endCxn id="75" idx="0"/>
          </p:cNvCxnSpPr>
          <p:nvPr/>
        </p:nvCxnSpPr>
        <p:spPr bwMode="auto">
          <a:xfrm>
            <a:off x="2971800" y="4400098"/>
            <a:ext cx="0" cy="1524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7" name="Straight Connector 76"/>
          <p:cNvCxnSpPr>
            <a:endCxn id="75" idx="2"/>
          </p:cNvCxnSpPr>
          <p:nvPr/>
        </p:nvCxnSpPr>
        <p:spPr bwMode="auto">
          <a:xfrm>
            <a:off x="2590800" y="4704898"/>
            <a:ext cx="2286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78" name="Oval 77"/>
          <p:cNvSpPr/>
          <p:nvPr/>
        </p:nvSpPr>
        <p:spPr bwMode="auto">
          <a:xfrm>
            <a:off x="689919" y="5022056"/>
            <a:ext cx="304800" cy="30480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9" name="Oval 78"/>
          <p:cNvSpPr/>
          <p:nvPr/>
        </p:nvSpPr>
        <p:spPr bwMode="auto">
          <a:xfrm>
            <a:off x="1223319" y="5022056"/>
            <a:ext cx="304800" cy="30480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80" name="Straight Connector 79"/>
          <p:cNvCxnSpPr>
            <a:endCxn id="78" idx="0"/>
          </p:cNvCxnSpPr>
          <p:nvPr/>
        </p:nvCxnSpPr>
        <p:spPr bwMode="auto">
          <a:xfrm>
            <a:off x="842319" y="4869656"/>
            <a:ext cx="0" cy="1524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1" name="Straight Connector 80"/>
          <p:cNvCxnSpPr>
            <a:endCxn id="79" idx="0"/>
          </p:cNvCxnSpPr>
          <p:nvPr/>
        </p:nvCxnSpPr>
        <p:spPr bwMode="auto">
          <a:xfrm>
            <a:off x="1375719" y="4869656"/>
            <a:ext cx="0" cy="1524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2" name="Straight Connector 81"/>
          <p:cNvCxnSpPr>
            <a:stCxn id="78" idx="6"/>
            <a:endCxn id="79" idx="2"/>
          </p:cNvCxnSpPr>
          <p:nvPr/>
        </p:nvCxnSpPr>
        <p:spPr bwMode="auto">
          <a:xfrm>
            <a:off x="994719" y="5174456"/>
            <a:ext cx="2286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83" name="Oval 82"/>
          <p:cNvSpPr/>
          <p:nvPr/>
        </p:nvSpPr>
        <p:spPr bwMode="auto">
          <a:xfrm>
            <a:off x="1756719" y="5022056"/>
            <a:ext cx="304800" cy="30480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84" name="Straight Connector 83"/>
          <p:cNvCxnSpPr>
            <a:endCxn id="83" idx="0"/>
          </p:cNvCxnSpPr>
          <p:nvPr/>
        </p:nvCxnSpPr>
        <p:spPr bwMode="auto">
          <a:xfrm>
            <a:off x="1909119" y="4869656"/>
            <a:ext cx="0" cy="1524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5" name="Straight Connector 84"/>
          <p:cNvCxnSpPr>
            <a:endCxn id="83" idx="2"/>
          </p:cNvCxnSpPr>
          <p:nvPr/>
        </p:nvCxnSpPr>
        <p:spPr bwMode="auto">
          <a:xfrm>
            <a:off x="1528119" y="5174456"/>
            <a:ext cx="2286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86" name="Oval 85"/>
          <p:cNvSpPr/>
          <p:nvPr/>
        </p:nvSpPr>
        <p:spPr bwMode="auto">
          <a:xfrm>
            <a:off x="2290119" y="5022056"/>
            <a:ext cx="304800" cy="30480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87" name="Straight Connector 86"/>
          <p:cNvCxnSpPr>
            <a:endCxn id="86" idx="0"/>
          </p:cNvCxnSpPr>
          <p:nvPr/>
        </p:nvCxnSpPr>
        <p:spPr bwMode="auto">
          <a:xfrm>
            <a:off x="2442519" y="4869656"/>
            <a:ext cx="0" cy="1524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8" name="Straight Connector 87"/>
          <p:cNvCxnSpPr>
            <a:endCxn id="86" idx="2"/>
          </p:cNvCxnSpPr>
          <p:nvPr/>
        </p:nvCxnSpPr>
        <p:spPr bwMode="auto">
          <a:xfrm>
            <a:off x="2061519" y="5174456"/>
            <a:ext cx="2286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89" name="Oval 88"/>
          <p:cNvSpPr/>
          <p:nvPr/>
        </p:nvSpPr>
        <p:spPr bwMode="auto">
          <a:xfrm>
            <a:off x="2823519" y="5022056"/>
            <a:ext cx="304800" cy="30480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90" name="Straight Connector 89"/>
          <p:cNvCxnSpPr>
            <a:endCxn id="89" idx="0"/>
          </p:cNvCxnSpPr>
          <p:nvPr/>
        </p:nvCxnSpPr>
        <p:spPr bwMode="auto">
          <a:xfrm>
            <a:off x="2975919" y="4869656"/>
            <a:ext cx="0" cy="1524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1" name="Straight Connector 90"/>
          <p:cNvCxnSpPr>
            <a:endCxn id="89" idx="2"/>
          </p:cNvCxnSpPr>
          <p:nvPr/>
        </p:nvCxnSpPr>
        <p:spPr bwMode="auto">
          <a:xfrm>
            <a:off x="2594919" y="5174456"/>
            <a:ext cx="2286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8" name="Straight Connector 137"/>
          <p:cNvCxnSpPr>
            <a:endCxn id="136" idx="2"/>
          </p:cNvCxnSpPr>
          <p:nvPr/>
        </p:nvCxnSpPr>
        <p:spPr bwMode="auto">
          <a:xfrm>
            <a:off x="3121818" y="4704898"/>
            <a:ext cx="2286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6" name="Straight Connector 155"/>
          <p:cNvCxnSpPr>
            <a:endCxn id="154" idx="2"/>
          </p:cNvCxnSpPr>
          <p:nvPr/>
        </p:nvCxnSpPr>
        <p:spPr bwMode="auto">
          <a:xfrm>
            <a:off x="3125937" y="5174456"/>
            <a:ext cx="2286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66" name="Oval 165"/>
          <p:cNvSpPr/>
          <p:nvPr/>
        </p:nvSpPr>
        <p:spPr bwMode="auto">
          <a:xfrm>
            <a:off x="7082481" y="3161332"/>
            <a:ext cx="304800" cy="30480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67" name="Oval 166"/>
          <p:cNvSpPr/>
          <p:nvPr/>
        </p:nvSpPr>
        <p:spPr bwMode="auto">
          <a:xfrm>
            <a:off x="7082481" y="3618532"/>
            <a:ext cx="304800" cy="30480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168" name="Straight Connector 167"/>
          <p:cNvCxnSpPr>
            <a:stCxn id="166" idx="4"/>
            <a:endCxn id="167" idx="0"/>
          </p:cNvCxnSpPr>
          <p:nvPr/>
        </p:nvCxnSpPr>
        <p:spPr bwMode="auto">
          <a:xfrm>
            <a:off x="7234881" y="3466132"/>
            <a:ext cx="0" cy="1524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69" name="Oval 168"/>
          <p:cNvSpPr/>
          <p:nvPr/>
        </p:nvSpPr>
        <p:spPr bwMode="auto">
          <a:xfrm>
            <a:off x="7615881" y="3161332"/>
            <a:ext cx="304800" cy="30480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170" name="Straight Connector 169"/>
          <p:cNvCxnSpPr>
            <a:endCxn id="169" idx="2"/>
          </p:cNvCxnSpPr>
          <p:nvPr/>
        </p:nvCxnSpPr>
        <p:spPr bwMode="auto">
          <a:xfrm>
            <a:off x="7387281" y="3313732"/>
            <a:ext cx="2286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71" name="Oval 170"/>
          <p:cNvSpPr/>
          <p:nvPr/>
        </p:nvSpPr>
        <p:spPr bwMode="auto">
          <a:xfrm>
            <a:off x="7615881" y="3618532"/>
            <a:ext cx="304800" cy="30480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172" name="Straight Connector 171"/>
          <p:cNvCxnSpPr>
            <a:stCxn id="169" idx="4"/>
            <a:endCxn id="171" idx="0"/>
          </p:cNvCxnSpPr>
          <p:nvPr/>
        </p:nvCxnSpPr>
        <p:spPr bwMode="auto">
          <a:xfrm>
            <a:off x="7768281" y="3466132"/>
            <a:ext cx="0" cy="1524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73" name="Straight Connector 172"/>
          <p:cNvCxnSpPr>
            <a:endCxn id="171" idx="2"/>
          </p:cNvCxnSpPr>
          <p:nvPr/>
        </p:nvCxnSpPr>
        <p:spPr bwMode="auto">
          <a:xfrm>
            <a:off x="7387281" y="3770932"/>
            <a:ext cx="2286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74" name="Straight Connector 173"/>
          <p:cNvCxnSpPr>
            <a:stCxn id="167" idx="4"/>
          </p:cNvCxnSpPr>
          <p:nvPr/>
        </p:nvCxnSpPr>
        <p:spPr bwMode="auto">
          <a:xfrm>
            <a:off x="7234881" y="3923332"/>
            <a:ext cx="0" cy="1524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75" name="Straight Connector 174"/>
          <p:cNvCxnSpPr>
            <a:stCxn id="171" idx="4"/>
          </p:cNvCxnSpPr>
          <p:nvPr/>
        </p:nvCxnSpPr>
        <p:spPr bwMode="auto">
          <a:xfrm>
            <a:off x="7768281" y="3923332"/>
            <a:ext cx="0" cy="1524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76" name="Oval 175"/>
          <p:cNvSpPr/>
          <p:nvPr/>
        </p:nvSpPr>
        <p:spPr bwMode="auto">
          <a:xfrm>
            <a:off x="8149281" y="3161332"/>
            <a:ext cx="304800" cy="30480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177" name="Straight Connector 176"/>
          <p:cNvCxnSpPr>
            <a:endCxn id="176" idx="2"/>
          </p:cNvCxnSpPr>
          <p:nvPr/>
        </p:nvCxnSpPr>
        <p:spPr bwMode="auto">
          <a:xfrm>
            <a:off x="7920681" y="3313732"/>
            <a:ext cx="2286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78" name="Oval 177"/>
          <p:cNvSpPr/>
          <p:nvPr/>
        </p:nvSpPr>
        <p:spPr bwMode="auto">
          <a:xfrm>
            <a:off x="8149281" y="3618532"/>
            <a:ext cx="304800" cy="30480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179" name="Straight Connector 178"/>
          <p:cNvCxnSpPr>
            <a:stCxn id="176" idx="4"/>
            <a:endCxn id="178" idx="0"/>
          </p:cNvCxnSpPr>
          <p:nvPr/>
        </p:nvCxnSpPr>
        <p:spPr bwMode="auto">
          <a:xfrm>
            <a:off x="8301681" y="3466132"/>
            <a:ext cx="0" cy="1524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80" name="Straight Connector 179"/>
          <p:cNvCxnSpPr>
            <a:endCxn id="178" idx="2"/>
          </p:cNvCxnSpPr>
          <p:nvPr/>
        </p:nvCxnSpPr>
        <p:spPr bwMode="auto">
          <a:xfrm>
            <a:off x="7920681" y="3770932"/>
            <a:ext cx="2286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86" name="Straight Connector 185"/>
          <p:cNvCxnSpPr>
            <a:stCxn id="178" idx="4"/>
          </p:cNvCxnSpPr>
          <p:nvPr/>
        </p:nvCxnSpPr>
        <p:spPr bwMode="auto">
          <a:xfrm>
            <a:off x="8301681" y="3923332"/>
            <a:ext cx="0" cy="1524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89" name="Straight Connector 188"/>
          <p:cNvCxnSpPr/>
          <p:nvPr/>
        </p:nvCxnSpPr>
        <p:spPr bwMode="auto">
          <a:xfrm>
            <a:off x="7234881" y="3010991"/>
            <a:ext cx="0" cy="1524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92" name="Straight Connector 191"/>
          <p:cNvCxnSpPr/>
          <p:nvPr/>
        </p:nvCxnSpPr>
        <p:spPr bwMode="auto">
          <a:xfrm>
            <a:off x="7768281" y="3010991"/>
            <a:ext cx="0" cy="1524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95" name="Straight Connector 194"/>
          <p:cNvCxnSpPr/>
          <p:nvPr/>
        </p:nvCxnSpPr>
        <p:spPr bwMode="auto">
          <a:xfrm>
            <a:off x="8301681" y="3010991"/>
            <a:ext cx="0" cy="1524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99" name="Oval 198"/>
          <p:cNvSpPr/>
          <p:nvPr/>
        </p:nvSpPr>
        <p:spPr bwMode="auto">
          <a:xfrm>
            <a:off x="7082481" y="4095298"/>
            <a:ext cx="304800" cy="30480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200" name="Straight Connector 199"/>
          <p:cNvCxnSpPr>
            <a:endCxn id="199" idx="0"/>
          </p:cNvCxnSpPr>
          <p:nvPr/>
        </p:nvCxnSpPr>
        <p:spPr bwMode="auto">
          <a:xfrm>
            <a:off x="7234881" y="3942898"/>
            <a:ext cx="0" cy="1524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01" name="Oval 200"/>
          <p:cNvSpPr/>
          <p:nvPr/>
        </p:nvSpPr>
        <p:spPr bwMode="auto">
          <a:xfrm>
            <a:off x="7615881" y="4095298"/>
            <a:ext cx="304800" cy="30480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202" name="Straight Connector 201"/>
          <p:cNvCxnSpPr>
            <a:endCxn id="201" idx="0"/>
          </p:cNvCxnSpPr>
          <p:nvPr/>
        </p:nvCxnSpPr>
        <p:spPr bwMode="auto">
          <a:xfrm>
            <a:off x="7768281" y="3942898"/>
            <a:ext cx="0" cy="1524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03" name="Straight Connector 202"/>
          <p:cNvCxnSpPr>
            <a:endCxn id="201" idx="2"/>
          </p:cNvCxnSpPr>
          <p:nvPr/>
        </p:nvCxnSpPr>
        <p:spPr bwMode="auto">
          <a:xfrm>
            <a:off x="7387281" y="4247698"/>
            <a:ext cx="2286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04" name="Oval 203"/>
          <p:cNvSpPr/>
          <p:nvPr/>
        </p:nvSpPr>
        <p:spPr bwMode="auto">
          <a:xfrm>
            <a:off x="7082481" y="4552498"/>
            <a:ext cx="304800" cy="30480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205" name="Straight Connector 204"/>
          <p:cNvCxnSpPr>
            <a:stCxn id="199" idx="4"/>
            <a:endCxn id="204" idx="0"/>
          </p:cNvCxnSpPr>
          <p:nvPr/>
        </p:nvCxnSpPr>
        <p:spPr bwMode="auto">
          <a:xfrm>
            <a:off x="7234881" y="4400098"/>
            <a:ext cx="0" cy="1524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06" name="Oval 205"/>
          <p:cNvSpPr/>
          <p:nvPr/>
        </p:nvSpPr>
        <p:spPr bwMode="auto">
          <a:xfrm>
            <a:off x="7615881" y="4552498"/>
            <a:ext cx="304800" cy="30480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207" name="Straight Connector 206"/>
          <p:cNvCxnSpPr>
            <a:stCxn id="201" idx="4"/>
            <a:endCxn id="206" idx="0"/>
          </p:cNvCxnSpPr>
          <p:nvPr/>
        </p:nvCxnSpPr>
        <p:spPr bwMode="auto">
          <a:xfrm>
            <a:off x="7768281" y="4400098"/>
            <a:ext cx="0" cy="1524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08" name="Straight Connector 207"/>
          <p:cNvCxnSpPr>
            <a:endCxn id="206" idx="2"/>
          </p:cNvCxnSpPr>
          <p:nvPr/>
        </p:nvCxnSpPr>
        <p:spPr bwMode="auto">
          <a:xfrm>
            <a:off x="7387281" y="4704898"/>
            <a:ext cx="2286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09" name="Oval 208"/>
          <p:cNvSpPr/>
          <p:nvPr/>
        </p:nvSpPr>
        <p:spPr bwMode="auto">
          <a:xfrm>
            <a:off x="8149281" y="4095298"/>
            <a:ext cx="304800" cy="30480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210" name="Straight Connector 209"/>
          <p:cNvCxnSpPr>
            <a:endCxn id="209" idx="0"/>
          </p:cNvCxnSpPr>
          <p:nvPr/>
        </p:nvCxnSpPr>
        <p:spPr bwMode="auto">
          <a:xfrm>
            <a:off x="8301681" y="3942898"/>
            <a:ext cx="0" cy="1524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11" name="Straight Connector 210"/>
          <p:cNvCxnSpPr>
            <a:endCxn id="209" idx="2"/>
          </p:cNvCxnSpPr>
          <p:nvPr/>
        </p:nvCxnSpPr>
        <p:spPr bwMode="auto">
          <a:xfrm>
            <a:off x="7920681" y="4247698"/>
            <a:ext cx="2286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15" name="Oval 214"/>
          <p:cNvSpPr/>
          <p:nvPr/>
        </p:nvSpPr>
        <p:spPr bwMode="auto">
          <a:xfrm>
            <a:off x="8149281" y="4552498"/>
            <a:ext cx="304800" cy="30480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216" name="Straight Connector 215"/>
          <p:cNvCxnSpPr>
            <a:stCxn id="209" idx="4"/>
            <a:endCxn id="215" idx="0"/>
          </p:cNvCxnSpPr>
          <p:nvPr/>
        </p:nvCxnSpPr>
        <p:spPr bwMode="auto">
          <a:xfrm>
            <a:off x="8301681" y="4400098"/>
            <a:ext cx="0" cy="1524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17" name="Straight Connector 216"/>
          <p:cNvCxnSpPr>
            <a:endCxn id="215" idx="2"/>
          </p:cNvCxnSpPr>
          <p:nvPr/>
        </p:nvCxnSpPr>
        <p:spPr bwMode="auto">
          <a:xfrm>
            <a:off x="7920681" y="4704898"/>
            <a:ext cx="2286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21" name="Oval 220"/>
          <p:cNvSpPr/>
          <p:nvPr/>
        </p:nvSpPr>
        <p:spPr bwMode="auto">
          <a:xfrm>
            <a:off x="7086600" y="5022056"/>
            <a:ext cx="304800" cy="30480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222" name="Straight Connector 221"/>
          <p:cNvCxnSpPr>
            <a:endCxn id="221" idx="0"/>
          </p:cNvCxnSpPr>
          <p:nvPr/>
        </p:nvCxnSpPr>
        <p:spPr bwMode="auto">
          <a:xfrm>
            <a:off x="7239000" y="4869656"/>
            <a:ext cx="0" cy="1524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23" name="Oval 222"/>
          <p:cNvSpPr/>
          <p:nvPr/>
        </p:nvSpPr>
        <p:spPr bwMode="auto">
          <a:xfrm>
            <a:off x="7620000" y="5022056"/>
            <a:ext cx="304800" cy="30480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224" name="Straight Connector 223"/>
          <p:cNvCxnSpPr>
            <a:endCxn id="223" idx="0"/>
          </p:cNvCxnSpPr>
          <p:nvPr/>
        </p:nvCxnSpPr>
        <p:spPr bwMode="auto">
          <a:xfrm>
            <a:off x="7772400" y="4869656"/>
            <a:ext cx="0" cy="1524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25" name="Straight Connector 224"/>
          <p:cNvCxnSpPr>
            <a:endCxn id="223" idx="2"/>
          </p:cNvCxnSpPr>
          <p:nvPr/>
        </p:nvCxnSpPr>
        <p:spPr bwMode="auto">
          <a:xfrm>
            <a:off x="7391400" y="5174456"/>
            <a:ext cx="2286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26" name="Oval 225"/>
          <p:cNvSpPr/>
          <p:nvPr/>
        </p:nvSpPr>
        <p:spPr bwMode="auto">
          <a:xfrm>
            <a:off x="8153400" y="5022056"/>
            <a:ext cx="304800" cy="30480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227" name="Straight Connector 226"/>
          <p:cNvCxnSpPr>
            <a:endCxn id="226" idx="0"/>
          </p:cNvCxnSpPr>
          <p:nvPr/>
        </p:nvCxnSpPr>
        <p:spPr bwMode="auto">
          <a:xfrm>
            <a:off x="8305800" y="4869656"/>
            <a:ext cx="0" cy="1524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28" name="Straight Connector 227"/>
          <p:cNvCxnSpPr>
            <a:endCxn id="226" idx="2"/>
          </p:cNvCxnSpPr>
          <p:nvPr/>
        </p:nvCxnSpPr>
        <p:spPr bwMode="auto">
          <a:xfrm>
            <a:off x="7924800" y="5174456"/>
            <a:ext cx="2286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34" name="Oval 233"/>
          <p:cNvSpPr/>
          <p:nvPr/>
        </p:nvSpPr>
        <p:spPr bwMode="auto">
          <a:xfrm>
            <a:off x="5484663" y="3618532"/>
            <a:ext cx="304800" cy="30480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235" name="Straight Connector 234"/>
          <p:cNvCxnSpPr>
            <a:endCxn id="234" idx="0"/>
          </p:cNvCxnSpPr>
          <p:nvPr/>
        </p:nvCxnSpPr>
        <p:spPr bwMode="auto">
          <a:xfrm>
            <a:off x="5637063" y="3466132"/>
            <a:ext cx="0" cy="1524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36" name="Straight Connector 235"/>
          <p:cNvCxnSpPr>
            <a:endCxn id="234" idx="2"/>
          </p:cNvCxnSpPr>
          <p:nvPr/>
        </p:nvCxnSpPr>
        <p:spPr bwMode="auto">
          <a:xfrm>
            <a:off x="5256063" y="3770932"/>
            <a:ext cx="2286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37" name="Straight Connector 236"/>
          <p:cNvCxnSpPr>
            <a:stCxn id="234" idx="4"/>
          </p:cNvCxnSpPr>
          <p:nvPr/>
        </p:nvCxnSpPr>
        <p:spPr bwMode="auto">
          <a:xfrm>
            <a:off x="5637063" y="3923332"/>
            <a:ext cx="0" cy="1524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40" name="Oval 239"/>
          <p:cNvSpPr/>
          <p:nvPr/>
        </p:nvSpPr>
        <p:spPr bwMode="auto">
          <a:xfrm>
            <a:off x="6018063" y="3618532"/>
            <a:ext cx="304800" cy="30480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241" name="Straight Connector 240"/>
          <p:cNvCxnSpPr>
            <a:endCxn id="240" idx="0"/>
          </p:cNvCxnSpPr>
          <p:nvPr/>
        </p:nvCxnSpPr>
        <p:spPr bwMode="auto">
          <a:xfrm>
            <a:off x="6170463" y="3466132"/>
            <a:ext cx="0" cy="1524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42" name="Straight Connector 241"/>
          <p:cNvCxnSpPr>
            <a:endCxn id="240" idx="2"/>
          </p:cNvCxnSpPr>
          <p:nvPr/>
        </p:nvCxnSpPr>
        <p:spPr bwMode="auto">
          <a:xfrm>
            <a:off x="5789463" y="3770932"/>
            <a:ext cx="2286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45" name="Oval 244"/>
          <p:cNvSpPr/>
          <p:nvPr/>
        </p:nvSpPr>
        <p:spPr bwMode="auto">
          <a:xfrm>
            <a:off x="6551463" y="3618532"/>
            <a:ext cx="304800" cy="30480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246" name="Straight Connector 245"/>
          <p:cNvCxnSpPr>
            <a:endCxn id="245" idx="0"/>
          </p:cNvCxnSpPr>
          <p:nvPr/>
        </p:nvCxnSpPr>
        <p:spPr bwMode="auto">
          <a:xfrm>
            <a:off x="6703863" y="3466132"/>
            <a:ext cx="0" cy="1524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47" name="Straight Connector 246"/>
          <p:cNvCxnSpPr>
            <a:endCxn id="245" idx="2"/>
          </p:cNvCxnSpPr>
          <p:nvPr/>
        </p:nvCxnSpPr>
        <p:spPr bwMode="auto">
          <a:xfrm>
            <a:off x="6322863" y="3770932"/>
            <a:ext cx="2286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48" name="Straight Connector 247"/>
          <p:cNvCxnSpPr>
            <a:stCxn id="240" idx="4"/>
          </p:cNvCxnSpPr>
          <p:nvPr/>
        </p:nvCxnSpPr>
        <p:spPr bwMode="auto">
          <a:xfrm>
            <a:off x="6170463" y="3923332"/>
            <a:ext cx="0" cy="1524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49" name="Straight Connector 248"/>
          <p:cNvCxnSpPr>
            <a:stCxn id="245" idx="4"/>
          </p:cNvCxnSpPr>
          <p:nvPr/>
        </p:nvCxnSpPr>
        <p:spPr bwMode="auto">
          <a:xfrm>
            <a:off x="6703863" y="3923332"/>
            <a:ext cx="0" cy="1524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59" name="Oval 258"/>
          <p:cNvSpPr/>
          <p:nvPr/>
        </p:nvSpPr>
        <p:spPr bwMode="auto">
          <a:xfrm>
            <a:off x="5484663" y="4095298"/>
            <a:ext cx="304800" cy="30480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260" name="Straight Connector 259"/>
          <p:cNvCxnSpPr>
            <a:endCxn id="259" idx="0"/>
          </p:cNvCxnSpPr>
          <p:nvPr/>
        </p:nvCxnSpPr>
        <p:spPr bwMode="auto">
          <a:xfrm>
            <a:off x="5637063" y="3942898"/>
            <a:ext cx="0" cy="1524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61" name="Straight Connector 260"/>
          <p:cNvCxnSpPr>
            <a:endCxn id="259" idx="2"/>
          </p:cNvCxnSpPr>
          <p:nvPr/>
        </p:nvCxnSpPr>
        <p:spPr bwMode="auto">
          <a:xfrm>
            <a:off x="5256063" y="4247698"/>
            <a:ext cx="2286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62" name="Oval 261"/>
          <p:cNvSpPr/>
          <p:nvPr/>
        </p:nvSpPr>
        <p:spPr bwMode="auto">
          <a:xfrm>
            <a:off x="5484663" y="4552498"/>
            <a:ext cx="304800" cy="30480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263" name="Straight Connector 262"/>
          <p:cNvCxnSpPr>
            <a:stCxn id="259" idx="4"/>
            <a:endCxn id="262" idx="0"/>
          </p:cNvCxnSpPr>
          <p:nvPr/>
        </p:nvCxnSpPr>
        <p:spPr bwMode="auto">
          <a:xfrm>
            <a:off x="5637063" y="4400098"/>
            <a:ext cx="0" cy="1524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64" name="Straight Connector 263"/>
          <p:cNvCxnSpPr>
            <a:endCxn id="262" idx="2"/>
          </p:cNvCxnSpPr>
          <p:nvPr/>
        </p:nvCxnSpPr>
        <p:spPr bwMode="auto">
          <a:xfrm>
            <a:off x="5256063" y="4704898"/>
            <a:ext cx="2286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65" name="Oval 264"/>
          <p:cNvSpPr/>
          <p:nvPr/>
        </p:nvSpPr>
        <p:spPr bwMode="auto">
          <a:xfrm>
            <a:off x="6018063" y="4095298"/>
            <a:ext cx="304800" cy="30480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266" name="Straight Connector 265"/>
          <p:cNvCxnSpPr>
            <a:endCxn id="265" idx="0"/>
          </p:cNvCxnSpPr>
          <p:nvPr/>
        </p:nvCxnSpPr>
        <p:spPr bwMode="auto">
          <a:xfrm>
            <a:off x="6170463" y="3942898"/>
            <a:ext cx="0" cy="1524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67" name="Straight Connector 266"/>
          <p:cNvCxnSpPr>
            <a:endCxn id="265" idx="2"/>
          </p:cNvCxnSpPr>
          <p:nvPr/>
        </p:nvCxnSpPr>
        <p:spPr bwMode="auto">
          <a:xfrm>
            <a:off x="5789463" y="4247698"/>
            <a:ext cx="2286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68" name="Oval 267"/>
          <p:cNvSpPr/>
          <p:nvPr/>
        </p:nvSpPr>
        <p:spPr bwMode="auto">
          <a:xfrm>
            <a:off x="6551463" y="4095298"/>
            <a:ext cx="304800" cy="30480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269" name="Straight Connector 268"/>
          <p:cNvCxnSpPr>
            <a:endCxn id="268" idx="0"/>
          </p:cNvCxnSpPr>
          <p:nvPr/>
        </p:nvCxnSpPr>
        <p:spPr bwMode="auto">
          <a:xfrm>
            <a:off x="6703863" y="3942898"/>
            <a:ext cx="0" cy="1524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70" name="Straight Connector 269"/>
          <p:cNvCxnSpPr>
            <a:endCxn id="268" idx="2"/>
          </p:cNvCxnSpPr>
          <p:nvPr/>
        </p:nvCxnSpPr>
        <p:spPr bwMode="auto">
          <a:xfrm>
            <a:off x="6322863" y="4247698"/>
            <a:ext cx="2286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71" name="Oval 270"/>
          <p:cNvSpPr/>
          <p:nvPr/>
        </p:nvSpPr>
        <p:spPr bwMode="auto">
          <a:xfrm>
            <a:off x="6018063" y="4552498"/>
            <a:ext cx="304800" cy="30480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272" name="Straight Connector 271"/>
          <p:cNvCxnSpPr>
            <a:stCxn id="265" idx="4"/>
            <a:endCxn id="271" idx="0"/>
          </p:cNvCxnSpPr>
          <p:nvPr/>
        </p:nvCxnSpPr>
        <p:spPr bwMode="auto">
          <a:xfrm>
            <a:off x="6170463" y="4400098"/>
            <a:ext cx="0" cy="1524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73" name="Straight Connector 272"/>
          <p:cNvCxnSpPr>
            <a:endCxn id="271" idx="2"/>
          </p:cNvCxnSpPr>
          <p:nvPr/>
        </p:nvCxnSpPr>
        <p:spPr bwMode="auto">
          <a:xfrm>
            <a:off x="5789463" y="4704898"/>
            <a:ext cx="2286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74" name="Oval 273"/>
          <p:cNvSpPr/>
          <p:nvPr/>
        </p:nvSpPr>
        <p:spPr bwMode="auto">
          <a:xfrm>
            <a:off x="6551463" y="4552498"/>
            <a:ext cx="304800" cy="30480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275" name="Straight Connector 274"/>
          <p:cNvCxnSpPr>
            <a:stCxn id="268" idx="4"/>
            <a:endCxn id="274" idx="0"/>
          </p:cNvCxnSpPr>
          <p:nvPr/>
        </p:nvCxnSpPr>
        <p:spPr bwMode="auto">
          <a:xfrm>
            <a:off x="6703863" y="4400098"/>
            <a:ext cx="0" cy="1524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76" name="Straight Connector 275"/>
          <p:cNvCxnSpPr>
            <a:endCxn id="274" idx="2"/>
          </p:cNvCxnSpPr>
          <p:nvPr/>
        </p:nvCxnSpPr>
        <p:spPr bwMode="auto">
          <a:xfrm>
            <a:off x="6322863" y="4704898"/>
            <a:ext cx="2286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77" name="Oval 276"/>
          <p:cNvSpPr/>
          <p:nvPr/>
        </p:nvSpPr>
        <p:spPr bwMode="auto">
          <a:xfrm>
            <a:off x="5488782" y="5022056"/>
            <a:ext cx="304800" cy="30480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278" name="Straight Connector 277"/>
          <p:cNvCxnSpPr>
            <a:endCxn id="277" idx="0"/>
          </p:cNvCxnSpPr>
          <p:nvPr/>
        </p:nvCxnSpPr>
        <p:spPr bwMode="auto">
          <a:xfrm>
            <a:off x="5641182" y="4869656"/>
            <a:ext cx="0" cy="1524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79" name="Straight Connector 278"/>
          <p:cNvCxnSpPr>
            <a:endCxn id="277" idx="2"/>
          </p:cNvCxnSpPr>
          <p:nvPr/>
        </p:nvCxnSpPr>
        <p:spPr bwMode="auto">
          <a:xfrm>
            <a:off x="5260182" y="5174456"/>
            <a:ext cx="2286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80" name="Oval 279"/>
          <p:cNvSpPr/>
          <p:nvPr/>
        </p:nvSpPr>
        <p:spPr bwMode="auto">
          <a:xfrm>
            <a:off x="6022182" y="5022056"/>
            <a:ext cx="304800" cy="30480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281" name="Straight Connector 280"/>
          <p:cNvCxnSpPr>
            <a:endCxn id="280" idx="0"/>
          </p:cNvCxnSpPr>
          <p:nvPr/>
        </p:nvCxnSpPr>
        <p:spPr bwMode="auto">
          <a:xfrm>
            <a:off x="6174582" y="4869656"/>
            <a:ext cx="0" cy="1524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82" name="Straight Connector 281"/>
          <p:cNvCxnSpPr>
            <a:endCxn id="280" idx="2"/>
          </p:cNvCxnSpPr>
          <p:nvPr/>
        </p:nvCxnSpPr>
        <p:spPr bwMode="auto">
          <a:xfrm>
            <a:off x="5793582" y="5174456"/>
            <a:ext cx="2286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83" name="Oval 282"/>
          <p:cNvSpPr/>
          <p:nvPr/>
        </p:nvSpPr>
        <p:spPr bwMode="auto">
          <a:xfrm>
            <a:off x="6555582" y="5022056"/>
            <a:ext cx="304800" cy="30480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284" name="Straight Connector 283"/>
          <p:cNvCxnSpPr>
            <a:endCxn id="283" idx="0"/>
          </p:cNvCxnSpPr>
          <p:nvPr/>
        </p:nvCxnSpPr>
        <p:spPr bwMode="auto">
          <a:xfrm>
            <a:off x="6707982" y="4869656"/>
            <a:ext cx="0" cy="1524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85" name="Straight Connector 284"/>
          <p:cNvCxnSpPr>
            <a:endCxn id="283" idx="2"/>
          </p:cNvCxnSpPr>
          <p:nvPr/>
        </p:nvCxnSpPr>
        <p:spPr bwMode="auto">
          <a:xfrm>
            <a:off x="6326982" y="5174456"/>
            <a:ext cx="2286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86" name="Straight Connector 285"/>
          <p:cNvCxnSpPr>
            <a:endCxn id="166" idx="2"/>
          </p:cNvCxnSpPr>
          <p:nvPr/>
        </p:nvCxnSpPr>
        <p:spPr bwMode="auto">
          <a:xfrm>
            <a:off x="6853881" y="3313732"/>
            <a:ext cx="2286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87" name="Straight Connector 286"/>
          <p:cNvCxnSpPr>
            <a:endCxn id="167" idx="2"/>
          </p:cNvCxnSpPr>
          <p:nvPr/>
        </p:nvCxnSpPr>
        <p:spPr bwMode="auto">
          <a:xfrm>
            <a:off x="6853881" y="3770932"/>
            <a:ext cx="2286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89" name="Straight Connector 288"/>
          <p:cNvCxnSpPr>
            <a:endCxn id="199" idx="2"/>
          </p:cNvCxnSpPr>
          <p:nvPr/>
        </p:nvCxnSpPr>
        <p:spPr bwMode="auto">
          <a:xfrm>
            <a:off x="6853881" y="4247698"/>
            <a:ext cx="2286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90" name="Straight Connector 289"/>
          <p:cNvCxnSpPr>
            <a:endCxn id="204" idx="2"/>
          </p:cNvCxnSpPr>
          <p:nvPr/>
        </p:nvCxnSpPr>
        <p:spPr bwMode="auto">
          <a:xfrm>
            <a:off x="6853881" y="4704898"/>
            <a:ext cx="2286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91" name="Straight Connector 290"/>
          <p:cNvCxnSpPr>
            <a:endCxn id="221" idx="2"/>
          </p:cNvCxnSpPr>
          <p:nvPr/>
        </p:nvCxnSpPr>
        <p:spPr bwMode="auto">
          <a:xfrm>
            <a:off x="6858000" y="5174456"/>
            <a:ext cx="2286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80" name="Straight Connector 479"/>
          <p:cNvCxnSpPr/>
          <p:nvPr/>
        </p:nvCxnSpPr>
        <p:spPr bwMode="auto">
          <a:xfrm flipV="1">
            <a:off x="739927" y="2964656"/>
            <a:ext cx="7663505" cy="2209800"/>
          </a:xfrm>
          <a:prstGeom prst="line">
            <a:avLst/>
          </a:prstGeom>
          <a:solidFill>
            <a:schemeClr val="accent1"/>
          </a:solidFill>
          <a:ln w="317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81" name="Straight Connector 480"/>
          <p:cNvCxnSpPr/>
          <p:nvPr/>
        </p:nvCxnSpPr>
        <p:spPr bwMode="auto">
          <a:xfrm>
            <a:off x="2012200" y="4807744"/>
            <a:ext cx="1219200" cy="0"/>
          </a:xfrm>
          <a:prstGeom prst="line">
            <a:avLst/>
          </a:prstGeom>
          <a:solidFill>
            <a:schemeClr val="accent1"/>
          </a:solidFill>
          <a:ln w="31750" cap="flat" cmpd="sng" algn="ctr">
            <a:solidFill>
              <a:srgbClr val="FF0000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sp>
        <p:nvSpPr>
          <p:cNvPr id="486" name="Arc 485"/>
          <p:cNvSpPr/>
          <p:nvPr/>
        </p:nvSpPr>
        <p:spPr bwMode="auto">
          <a:xfrm>
            <a:off x="1390308" y="4013820"/>
            <a:ext cx="1600200" cy="1600200"/>
          </a:xfrm>
          <a:prstGeom prst="arc">
            <a:avLst>
              <a:gd name="adj1" fmla="val 20386564"/>
              <a:gd name="adj2" fmla="val 0"/>
            </a:avLst>
          </a:prstGeom>
          <a:noFill/>
          <a:ln w="317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87" name="TextBox 486"/>
          <p:cNvSpPr txBox="1"/>
          <p:nvPr/>
        </p:nvSpPr>
        <p:spPr>
          <a:xfrm>
            <a:off x="2952132" y="4438590"/>
            <a:ext cx="3030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i="1" dirty="0">
                <a:solidFill>
                  <a:srgbClr val="FF0000"/>
                </a:solidFill>
                <a:latin typeface="Symbol" panose="05050102010706020507" pitchFamily="18" charset="2"/>
                <a:cs typeface="Times New Roman" panose="02020603050405020304" pitchFamily="18" charset="0"/>
              </a:rPr>
              <a:t>q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3918134" y="3393811"/>
            <a:ext cx="3093225" cy="1640974"/>
            <a:chOff x="5511504" y="1628819"/>
            <a:chExt cx="3093225" cy="1640974"/>
          </a:xfrm>
        </p:grpSpPr>
        <p:cxnSp>
          <p:nvCxnSpPr>
            <p:cNvPr id="488" name="Straight Connector 487"/>
            <p:cNvCxnSpPr/>
            <p:nvPr/>
          </p:nvCxnSpPr>
          <p:spPr bwMode="auto">
            <a:xfrm>
              <a:off x="5641825" y="2482676"/>
              <a:ext cx="1600200" cy="0"/>
            </a:xfrm>
            <a:prstGeom prst="line">
              <a:avLst/>
            </a:prstGeom>
            <a:solidFill>
              <a:schemeClr val="accent1"/>
            </a:solidFill>
            <a:ln w="31750" cap="flat" cmpd="sng" algn="ctr">
              <a:solidFill>
                <a:srgbClr val="FF0000"/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90" name="Straight Connector 489"/>
            <p:cNvCxnSpPr/>
            <p:nvPr/>
          </p:nvCxnSpPr>
          <p:spPr bwMode="auto">
            <a:xfrm flipH="1">
              <a:off x="7234880" y="2025476"/>
              <a:ext cx="2" cy="457200"/>
            </a:xfrm>
            <a:prstGeom prst="line">
              <a:avLst/>
            </a:prstGeom>
            <a:solidFill>
              <a:schemeClr val="accent1"/>
            </a:solidFill>
            <a:ln w="31750" cap="flat" cmpd="sng" algn="ctr">
              <a:solidFill>
                <a:srgbClr val="FF0000"/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495" name="TextBox 494"/>
            <p:cNvSpPr txBox="1"/>
            <p:nvPr/>
          </p:nvSpPr>
          <p:spPr>
            <a:xfrm>
              <a:off x="5794673" y="2561907"/>
              <a:ext cx="134885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Surface 1: </a:t>
              </a:r>
              <a:r>
                <a:rPr lang="en-US" sz="2000" b="1" i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  <a:r>
                <a:rPr lang="en-US" sz="20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∙cos</a:t>
              </a:r>
              <a:r>
                <a:rPr lang="en-US" sz="2000" b="1" i="1" dirty="0" err="1">
                  <a:solidFill>
                    <a:srgbClr val="FF0000"/>
                  </a:solidFill>
                  <a:latin typeface="Symbol" panose="05050102010706020507" pitchFamily="18" charset="2"/>
                  <a:cs typeface="Times New Roman" panose="02020603050405020304" pitchFamily="18" charset="0"/>
                </a:rPr>
                <a:t>q</a:t>
              </a:r>
              <a:endParaRPr lang="en-US" sz="2000" b="1" i="1" dirty="0">
                <a:solidFill>
                  <a:srgbClr val="FF0000"/>
                </a:solidFill>
                <a:latin typeface="Symbol" panose="05050102010706020507" pitchFamily="18" charset="2"/>
                <a:cs typeface="Times New Roman" panose="02020603050405020304" pitchFamily="18" charset="0"/>
              </a:endParaRPr>
            </a:p>
          </p:txBody>
        </p:sp>
        <p:sp>
          <p:nvSpPr>
            <p:cNvPr id="181" name="TextBox 180"/>
            <p:cNvSpPr txBox="1"/>
            <p:nvPr/>
          </p:nvSpPr>
          <p:spPr>
            <a:xfrm>
              <a:off x="7260759" y="2054021"/>
              <a:ext cx="134397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Surface 2: </a:t>
              </a:r>
              <a:r>
                <a:rPr lang="en-US" sz="2000" b="1" i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  <a:r>
                <a:rPr lang="en-US" sz="20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∙sin</a:t>
              </a:r>
              <a:r>
                <a:rPr lang="en-US" sz="2000" b="1" i="1" dirty="0" err="1">
                  <a:solidFill>
                    <a:srgbClr val="FF0000"/>
                  </a:solidFill>
                  <a:latin typeface="Symbol" panose="05050102010706020507" pitchFamily="18" charset="2"/>
                  <a:cs typeface="Times New Roman" panose="02020603050405020304" pitchFamily="18" charset="0"/>
                </a:rPr>
                <a:t>q</a:t>
              </a:r>
              <a:endParaRPr lang="en-US" sz="2000" b="1" i="1" dirty="0">
                <a:solidFill>
                  <a:srgbClr val="FF0000"/>
                </a:solidFill>
                <a:latin typeface="Symbol" panose="05050102010706020507" pitchFamily="18" charset="2"/>
                <a:cs typeface="Times New Roman" panose="02020603050405020304" pitchFamily="18" charset="0"/>
              </a:endParaRPr>
            </a:p>
          </p:txBody>
        </p:sp>
        <p:sp>
          <p:nvSpPr>
            <p:cNvPr id="182" name="TextBox 181"/>
            <p:cNvSpPr txBox="1"/>
            <p:nvPr/>
          </p:nvSpPr>
          <p:spPr>
            <a:xfrm>
              <a:off x="6039651" y="1628819"/>
              <a:ext cx="50752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i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  <a:endParaRPr lang="en-US" sz="2000" b="1" i="1" dirty="0">
                <a:solidFill>
                  <a:srgbClr val="FF0000"/>
                </a:solidFill>
                <a:latin typeface="Symbol" panose="05050102010706020507" pitchFamily="18" charset="2"/>
                <a:cs typeface="Times New Roman" panose="02020603050405020304" pitchFamily="18" charset="0"/>
              </a:endParaRPr>
            </a:p>
          </p:txBody>
        </p:sp>
        <p:cxnSp>
          <p:nvCxnSpPr>
            <p:cNvPr id="184" name="Straight Connector 183"/>
            <p:cNvCxnSpPr/>
            <p:nvPr/>
          </p:nvCxnSpPr>
          <p:spPr bwMode="auto">
            <a:xfrm>
              <a:off x="5511504" y="2089161"/>
              <a:ext cx="116032" cy="378875"/>
            </a:xfrm>
            <a:prstGeom prst="line">
              <a:avLst/>
            </a:prstGeom>
            <a:solidFill>
              <a:schemeClr val="accent1"/>
            </a:solidFill>
            <a:ln w="31750" cap="flat" cmpd="sng" algn="ctr">
              <a:solidFill>
                <a:srgbClr val="FF0000"/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85" name="Straight Connector 184"/>
            <p:cNvCxnSpPr/>
            <p:nvPr/>
          </p:nvCxnSpPr>
          <p:spPr bwMode="auto">
            <a:xfrm>
              <a:off x="7113600" y="1634243"/>
              <a:ext cx="116032" cy="378875"/>
            </a:xfrm>
            <a:prstGeom prst="line">
              <a:avLst/>
            </a:prstGeom>
            <a:solidFill>
              <a:schemeClr val="accent1"/>
            </a:solidFill>
            <a:ln w="31750" cap="flat" cmpd="sng" algn="ctr">
              <a:solidFill>
                <a:srgbClr val="FF0000"/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87" name="Straight Connector 186"/>
            <p:cNvCxnSpPr/>
            <p:nvPr/>
          </p:nvCxnSpPr>
          <p:spPr bwMode="auto">
            <a:xfrm flipV="1">
              <a:off x="5565625" y="1810836"/>
              <a:ext cx="1595113" cy="467762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rgbClr val="FF0000"/>
              </a:solidFill>
              <a:prstDash val="solid"/>
              <a:round/>
              <a:headEnd type="stealth" w="lg" len="lg"/>
              <a:tailEnd type="stealth" w="lg" len="lg"/>
            </a:ln>
            <a:effectLst/>
          </p:spPr>
        </p:cxnSp>
      </p:grpSp>
      <p:grpSp>
        <p:nvGrpSpPr>
          <p:cNvPr id="9" name="Group 8"/>
          <p:cNvGrpSpPr/>
          <p:nvPr/>
        </p:nvGrpSpPr>
        <p:grpSpPr>
          <a:xfrm>
            <a:off x="766938" y="5575300"/>
            <a:ext cx="7622206" cy="673100"/>
            <a:chOff x="766938" y="5575300"/>
            <a:chExt cx="7622206" cy="673100"/>
          </a:xfrm>
        </p:grpSpPr>
        <p:graphicFrame>
          <p:nvGraphicFramePr>
            <p:cNvPr id="188" name="Object 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207027128"/>
                </p:ext>
              </p:extLst>
            </p:nvPr>
          </p:nvGraphicFramePr>
          <p:xfrm>
            <a:off x="766938" y="5575300"/>
            <a:ext cx="4537075" cy="6731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148" name="Equation" r:id="rId3" imgW="2565360" imgH="393480" progId="Equation.DSMT4">
                    <p:embed/>
                  </p:oleObj>
                </mc:Choice>
                <mc:Fallback>
                  <p:oleObj name="Equation" r:id="rId3" imgW="2565360" imgH="393480" progId="Equation.DSMT4">
                    <p:embed/>
                    <p:pic>
                      <p:nvPicPr>
                        <p:cNvPr id="188" name="Object 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66938" y="5575300"/>
                          <a:ext cx="4537075" cy="673100"/>
                        </a:xfrm>
                        <a:prstGeom prst="rect">
                          <a:avLst/>
                        </a:prstGeom>
                        <a:noFill/>
                        <a:extLst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90" name="TextBox 189"/>
            <p:cNvSpPr txBox="1"/>
            <p:nvPr/>
          </p:nvSpPr>
          <p:spPr>
            <a:xfrm>
              <a:off x="5450536" y="5720248"/>
              <a:ext cx="293860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solidFill>
                    <a:srgbClr val="0000FF"/>
                  </a:solidFill>
                </a:rPr>
                <a:t>for simple cubic crystals</a:t>
              </a:r>
              <a:endParaRPr lang="en-US" sz="20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577955" y="1604590"/>
            <a:ext cx="2924061" cy="2673326"/>
            <a:chOff x="577955" y="1590302"/>
            <a:chExt cx="2924061" cy="2673326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226" t="11111" r="13154" b="10000"/>
            <a:stretch/>
          </p:blipFill>
          <p:spPr>
            <a:xfrm>
              <a:off x="577955" y="1590302"/>
              <a:ext cx="2924061" cy="2334317"/>
            </a:xfrm>
            <a:prstGeom prst="rect">
              <a:avLst/>
            </a:prstGeom>
          </p:spPr>
        </p:pic>
        <p:graphicFrame>
          <p:nvGraphicFramePr>
            <p:cNvPr id="191" name="Object 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720687491"/>
                </p:ext>
              </p:extLst>
            </p:nvPr>
          </p:nvGraphicFramePr>
          <p:xfrm>
            <a:off x="1482533" y="1710190"/>
            <a:ext cx="1367481" cy="38250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149" name="Equation" r:id="rId6" imgW="876240" imgH="253800" progId="Equation.DSMT4">
                    <p:embed/>
                  </p:oleObj>
                </mc:Choice>
                <mc:Fallback>
                  <p:oleObj name="Equation" r:id="rId6" imgW="876240" imgH="253800" progId="Equation.DSMT4">
                    <p:embed/>
                    <p:pic>
                      <p:nvPicPr>
                        <p:cNvPr id="191" name="Object 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482533" y="1710190"/>
                          <a:ext cx="1367481" cy="382502"/>
                        </a:xfrm>
                        <a:prstGeom prst="rect">
                          <a:avLst/>
                        </a:prstGeom>
                        <a:noFill/>
                        <a:extLst/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93" name="Object 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47988737"/>
                </p:ext>
              </p:extLst>
            </p:nvPr>
          </p:nvGraphicFramePr>
          <p:xfrm>
            <a:off x="2019344" y="3960415"/>
            <a:ext cx="225425" cy="30321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150" name="Equation" r:id="rId8" imgW="126720" imgH="177480" progId="Equation.DSMT4">
                    <p:embed/>
                  </p:oleObj>
                </mc:Choice>
                <mc:Fallback>
                  <p:oleObj name="Equation" r:id="rId8" imgW="126720" imgH="177480" progId="Equation.DSMT4">
                    <p:embed/>
                    <p:pic>
                      <p:nvPicPr>
                        <p:cNvPr id="193" name="Object 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019344" y="3960415"/>
                          <a:ext cx="225425" cy="303213"/>
                        </a:xfrm>
                        <a:prstGeom prst="rect">
                          <a:avLst/>
                        </a:prstGeom>
                        <a:noFill/>
                        <a:extLst/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194" name="Straight Connector 193"/>
            <p:cNvCxnSpPr/>
            <p:nvPr/>
          </p:nvCxnSpPr>
          <p:spPr bwMode="auto">
            <a:xfrm flipH="1">
              <a:off x="2256669" y="3497833"/>
              <a:ext cx="352864" cy="1184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rgbClr val="0000FF"/>
              </a:solidFill>
              <a:prstDash val="solid"/>
              <a:round/>
              <a:headEnd type="none" w="lg" len="lg"/>
              <a:tailEnd type="stealth" w="lg" len="lg"/>
            </a:ln>
            <a:effectLst/>
          </p:spPr>
        </p:cxnSp>
        <p:sp>
          <p:nvSpPr>
            <p:cNvPr id="196" name="TextBox 195"/>
            <p:cNvSpPr txBox="1"/>
            <p:nvPr/>
          </p:nvSpPr>
          <p:spPr>
            <a:xfrm>
              <a:off x="2541157" y="3271744"/>
              <a:ext cx="79731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solidFill>
                    <a:srgbClr val="0000FF"/>
                  </a:solidFill>
                </a:rPr>
                <a:t>cusp</a:t>
              </a:r>
              <a:endParaRPr lang="en-US" sz="20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31097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err="1"/>
              <a:t>Wulff</a:t>
            </a:r>
            <a:r>
              <a:rPr lang="en-US" sz="2800" dirty="0"/>
              <a:t> construction: equilibrium shape of crystals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0656"/>
            <a:ext cx="8153400" cy="4800600"/>
          </a:xfrm>
        </p:spPr>
        <p:txBody>
          <a:bodyPr/>
          <a:lstStyle/>
          <a:p>
            <a:r>
              <a:rPr lang="en-US" sz="2200" dirty="0"/>
              <a:t>In thermal equilibrium, a single crystal exhibits a shape that minimizes its total surface energy</a:t>
            </a:r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>
          <a:xfrm>
            <a:off x="880504" y="3026586"/>
            <a:ext cx="3008185" cy="2993214"/>
            <a:chOff x="573215" y="2514600"/>
            <a:chExt cx="3693985" cy="3675601"/>
          </a:xfrm>
        </p:grpSpPr>
        <p:sp>
          <p:nvSpPr>
            <p:cNvPr id="4" name="Arc 3"/>
            <p:cNvSpPr/>
            <p:nvPr/>
          </p:nvSpPr>
          <p:spPr bwMode="auto">
            <a:xfrm>
              <a:off x="2362200" y="2514600"/>
              <a:ext cx="1295400" cy="1219200"/>
            </a:xfrm>
            <a:prstGeom prst="arc">
              <a:avLst>
                <a:gd name="adj1" fmla="val 12188561"/>
                <a:gd name="adj2" fmla="val 0"/>
              </a:avLst>
            </a:prstGeom>
            <a:noFill/>
            <a:ln w="254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5" name="Arc 4"/>
            <p:cNvSpPr/>
            <p:nvPr/>
          </p:nvSpPr>
          <p:spPr bwMode="auto">
            <a:xfrm flipH="1">
              <a:off x="1185864" y="2514600"/>
              <a:ext cx="1298448" cy="1219200"/>
            </a:xfrm>
            <a:prstGeom prst="arc">
              <a:avLst>
                <a:gd name="adj1" fmla="val 12188561"/>
                <a:gd name="adj2" fmla="val 0"/>
              </a:avLst>
            </a:prstGeom>
            <a:noFill/>
            <a:ln w="254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6" name="Arc 5"/>
            <p:cNvSpPr/>
            <p:nvPr/>
          </p:nvSpPr>
          <p:spPr bwMode="auto">
            <a:xfrm rot="5400000">
              <a:off x="3009900" y="4338636"/>
              <a:ext cx="1295400" cy="1219200"/>
            </a:xfrm>
            <a:prstGeom prst="arc">
              <a:avLst>
                <a:gd name="adj1" fmla="val 12188561"/>
                <a:gd name="adj2" fmla="val 0"/>
              </a:avLst>
            </a:prstGeom>
            <a:noFill/>
            <a:ln w="254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7" name="Arc 6"/>
            <p:cNvSpPr/>
            <p:nvPr/>
          </p:nvSpPr>
          <p:spPr bwMode="auto">
            <a:xfrm rot="5400000" flipH="1">
              <a:off x="3008376" y="3163824"/>
              <a:ext cx="1298448" cy="1219200"/>
            </a:xfrm>
            <a:prstGeom prst="arc">
              <a:avLst>
                <a:gd name="adj1" fmla="val 12188561"/>
                <a:gd name="adj2" fmla="val 0"/>
              </a:avLst>
            </a:prstGeom>
            <a:noFill/>
            <a:ln w="254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0" name="Arc 9"/>
            <p:cNvSpPr/>
            <p:nvPr/>
          </p:nvSpPr>
          <p:spPr bwMode="auto">
            <a:xfrm rot="10800000">
              <a:off x="1185864" y="4971001"/>
              <a:ext cx="1295400" cy="1219200"/>
            </a:xfrm>
            <a:prstGeom prst="arc">
              <a:avLst>
                <a:gd name="adj1" fmla="val 12188561"/>
                <a:gd name="adj2" fmla="val 0"/>
              </a:avLst>
            </a:prstGeom>
            <a:noFill/>
            <a:ln w="254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1" name="Arc 10"/>
            <p:cNvSpPr/>
            <p:nvPr/>
          </p:nvSpPr>
          <p:spPr bwMode="auto">
            <a:xfrm rot="10800000" flipH="1">
              <a:off x="2359152" y="4971001"/>
              <a:ext cx="1298448" cy="1219200"/>
            </a:xfrm>
            <a:prstGeom prst="arc">
              <a:avLst>
                <a:gd name="adj1" fmla="val 12188561"/>
                <a:gd name="adj2" fmla="val 0"/>
              </a:avLst>
            </a:prstGeom>
            <a:noFill/>
            <a:ln w="254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3" name="Arc 12"/>
            <p:cNvSpPr/>
            <p:nvPr/>
          </p:nvSpPr>
          <p:spPr bwMode="auto">
            <a:xfrm rot="16200000">
              <a:off x="535115" y="3154633"/>
              <a:ext cx="1295400" cy="1219200"/>
            </a:xfrm>
            <a:prstGeom prst="arc">
              <a:avLst>
                <a:gd name="adj1" fmla="val 12188561"/>
                <a:gd name="adj2" fmla="val 0"/>
              </a:avLst>
            </a:prstGeom>
            <a:noFill/>
            <a:ln w="254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4" name="Arc 13"/>
            <p:cNvSpPr/>
            <p:nvPr/>
          </p:nvSpPr>
          <p:spPr bwMode="auto">
            <a:xfrm rot="16200000" flipH="1">
              <a:off x="533591" y="4329445"/>
              <a:ext cx="1298448" cy="1219200"/>
            </a:xfrm>
            <a:prstGeom prst="arc">
              <a:avLst>
                <a:gd name="adj1" fmla="val 12188561"/>
                <a:gd name="adj2" fmla="val 0"/>
              </a:avLst>
            </a:prstGeom>
            <a:noFill/>
            <a:ln w="254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cxnSp>
        <p:nvCxnSpPr>
          <p:cNvPr id="16" name="Straight Connector 15"/>
          <p:cNvCxnSpPr/>
          <p:nvPr/>
        </p:nvCxnSpPr>
        <p:spPr bwMode="auto">
          <a:xfrm flipV="1">
            <a:off x="2380393" y="4527735"/>
            <a:ext cx="1971345" cy="499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006600"/>
            </a:solidFill>
            <a:prstDash val="solid"/>
            <a:round/>
            <a:headEnd type="none" w="lg" len="lg"/>
            <a:tailEnd type="stealth" w="lg" len="lg"/>
          </a:ln>
          <a:effectLst/>
        </p:spPr>
      </p:cxnSp>
      <p:cxnSp>
        <p:nvCxnSpPr>
          <p:cNvPr id="18" name="Straight Connector 17"/>
          <p:cNvCxnSpPr/>
          <p:nvPr/>
        </p:nvCxnSpPr>
        <p:spPr bwMode="auto">
          <a:xfrm flipV="1">
            <a:off x="2380393" y="2645586"/>
            <a:ext cx="0" cy="1882591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lg" len="lg"/>
            <a:tailEnd type="stealth" w="lg" len="lg"/>
          </a:ln>
          <a:effectLst/>
        </p:spPr>
      </p:cxnSp>
      <p:cxnSp>
        <p:nvCxnSpPr>
          <p:cNvPr id="21" name="Straight Connector 20"/>
          <p:cNvCxnSpPr/>
          <p:nvPr/>
        </p:nvCxnSpPr>
        <p:spPr bwMode="auto">
          <a:xfrm flipV="1">
            <a:off x="2380392" y="3076462"/>
            <a:ext cx="1450053" cy="144690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accent6">
                <a:lumMod val="75000"/>
              </a:schemeClr>
            </a:solidFill>
            <a:prstDash val="solid"/>
            <a:round/>
            <a:headEnd type="none" w="lg" len="lg"/>
            <a:tailEnd type="stealth" w="lg" len="lg"/>
          </a:ln>
          <a:effectLst/>
        </p:spPr>
      </p:cxnSp>
      <p:sp>
        <p:nvSpPr>
          <p:cNvPr id="23" name="TextBox 22"/>
          <p:cNvSpPr txBox="1"/>
          <p:nvPr/>
        </p:nvSpPr>
        <p:spPr>
          <a:xfrm>
            <a:off x="3609157" y="2712970"/>
            <a:ext cx="7204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accent6">
                    <a:lumMod val="75000"/>
                  </a:schemeClr>
                </a:solidFill>
              </a:rPr>
              <a:t>[110]</a:t>
            </a:r>
            <a:endParaRPr lang="en-US" sz="1600" b="1" i="1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003999" y="4119656"/>
            <a:ext cx="7204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006600"/>
                </a:solidFill>
              </a:rPr>
              <a:t>[010]</a:t>
            </a:r>
            <a:endParaRPr lang="en-US" sz="1600" b="1" i="1" dirty="0">
              <a:solidFill>
                <a:srgbClr val="00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359409" y="2409106"/>
            <a:ext cx="7204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FF0000"/>
                </a:solidFill>
              </a:rPr>
              <a:t>[100]</a:t>
            </a:r>
            <a:endParaRPr lang="en-US" sz="16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Oval 27"/>
          <p:cNvSpPr/>
          <p:nvPr/>
        </p:nvSpPr>
        <p:spPr bwMode="auto">
          <a:xfrm>
            <a:off x="2327694" y="3233241"/>
            <a:ext cx="109728" cy="109728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9" name="Oval 28"/>
          <p:cNvSpPr/>
          <p:nvPr/>
        </p:nvSpPr>
        <p:spPr bwMode="auto">
          <a:xfrm>
            <a:off x="3354261" y="3457573"/>
            <a:ext cx="109728" cy="109728"/>
          </a:xfrm>
          <a:prstGeom prst="ellipse">
            <a:avLst/>
          </a:prstGeom>
          <a:solidFill>
            <a:schemeClr val="accent6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0" name="Oval 29"/>
          <p:cNvSpPr/>
          <p:nvPr/>
        </p:nvSpPr>
        <p:spPr bwMode="auto">
          <a:xfrm>
            <a:off x="3575546" y="4473168"/>
            <a:ext cx="109728" cy="109728"/>
          </a:xfrm>
          <a:prstGeom prst="ellipse">
            <a:avLst/>
          </a:prstGeom>
          <a:solidFill>
            <a:srgbClr val="0066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3276600" y="4525060"/>
            <a:ext cx="41116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006600"/>
                </a:solidFill>
              </a:rPr>
              <a:t>C</a:t>
            </a:r>
            <a:endParaRPr lang="en-US" sz="1600" b="1" i="1" dirty="0">
              <a:solidFill>
                <a:srgbClr val="00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3196343" y="3555053"/>
            <a:ext cx="41116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accent6">
                    <a:lumMod val="75000"/>
                  </a:schemeClr>
                </a:solidFill>
              </a:rPr>
              <a:t>B</a:t>
            </a:r>
            <a:endParaRPr lang="en-US" sz="1600" b="1" i="1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2027233" y="3276600"/>
            <a:ext cx="41116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FF0000"/>
                </a:solidFill>
              </a:rPr>
              <a:t>A</a:t>
            </a:r>
            <a:endParaRPr lang="en-US" sz="16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2020302" y="4379023"/>
            <a:ext cx="41116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O</a:t>
            </a:r>
            <a:endParaRPr lang="en-US" sz="16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9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56031553"/>
              </p:ext>
            </p:extLst>
          </p:nvPr>
        </p:nvGraphicFramePr>
        <p:xfrm>
          <a:off x="5492362" y="2438400"/>
          <a:ext cx="1595438" cy="434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5" name="Equation" r:id="rId4" imgW="901440" imgH="253800" progId="Equation.DSMT4">
                  <p:embed/>
                </p:oleObj>
              </mc:Choice>
              <mc:Fallback>
                <p:oleObj name="Equation" r:id="rId4" imgW="901440" imgH="253800" progId="Equation.DSMT4">
                  <p:embed/>
                  <p:pic>
                    <p:nvPicPr>
                      <p:cNvPr id="69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92362" y="2438400"/>
                        <a:ext cx="1595438" cy="434975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0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48036849"/>
              </p:ext>
            </p:extLst>
          </p:nvPr>
        </p:nvGraphicFramePr>
        <p:xfrm>
          <a:off x="5492362" y="3006881"/>
          <a:ext cx="1595438" cy="434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6" name="Equation" r:id="rId6" imgW="901440" imgH="253800" progId="Equation.DSMT4">
                  <p:embed/>
                </p:oleObj>
              </mc:Choice>
              <mc:Fallback>
                <p:oleObj name="Equation" r:id="rId6" imgW="901440" imgH="253800" progId="Equation.DSMT4">
                  <p:embed/>
                  <p:pic>
                    <p:nvPicPr>
                      <p:cNvPr id="7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92362" y="3006881"/>
                        <a:ext cx="1595438" cy="434975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1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36385655"/>
              </p:ext>
            </p:extLst>
          </p:nvPr>
        </p:nvGraphicFramePr>
        <p:xfrm>
          <a:off x="5490058" y="3579383"/>
          <a:ext cx="1617662" cy="434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7" name="Equation" r:id="rId8" imgW="914400" imgH="253800" progId="Equation.DSMT4">
                  <p:embed/>
                </p:oleObj>
              </mc:Choice>
              <mc:Fallback>
                <p:oleObj name="Equation" r:id="rId8" imgW="914400" imgH="253800" progId="Equation.DSMT4">
                  <p:embed/>
                  <p:pic>
                    <p:nvPicPr>
                      <p:cNvPr id="71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90058" y="3579383"/>
                        <a:ext cx="1617662" cy="434975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80" name="Group 79"/>
          <p:cNvGrpSpPr/>
          <p:nvPr/>
        </p:nvGrpSpPr>
        <p:grpSpPr>
          <a:xfrm>
            <a:off x="1161531" y="3283915"/>
            <a:ext cx="5493269" cy="2689481"/>
            <a:chOff x="1161531" y="3283915"/>
            <a:chExt cx="5493269" cy="2689481"/>
          </a:xfrm>
        </p:grpSpPr>
        <p:cxnSp>
          <p:nvCxnSpPr>
            <p:cNvPr id="35" name="Straight Connector 34"/>
            <p:cNvCxnSpPr/>
            <p:nvPr/>
          </p:nvCxnSpPr>
          <p:spPr bwMode="auto">
            <a:xfrm flipV="1">
              <a:off x="1613202" y="3289377"/>
              <a:ext cx="1554706" cy="0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ysDash"/>
              <a:round/>
              <a:headEnd type="none" w="lg" len="lg"/>
              <a:tailEnd type="none" w="lg" len="lg"/>
            </a:ln>
            <a:effectLst/>
          </p:spPr>
        </p:cxnSp>
        <p:cxnSp>
          <p:nvCxnSpPr>
            <p:cNvPr id="39" name="Straight Connector 38"/>
            <p:cNvCxnSpPr/>
            <p:nvPr/>
          </p:nvCxnSpPr>
          <p:spPr bwMode="auto">
            <a:xfrm>
              <a:off x="3174630" y="3289377"/>
              <a:ext cx="457200" cy="457200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ysDash"/>
              <a:round/>
              <a:headEnd type="none" w="lg" len="lg"/>
              <a:tailEnd type="none" w="lg" len="lg"/>
            </a:ln>
            <a:effectLst/>
          </p:spPr>
        </p:cxnSp>
        <p:cxnSp>
          <p:nvCxnSpPr>
            <p:cNvPr id="58" name="Straight Connector 57"/>
            <p:cNvCxnSpPr/>
            <p:nvPr/>
          </p:nvCxnSpPr>
          <p:spPr bwMode="auto">
            <a:xfrm rot="5400000" flipV="1">
              <a:off x="2851381" y="4508301"/>
              <a:ext cx="1554706" cy="0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ysDash"/>
              <a:round/>
              <a:headEnd type="none" w="lg" len="lg"/>
              <a:tailEnd type="none" w="lg" len="lg"/>
            </a:ln>
            <a:effectLst/>
          </p:spPr>
        </p:cxnSp>
        <p:cxnSp>
          <p:nvCxnSpPr>
            <p:cNvPr id="59" name="Straight Connector 58"/>
            <p:cNvCxnSpPr/>
            <p:nvPr/>
          </p:nvCxnSpPr>
          <p:spPr bwMode="auto">
            <a:xfrm rot="5400000">
              <a:off x="3172517" y="5277746"/>
              <a:ext cx="457200" cy="457200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ysDash"/>
              <a:round/>
              <a:headEnd type="none" w="lg" len="lg"/>
              <a:tailEnd type="none" w="lg" len="lg"/>
            </a:ln>
            <a:effectLst/>
          </p:spPr>
        </p:cxnSp>
        <p:cxnSp>
          <p:nvCxnSpPr>
            <p:cNvPr id="61" name="Straight Connector 60"/>
            <p:cNvCxnSpPr/>
            <p:nvPr/>
          </p:nvCxnSpPr>
          <p:spPr bwMode="auto">
            <a:xfrm rot="10800000" flipV="1">
              <a:off x="1625453" y="5728798"/>
              <a:ext cx="1554706" cy="0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ysDash"/>
              <a:round/>
              <a:headEnd type="none" w="lg" len="lg"/>
              <a:tailEnd type="none" w="lg" len="lg"/>
            </a:ln>
            <a:effectLst/>
          </p:spPr>
        </p:cxnSp>
        <p:cxnSp>
          <p:nvCxnSpPr>
            <p:cNvPr id="62" name="Straight Connector 61"/>
            <p:cNvCxnSpPr/>
            <p:nvPr/>
          </p:nvCxnSpPr>
          <p:spPr bwMode="auto">
            <a:xfrm rot="10800000">
              <a:off x="1161531" y="5271598"/>
              <a:ext cx="457200" cy="457200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ysDash"/>
              <a:round/>
              <a:headEnd type="none" w="lg" len="lg"/>
              <a:tailEnd type="none" w="lg" len="lg"/>
            </a:ln>
            <a:effectLst/>
          </p:spPr>
        </p:cxnSp>
        <p:cxnSp>
          <p:nvCxnSpPr>
            <p:cNvPr id="64" name="Straight Connector 63"/>
            <p:cNvCxnSpPr/>
            <p:nvPr/>
          </p:nvCxnSpPr>
          <p:spPr bwMode="auto">
            <a:xfrm rot="16200000" flipV="1">
              <a:off x="401319" y="4517875"/>
              <a:ext cx="1554706" cy="0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ysDash"/>
              <a:round/>
              <a:headEnd type="none" w="lg" len="lg"/>
              <a:tailEnd type="none" w="lg" len="lg"/>
            </a:ln>
            <a:effectLst/>
          </p:spPr>
        </p:cxnSp>
        <p:cxnSp>
          <p:nvCxnSpPr>
            <p:cNvPr id="65" name="Straight Connector 64"/>
            <p:cNvCxnSpPr/>
            <p:nvPr/>
          </p:nvCxnSpPr>
          <p:spPr bwMode="auto">
            <a:xfrm rot="16200000">
              <a:off x="1171357" y="3283915"/>
              <a:ext cx="457200" cy="457200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ysDash"/>
              <a:round/>
              <a:headEnd type="none" w="lg" len="lg"/>
              <a:tailEnd type="none" w="lg" len="lg"/>
            </a:ln>
            <a:effectLst/>
          </p:spPr>
        </p:cxnSp>
        <p:sp>
          <p:nvSpPr>
            <p:cNvPr id="67" name="TextBox 66"/>
            <p:cNvSpPr txBox="1"/>
            <p:nvPr/>
          </p:nvSpPr>
          <p:spPr>
            <a:xfrm>
              <a:off x="3386487" y="5634842"/>
              <a:ext cx="255711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/>
                <a:t>Equilibrium crystal shape</a:t>
              </a:r>
              <a:endParaRPr lang="en-US" sz="1600" i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8" name="Freeform 67"/>
            <p:cNvSpPr/>
            <p:nvPr/>
          </p:nvSpPr>
          <p:spPr bwMode="auto">
            <a:xfrm>
              <a:off x="3635045" y="5036515"/>
              <a:ext cx="548640" cy="577901"/>
            </a:xfrm>
            <a:custGeom>
              <a:avLst/>
              <a:gdLst>
                <a:gd name="connsiteX0" fmla="*/ 548640 w 548640"/>
                <a:gd name="connsiteY0" fmla="*/ 577901 h 577901"/>
                <a:gd name="connsiteX1" fmla="*/ 307239 w 548640"/>
                <a:gd name="connsiteY1" fmla="*/ 248717 h 577901"/>
                <a:gd name="connsiteX2" fmla="*/ 0 w 548640"/>
                <a:gd name="connsiteY2" fmla="*/ 0 h 5779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48640" h="577901">
                  <a:moveTo>
                    <a:pt x="548640" y="577901"/>
                  </a:moveTo>
                  <a:cubicBezTo>
                    <a:pt x="473659" y="461467"/>
                    <a:pt x="398679" y="345034"/>
                    <a:pt x="307239" y="248717"/>
                  </a:cubicBezTo>
                  <a:cubicBezTo>
                    <a:pt x="215799" y="152400"/>
                    <a:pt x="107899" y="76200"/>
                    <a:pt x="0" y="0"/>
                  </a:cubicBezTo>
                </a:path>
              </a:pathLst>
            </a:cu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stealth" w="lg" len="lg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1492012" y="3288283"/>
              <a:ext cx="41116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/>
                <a:t>D</a:t>
              </a:r>
              <a:endParaRPr lang="en-US" sz="1600" b="1" i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2845147" y="3283915"/>
              <a:ext cx="44756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/>
                <a:t>E</a:t>
              </a:r>
              <a:endParaRPr lang="en-US" sz="1600" b="1" i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3512515" y="3662212"/>
              <a:ext cx="44756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/>
                <a:t>F</a:t>
              </a:r>
              <a:endParaRPr lang="en-US" sz="1600" b="1" i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3269285" y="5037202"/>
              <a:ext cx="44756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/>
                <a:t>G</a:t>
              </a:r>
              <a:endParaRPr lang="en-US" sz="1600" b="1" i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76" name="Object 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10727759"/>
                </p:ext>
              </p:extLst>
            </p:nvPr>
          </p:nvGraphicFramePr>
          <p:xfrm>
            <a:off x="5486400" y="4191000"/>
            <a:ext cx="1168400" cy="3048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58" name="Equation" r:id="rId10" imgW="660240" imgH="177480" progId="Equation.DSMT4">
                    <p:embed/>
                  </p:oleObj>
                </mc:Choice>
                <mc:Fallback>
                  <p:oleObj name="Equation" r:id="rId10" imgW="660240" imgH="177480" progId="Equation.DSMT4">
                    <p:embed/>
                    <p:pic>
                      <p:nvPicPr>
                        <p:cNvPr id="76" name="Object 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486400" y="4191000"/>
                          <a:ext cx="1168400" cy="304800"/>
                        </a:xfrm>
                        <a:prstGeom prst="rect">
                          <a:avLst/>
                        </a:prstGeom>
                        <a:noFill/>
                        <a:extLst/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77" name="Object 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184910199"/>
                </p:ext>
              </p:extLst>
            </p:nvPr>
          </p:nvGraphicFramePr>
          <p:xfrm>
            <a:off x="5486400" y="4648900"/>
            <a:ext cx="1123950" cy="3048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59" name="Equation" r:id="rId12" imgW="634680" imgH="177480" progId="Equation.DSMT4">
                    <p:embed/>
                  </p:oleObj>
                </mc:Choice>
                <mc:Fallback>
                  <p:oleObj name="Equation" r:id="rId12" imgW="634680" imgH="177480" progId="Equation.DSMT4">
                    <p:embed/>
                    <p:pic>
                      <p:nvPicPr>
                        <p:cNvPr id="77" name="Object 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3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486400" y="4648900"/>
                          <a:ext cx="1123950" cy="304800"/>
                        </a:xfrm>
                        <a:prstGeom prst="rect">
                          <a:avLst/>
                        </a:prstGeom>
                        <a:noFill/>
                        <a:extLst/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78" name="Object 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731320795"/>
                </p:ext>
              </p:extLst>
            </p:nvPr>
          </p:nvGraphicFramePr>
          <p:xfrm>
            <a:off x="5486400" y="5104580"/>
            <a:ext cx="1168400" cy="3048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60" name="Equation" r:id="rId14" imgW="660240" imgH="177480" progId="Equation.DSMT4">
                    <p:embed/>
                  </p:oleObj>
                </mc:Choice>
                <mc:Fallback>
                  <p:oleObj name="Equation" r:id="rId14" imgW="660240" imgH="177480" progId="Equation.DSMT4">
                    <p:embed/>
                    <p:pic>
                      <p:nvPicPr>
                        <p:cNvPr id="78" name="Object 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5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486400" y="5104580"/>
                          <a:ext cx="1168400" cy="304800"/>
                        </a:xfrm>
                        <a:prstGeom prst="rect">
                          <a:avLst/>
                        </a:prstGeom>
                        <a:noFill/>
                        <a:extLst/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2305126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Pixel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ixe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Pixel 1">
        <a:dk1>
          <a:srgbClr val="0066FF"/>
        </a:dk1>
        <a:lt1>
          <a:srgbClr val="FFFFFF"/>
        </a:lt1>
        <a:dk2>
          <a:srgbClr val="000066"/>
        </a:dk2>
        <a:lt2>
          <a:srgbClr val="FFFFFF"/>
        </a:lt2>
        <a:accent1>
          <a:srgbClr val="6699FF"/>
        </a:accent1>
        <a:accent2>
          <a:srgbClr val="3333FF"/>
        </a:accent2>
        <a:accent3>
          <a:srgbClr val="AAAAB8"/>
        </a:accent3>
        <a:accent4>
          <a:srgbClr val="DADADA"/>
        </a:accent4>
        <a:accent5>
          <a:srgbClr val="B8CAFF"/>
        </a:accent5>
        <a:accent6>
          <a:srgbClr val="2D2DE7"/>
        </a:accent6>
        <a:hlink>
          <a:srgbClr val="FFCC00"/>
        </a:hlink>
        <a:folHlink>
          <a:srgbClr val="00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2">
        <a:dk1>
          <a:srgbClr val="009999"/>
        </a:dk1>
        <a:lt1>
          <a:srgbClr val="FFFFFF"/>
        </a:lt1>
        <a:dk2>
          <a:srgbClr val="334B49"/>
        </a:dk2>
        <a:lt2>
          <a:srgbClr val="FFFFFF"/>
        </a:lt2>
        <a:accent1>
          <a:srgbClr val="33CCCC"/>
        </a:accent1>
        <a:accent2>
          <a:srgbClr val="008080"/>
        </a:accent2>
        <a:accent3>
          <a:srgbClr val="ADB1B1"/>
        </a:accent3>
        <a:accent4>
          <a:srgbClr val="DADADA"/>
        </a:accent4>
        <a:accent5>
          <a:srgbClr val="ADE2E2"/>
        </a:accent5>
        <a:accent6>
          <a:srgbClr val="007373"/>
        </a:accent6>
        <a:hlink>
          <a:srgbClr val="FFCC00"/>
        </a:hlink>
        <a:folHlink>
          <a:srgbClr val="0066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3">
        <a:dk1>
          <a:srgbClr val="006699"/>
        </a:dk1>
        <a:lt1>
          <a:srgbClr val="FFFFFF"/>
        </a:lt1>
        <a:dk2>
          <a:srgbClr val="333399"/>
        </a:dk2>
        <a:lt2>
          <a:srgbClr val="FFFFFF"/>
        </a:lt2>
        <a:accent1>
          <a:srgbClr val="0099CC"/>
        </a:accent1>
        <a:accent2>
          <a:srgbClr val="0386AF"/>
        </a:accent2>
        <a:accent3>
          <a:srgbClr val="ADADCA"/>
        </a:accent3>
        <a:accent4>
          <a:srgbClr val="DADADA"/>
        </a:accent4>
        <a:accent5>
          <a:srgbClr val="AACAE2"/>
        </a:accent5>
        <a:accent6>
          <a:srgbClr val="02799E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4">
        <a:dk1>
          <a:srgbClr val="008080"/>
        </a:dk1>
        <a:lt1>
          <a:srgbClr val="FFFFFF"/>
        </a:lt1>
        <a:dk2>
          <a:srgbClr val="2F978D"/>
        </a:dk2>
        <a:lt2>
          <a:srgbClr val="FFFFFF"/>
        </a:lt2>
        <a:accent1>
          <a:srgbClr val="0099FF"/>
        </a:accent1>
        <a:accent2>
          <a:srgbClr val="009999"/>
        </a:accent2>
        <a:accent3>
          <a:srgbClr val="ADC9C5"/>
        </a:accent3>
        <a:accent4>
          <a:srgbClr val="DADADA"/>
        </a:accent4>
        <a:accent5>
          <a:srgbClr val="AACAFF"/>
        </a:accent5>
        <a:accent6>
          <a:srgbClr val="008A8A"/>
        </a:accent6>
        <a:hlink>
          <a:srgbClr val="FFFFCC"/>
        </a:hlink>
        <a:folHlink>
          <a:srgbClr val="70CAC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5">
        <a:dk1>
          <a:srgbClr val="822504"/>
        </a:dk1>
        <a:lt1>
          <a:srgbClr val="FFFFFF"/>
        </a:lt1>
        <a:dk2>
          <a:srgbClr val="330000"/>
        </a:dk2>
        <a:lt2>
          <a:srgbClr val="FFFFFF"/>
        </a:lt2>
        <a:accent1>
          <a:srgbClr val="FF9900"/>
        </a:accent1>
        <a:accent2>
          <a:srgbClr val="9E2A06"/>
        </a:accent2>
        <a:accent3>
          <a:srgbClr val="ADAAAA"/>
        </a:accent3>
        <a:accent4>
          <a:srgbClr val="DADADA"/>
        </a:accent4>
        <a:accent5>
          <a:srgbClr val="FFCAAA"/>
        </a:accent5>
        <a:accent6>
          <a:srgbClr val="8F2505"/>
        </a:accent6>
        <a:hlink>
          <a:srgbClr val="FF3300"/>
        </a:hlink>
        <a:folHlink>
          <a:srgbClr val="7C070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6">
        <a:dk1>
          <a:srgbClr val="336600"/>
        </a:dk1>
        <a:lt1>
          <a:srgbClr val="FFFFFF"/>
        </a:lt1>
        <a:dk2>
          <a:srgbClr val="4A7911"/>
        </a:dk2>
        <a:lt2>
          <a:srgbClr val="FFFFFF"/>
        </a:lt2>
        <a:accent1>
          <a:srgbClr val="666633"/>
        </a:accent1>
        <a:accent2>
          <a:srgbClr val="669900"/>
        </a:accent2>
        <a:accent3>
          <a:srgbClr val="B1BEAA"/>
        </a:accent3>
        <a:accent4>
          <a:srgbClr val="DADADA"/>
        </a:accent4>
        <a:accent5>
          <a:srgbClr val="B8B8AD"/>
        </a:accent5>
        <a:accent6>
          <a:srgbClr val="5C8A00"/>
        </a:accent6>
        <a:hlink>
          <a:srgbClr val="FFCC00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7">
        <a:dk1>
          <a:srgbClr val="000000"/>
        </a:dk1>
        <a:lt1>
          <a:srgbClr val="FFFFFF"/>
        </a:lt1>
        <a:dk2>
          <a:srgbClr val="000000"/>
        </a:dk2>
        <a:lt2>
          <a:srgbClr val="CC3300"/>
        </a:lt2>
        <a:accent1>
          <a:srgbClr val="FFCC00"/>
        </a:accent1>
        <a:accent2>
          <a:srgbClr val="CC6600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B95C00"/>
        </a:accent6>
        <a:hlink>
          <a:srgbClr val="663300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8">
        <a:dk1>
          <a:srgbClr val="003300"/>
        </a:dk1>
        <a:lt1>
          <a:srgbClr val="FFFFFF"/>
        </a:lt1>
        <a:dk2>
          <a:srgbClr val="000000"/>
        </a:dk2>
        <a:lt2>
          <a:srgbClr val="336600"/>
        </a:lt2>
        <a:accent1>
          <a:srgbClr val="CCCC00"/>
        </a:accent1>
        <a:accent2>
          <a:srgbClr val="669900"/>
        </a:accent2>
        <a:accent3>
          <a:srgbClr val="FFFFFF"/>
        </a:accent3>
        <a:accent4>
          <a:srgbClr val="002A00"/>
        </a:accent4>
        <a:accent5>
          <a:srgbClr val="E2E2AA"/>
        </a:accent5>
        <a:accent6>
          <a:srgbClr val="5C8A00"/>
        </a:accent6>
        <a:hlink>
          <a:srgbClr val="333300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9">
        <a:dk1>
          <a:srgbClr val="000000"/>
        </a:dk1>
        <a:lt1>
          <a:srgbClr val="FFFFFF"/>
        </a:lt1>
        <a:dk2>
          <a:srgbClr val="000000"/>
        </a:dk2>
        <a:lt2>
          <a:srgbClr val="440044"/>
        </a:lt2>
        <a:accent1>
          <a:srgbClr val="FFCCCC"/>
        </a:accent1>
        <a:accent2>
          <a:srgbClr val="790571"/>
        </a:accent2>
        <a:accent3>
          <a:srgbClr val="FFFFFF"/>
        </a:accent3>
        <a:accent4>
          <a:srgbClr val="000000"/>
        </a:accent4>
        <a:accent5>
          <a:srgbClr val="FFE2E2"/>
        </a:accent5>
        <a:accent6>
          <a:srgbClr val="6D0466"/>
        </a:accent6>
        <a:hlink>
          <a:srgbClr val="993366"/>
        </a:hlink>
        <a:folHlink>
          <a:srgbClr val="9F839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0">
        <a:dk1>
          <a:srgbClr val="000000"/>
        </a:dk1>
        <a:lt1>
          <a:srgbClr val="FFFFFF"/>
        </a:lt1>
        <a:dk2>
          <a:srgbClr val="000000"/>
        </a:dk2>
        <a:lt2>
          <a:srgbClr val="FF9900"/>
        </a:lt2>
        <a:accent1>
          <a:srgbClr val="FFCC99"/>
        </a:accent1>
        <a:accent2>
          <a:srgbClr val="FBA313"/>
        </a:accent2>
        <a:accent3>
          <a:srgbClr val="FFFFFF"/>
        </a:accent3>
        <a:accent4>
          <a:srgbClr val="000000"/>
        </a:accent4>
        <a:accent5>
          <a:srgbClr val="FFE2CA"/>
        </a:accent5>
        <a:accent6>
          <a:srgbClr val="E39310"/>
        </a:accent6>
        <a:hlink>
          <a:srgbClr val="CC3300"/>
        </a:hlink>
        <a:folHlink>
          <a:srgbClr val="FCC6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1">
        <a:dk1>
          <a:srgbClr val="000000"/>
        </a:dk1>
        <a:lt1>
          <a:srgbClr val="FFFFFF"/>
        </a:lt1>
        <a:dk2>
          <a:srgbClr val="000000"/>
        </a:dk2>
        <a:lt2>
          <a:srgbClr val="779F92"/>
        </a:lt2>
        <a:accent1>
          <a:srgbClr val="33CCCC"/>
        </a:accent1>
        <a:accent2>
          <a:srgbClr val="9DC2D7"/>
        </a:accent2>
        <a:accent3>
          <a:srgbClr val="FFFFFF"/>
        </a:accent3>
        <a:accent4>
          <a:srgbClr val="000000"/>
        </a:accent4>
        <a:accent5>
          <a:srgbClr val="ADE2E2"/>
        </a:accent5>
        <a:accent6>
          <a:srgbClr val="8EB0C3"/>
        </a:accent6>
        <a:hlink>
          <a:srgbClr val="006666"/>
        </a:hlink>
        <a:folHlink>
          <a:srgbClr val="CC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2">
        <a:dk1>
          <a:srgbClr val="000000"/>
        </a:dk1>
        <a:lt1>
          <a:srgbClr val="FFFFFF"/>
        </a:lt1>
        <a:dk2>
          <a:srgbClr val="000000"/>
        </a:dk2>
        <a:lt2>
          <a:srgbClr val="00007D"/>
        </a:lt2>
        <a:accent1>
          <a:srgbClr val="9999FF"/>
        </a:accent1>
        <a:accent2>
          <a:srgbClr val="9999CC"/>
        </a:accent2>
        <a:accent3>
          <a:srgbClr val="FFFFFF"/>
        </a:accent3>
        <a:accent4>
          <a:srgbClr val="000000"/>
        </a:accent4>
        <a:accent5>
          <a:srgbClr val="CACAFF"/>
        </a:accent5>
        <a:accent6>
          <a:srgbClr val="8A8AB9"/>
        </a:accent6>
        <a:hlink>
          <a:srgbClr val="666699"/>
        </a:hlink>
        <a:folHlink>
          <a:srgbClr val="CCCCE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Guided Wave Optics</Template>
  <TotalTime>27139</TotalTime>
  <Words>937</Words>
  <Application>Microsoft Office PowerPoint</Application>
  <PresentationFormat>On-screen Show (4:3)</PresentationFormat>
  <Paragraphs>185</Paragraphs>
  <Slides>23</Slides>
  <Notes>6</Notes>
  <HiddenSlides>0</HiddenSlides>
  <MMClips>1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3" baseType="lpstr">
      <vt:lpstr>Arial</vt:lpstr>
      <vt:lpstr>Arial Black</vt:lpstr>
      <vt:lpstr>Calibri</vt:lpstr>
      <vt:lpstr>Cambria Math</vt:lpstr>
      <vt:lpstr>Comic Sans MS</vt:lpstr>
      <vt:lpstr>Symbol</vt:lpstr>
      <vt:lpstr>Times New Roman</vt:lpstr>
      <vt:lpstr>Wingdings</vt:lpstr>
      <vt:lpstr>Pixel</vt:lpstr>
      <vt:lpstr>Equation</vt:lpstr>
      <vt:lpstr>MIT 3.022 Microstructural Evolution in Materials  9: Surface Energy</vt:lpstr>
      <vt:lpstr>Surface: where exciting new physics continues to surface</vt:lpstr>
      <vt:lpstr>It takes energy to create new surfaces</vt:lpstr>
      <vt:lpstr>Microscopic origin of surface energy</vt:lpstr>
      <vt:lpstr>Surface energy and crystal structure: FCC (100)</vt:lpstr>
      <vt:lpstr>Surface energy and crystal structure: FCC (110)</vt:lpstr>
      <vt:lpstr>Surface energy and crystal structure: FCC (111)</vt:lpstr>
      <vt:lpstr>Surface energy of high-index planes</vt:lpstr>
      <vt:lpstr>Wulff construction: equilibrium shape of crystals</vt:lpstr>
      <vt:lpstr>Crystallography and diamond cleavage</vt:lpstr>
      <vt:lpstr>Crystallography and diamond cleavage</vt:lpstr>
      <vt:lpstr>Surface adsorption and reconstruction</vt:lpstr>
      <vt:lpstr>Surface energy = surface tension ?</vt:lpstr>
      <vt:lpstr>Surface and chemical potential</vt:lpstr>
      <vt:lpstr>Surface and chemical potential (cont’d)</vt:lpstr>
      <vt:lpstr>Surface and chemical potential (cont’d)</vt:lpstr>
      <vt:lpstr>Surface energy driven material processing: nanoparticle synthesis using Rayleigh instability</vt:lpstr>
      <vt:lpstr>Surface energy driven material processing: nanoparticle synthesis using Rayleigh instability</vt:lpstr>
      <vt:lpstr>Surface energy driven material processing: nanoscale patterning based on templated dewetting</vt:lpstr>
      <vt:lpstr>Summary</vt:lpstr>
      <vt:lpstr>List of symbols</vt:lpstr>
      <vt:lpstr>List of symbols</vt:lpstr>
      <vt:lpstr>List of symbols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MSEG 803 Equilibria in Material Systems</dc:title>
  <dc:creator>hjj</dc:creator>
  <cp:lastModifiedBy>JJ HU</cp:lastModifiedBy>
  <cp:revision>3516</cp:revision>
  <dcterms:created xsi:type="dcterms:W3CDTF">2006-08-16T00:00:00Z</dcterms:created>
  <dcterms:modified xsi:type="dcterms:W3CDTF">2019-03-21T21:28:32Z</dcterms:modified>
</cp:coreProperties>
</file>