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77" r:id="rId5"/>
    <p:sldId id="259" r:id="rId6"/>
    <p:sldId id="28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3" r:id="rId23"/>
    <p:sldId id="275" r:id="rId24"/>
    <p:sldId id="276" r:id="rId25"/>
    <p:sldId id="284" r:id="rId26"/>
    <p:sldId id="278" r:id="rId27"/>
    <p:sldId id="279" r:id="rId28"/>
    <p:sldId id="285" r:id="rId29"/>
    <p:sldId id="280" r:id="rId30"/>
    <p:sldId id="286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339933"/>
    <a:srgbClr val="00CC00"/>
    <a:srgbClr val="89CC40"/>
    <a:srgbClr val="D1E1FF"/>
    <a:srgbClr val="ABC7FF"/>
    <a:srgbClr val="8FB7FF"/>
    <a:srgbClr val="F7FAFF"/>
    <a:srgbClr val="E1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3" autoAdjust="0"/>
    <p:restoredTop sz="93515" autoAdjust="0"/>
  </p:normalViewPr>
  <p:slideViewPr>
    <p:cSldViewPr>
      <p:cViewPr varScale="1">
        <p:scale>
          <a:sx n="61" d="100"/>
          <a:sy n="61" d="100"/>
        </p:scale>
        <p:origin x="8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C7F99D87-FF50-4533-9CA2-6B864BD2CE97}"/>
    <pc:docChg chg="undo custSel addSld modSld sldOrd">
      <pc:chgData name="JJ HU" userId="f9cbafaa3520ff22" providerId="LiveId" clId="{C7F99D87-FF50-4533-9CA2-6B864BD2CE97}" dt="2017-10-02T04:06:20.820" v="992"/>
      <pc:docMkLst>
        <pc:docMk/>
      </pc:docMkLst>
      <pc:sldChg chg="modNotesTx">
        <pc:chgData name="JJ HU" userId="f9cbafaa3520ff22" providerId="LiveId" clId="{C7F99D87-FF50-4533-9CA2-6B864BD2CE97}" dt="2017-09-27T02:28:20.614" v="293" actId="20577"/>
        <pc:sldMkLst>
          <pc:docMk/>
          <pc:sldMk cId="3863100037" sldId="261"/>
        </pc:sldMkLst>
      </pc:sldChg>
      <pc:sldChg chg="addSp delSp modSp">
        <pc:chgData name="JJ HU" userId="f9cbafaa3520ff22" providerId="LiveId" clId="{C7F99D87-FF50-4533-9CA2-6B864BD2CE97}" dt="2017-09-27T17:53:48.980" v="333" actId="1036"/>
        <pc:sldMkLst>
          <pc:docMk/>
          <pc:sldMk cId="1630917664" sldId="263"/>
        </pc:sldMkLst>
        <pc:spChg chg="mod">
          <ac:chgData name="JJ HU" userId="f9cbafaa3520ff22" providerId="LiveId" clId="{C7F99D87-FF50-4533-9CA2-6B864BD2CE97}" dt="2017-09-27T02:44:33.407" v="294" actId="20577"/>
          <ac:spMkLst>
            <pc:docMk/>
            <pc:sldMk cId="1630917664" sldId="263"/>
            <ac:spMk id="2" creationId="{00000000-0000-0000-0000-000000000000}"/>
          </ac:spMkLst>
        </pc:spChg>
        <pc:picChg chg="add del mod">
          <ac:chgData name="JJ HU" userId="f9cbafaa3520ff22" providerId="LiveId" clId="{C7F99D87-FF50-4533-9CA2-6B864BD2CE97}" dt="2017-09-27T17:53:48.980" v="333" actId="1036"/>
          <ac:picMkLst>
            <pc:docMk/>
            <pc:sldMk cId="1630917664" sldId="263"/>
            <ac:picMk id="11" creationId="{42F796A0-80C3-44D8-A8D7-B1185B2362B7}"/>
          </ac:picMkLst>
        </pc:picChg>
      </pc:sldChg>
      <pc:sldChg chg="addSp delSp modSp">
        <pc:chgData name="JJ HU" userId="f9cbafaa3520ff22" providerId="LiveId" clId="{C7F99D87-FF50-4533-9CA2-6B864BD2CE97}" dt="2017-09-27T03:08:02.276" v="318" actId="1036"/>
        <pc:sldMkLst>
          <pc:docMk/>
          <pc:sldMk cId="1454888528" sldId="265"/>
        </pc:sldMkLst>
        <pc:spChg chg="mod">
          <ac:chgData name="JJ HU" userId="f9cbafaa3520ff22" providerId="LiveId" clId="{C7F99D87-FF50-4533-9CA2-6B864BD2CE97}" dt="2017-09-27T03:08:02.276" v="318" actId="1036"/>
          <ac:spMkLst>
            <pc:docMk/>
            <pc:sldMk cId="1454888528" sldId="265"/>
            <ac:spMk id="4" creationId="{00000000-0000-0000-0000-000000000000}"/>
          </ac:spMkLst>
        </pc:spChg>
        <pc:picChg chg="add mod modCrop">
          <ac:chgData name="JJ HU" userId="f9cbafaa3520ff22" providerId="LiveId" clId="{C7F99D87-FF50-4533-9CA2-6B864BD2CE97}" dt="2017-09-27T03:07:42.250" v="317" actId="1036"/>
          <ac:picMkLst>
            <pc:docMk/>
            <pc:sldMk cId="1454888528" sldId="265"/>
            <ac:picMk id="3" creationId="{C535C744-3D46-4AC0-B816-D5835C7AA47C}"/>
          </ac:picMkLst>
        </pc:picChg>
        <pc:picChg chg="del">
          <ac:chgData name="JJ HU" userId="f9cbafaa3520ff22" providerId="LiveId" clId="{C7F99D87-FF50-4533-9CA2-6B864BD2CE97}" dt="2017-09-27T03:05:28.120" v="295" actId="478"/>
          <ac:picMkLst>
            <pc:docMk/>
            <pc:sldMk cId="1454888528" sldId="265"/>
            <ac:picMk id="5" creationId="{00000000-0000-0000-0000-000000000000}"/>
          </ac:picMkLst>
        </pc:picChg>
      </pc:sldChg>
      <pc:sldChg chg="modSp">
        <pc:chgData name="JJ HU" userId="f9cbafaa3520ff22" providerId="LiveId" clId="{C7F99D87-FF50-4533-9CA2-6B864BD2CE97}" dt="2017-09-27T02:12:58.938" v="182" actId="1036"/>
        <pc:sldMkLst>
          <pc:docMk/>
          <pc:sldMk cId="1689068101" sldId="267"/>
        </pc:sldMkLst>
        <pc:spChg chg="mod">
          <ac:chgData name="JJ HU" userId="f9cbafaa3520ff22" providerId="LiveId" clId="{C7F99D87-FF50-4533-9CA2-6B864BD2CE97}" dt="2017-09-27T02:12:58.938" v="182" actId="1036"/>
          <ac:spMkLst>
            <pc:docMk/>
            <pc:sldMk cId="1689068101" sldId="267"/>
            <ac:spMk id="20" creationId="{00000000-0000-0000-0000-000000000000}"/>
          </ac:spMkLst>
        </pc:spChg>
      </pc:sldChg>
      <pc:sldChg chg="modSp">
        <pc:chgData name="JJ HU" userId="f9cbafaa3520ff22" providerId="LiveId" clId="{C7F99D87-FF50-4533-9CA2-6B864BD2CE97}" dt="2017-09-27T03:16:14.775" v="331" actId="1036"/>
        <pc:sldMkLst>
          <pc:docMk/>
          <pc:sldMk cId="490779209" sldId="268"/>
        </pc:sldMkLst>
        <pc:spChg chg="mod">
          <ac:chgData name="JJ HU" userId="f9cbafaa3520ff22" providerId="LiveId" clId="{C7F99D87-FF50-4533-9CA2-6B864BD2CE97}" dt="2017-09-27T03:16:14.775" v="331" actId="1036"/>
          <ac:spMkLst>
            <pc:docMk/>
            <pc:sldMk cId="490779209" sldId="268"/>
            <ac:spMk id="25" creationId="{00000000-0000-0000-0000-000000000000}"/>
          </ac:spMkLst>
        </pc:spChg>
        <pc:spChg chg="mod">
          <ac:chgData name="JJ HU" userId="f9cbafaa3520ff22" providerId="LiveId" clId="{C7F99D87-FF50-4533-9CA2-6B864BD2CE97}" dt="2017-09-27T03:16:05.767" v="329" actId="1035"/>
          <ac:spMkLst>
            <pc:docMk/>
            <pc:sldMk cId="490779209" sldId="268"/>
            <ac:spMk id="27" creationId="{00000000-0000-0000-0000-000000000000}"/>
          </ac:spMkLst>
        </pc:spChg>
        <pc:cxnChg chg="mod">
          <ac:chgData name="JJ HU" userId="f9cbafaa3520ff22" providerId="LiveId" clId="{C7F99D87-FF50-4533-9CA2-6B864BD2CE97}" dt="2017-09-27T03:15:53.402" v="324" actId="1076"/>
          <ac:cxnSpMkLst>
            <pc:docMk/>
            <pc:sldMk cId="490779209" sldId="268"/>
            <ac:cxnSpMk id="12" creationId="{00000000-0000-0000-0000-000000000000}"/>
          </ac:cxnSpMkLst>
        </pc:cxnChg>
        <pc:cxnChg chg="mod">
          <ac:chgData name="JJ HU" userId="f9cbafaa3520ff22" providerId="LiveId" clId="{C7F99D87-FF50-4533-9CA2-6B864BD2CE97}" dt="2017-09-27T03:16:01.572" v="326" actId="14100"/>
          <ac:cxnSpMkLst>
            <pc:docMk/>
            <pc:sldMk cId="490779209" sldId="268"/>
            <ac:cxnSpMk id="26" creationId="{00000000-0000-0000-0000-000000000000}"/>
          </ac:cxnSpMkLst>
        </pc:cxnChg>
      </pc:sldChg>
      <pc:sldChg chg="modSp modNotesTx">
        <pc:chgData name="JJ HU" userId="f9cbafaa3520ff22" providerId="LiveId" clId="{C7F99D87-FF50-4533-9CA2-6B864BD2CE97}" dt="2017-10-02T02:30:02.864" v="508" actId="20577"/>
        <pc:sldMkLst>
          <pc:docMk/>
          <pc:sldMk cId="3472661098" sldId="276"/>
        </pc:sldMkLst>
        <pc:spChg chg="mod">
          <ac:chgData name="JJ HU" userId="f9cbafaa3520ff22" providerId="LiveId" clId="{C7F99D87-FF50-4533-9CA2-6B864BD2CE97}" dt="2017-10-02T02:02:11.196" v="476" actId="20577"/>
          <ac:spMkLst>
            <pc:docMk/>
            <pc:sldMk cId="3472661098" sldId="276"/>
            <ac:spMk id="4" creationId="{00000000-0000-0000-0000-000000000000}"/>
          </ac:spMkLst>
        </pc:spChg>
      </pc:sldChg>
      <pc:sldChg chg="addSp delSp modSp addAnim delAnim modAnim modNotesTx">
        <pc:chgData name="JJ HU" userId="f9cbafaa3520ff22" providerId="LiveId" clId="{C7F99D87-FF50-4533-9CA2-6B864BD2CE97}" dt="2017-10-02T04:02:51.586" v="990" actId="1036"/>
        <pc:sldMkLst>
          <pc:docMk/>
          <pc:sldMk cId="1659984391" sldId="278"/>
        </pc:sldMkLst>
        <pc:spChg chg="mod">
          <ac:chgData name="JJ HU" userId="f9cbafaa3520ff22" providerId="LiveId" clId="{C7F99D87-FF50-4533-9CA2-6B864BD2CE97}" dt="2017-10-02T02:53:18.675" v="655" actId="6549"/>
          <ac:spMkLst>
            <pc:docMk/>
            <pc:sldMk cId="1659984391" sldId="278"/>
            <ac:spMk id="2" creationId="{00000000-0000-0000-0000-000000000000}"/>
          </ac:spMkLst>
        </pc:spChg>
        <pc:spChg chg="add mod">
          <ac:chgData name="JJ HU" userId="f9cbafaa3520ff22" providerId="LiveId" clId="{C7F99D87-FF50-4533-9CA2-6B864BD2CE97}" dt="2017-10-02T02:59:58.403" v="693" actId="20577"/>
          <ac:spMkLst>
            <pc:docMk/>
            <pc:sldMk cId="1659984391" sldId="278"/>
            <ac:spMk id="14" creationId="{6ED3A59B-0919-4C8F-A8F6-B8CD51A01AC2}"/>
          </ac:spMkLst>
        </pc:spChg>
        <pc:spChg chg="mod">
          <ac:chgData name="JJ HU" userId="f9cbafaa3520ff22" providerId="LiveId" clId="{C7F99D87-FF50-4533-9CA2-6B864BD2CE97}" dt="2017-10-02T04:02:51.586" v="990" actId="1036"/>
          <ac:spMkLst>
            <pc:docMk/>
            <pc:sldMk cId="1659984391" sldId="278"/>
            <ac:spMk id="22" creationId="{00000000-0000-0000-0000-000000000000}"/>
          </ac:spMkLst>
        </pc:spChg>
        <pc:spChg chg="del">
          <ac:chgData name="JJ HU" userId="f9cbafaa3520ff22" providerId="LiveId" clId="{C7F99D87-FF50-4533-9CA2-6B864BD2CE97}" dt="2017-10-02T02:57:05.531" v="660" actId="478"/>
          <ac:spMkLst>
            <pc:docMk/>
            <pc:sldMk cId="1659984391" sldId="278"/>
            <ac:spMk id="23" creationId="{00000000-0000-0000-0000-000000000000}"/>
          </ac:spMkLst>
        </pc:spChg>
        <pc:grpChg chg="add mod">
          <ac:chgData name="JJ HU" userId="f9cbafaa3520ff22" providerId="LiveId" clId="{C7F99D87-FF50-4533-9CA2-6B864BD2CE97}" dt="2017-10-02T02:59:58.403" v="693" actId="20577"/>
          <ac:grpSpMkLst>
            <pc:docMk/>
            <pc:sldMk cId="1659984391" sldId="278"/>
            <ac:grpSpMk id="11" creationId="{2ACC3B4D-7C05-4860-9F32-062A6A7C1474}"/>
          </ac:grpSpMkLst>
        </pc:grpChg>
        <pc:picChg chg="add del">
          <ac:chgData name="JJ HU" userId="f9cbafaa3520ff22" providerId="LiveId" clId="{C7F99D87-FF50-4533-9CA2-6B864BD2CE97}" dt="2017-10-02T02:57:05.531" v="660" actId="478"/>
          <ac:picMkLst>
            <pc:docMk/>
            <pc:sldMk cId="1659984391" sldId="278"/>
            <ac:picMk id="4" creationId="{00000000-0000-0000-0000-000000000000}"/>
          </ac:picMkLst>
        </pc:picChg>
        <pc:picChg chg="add mod modCrop">
          <ac:chgData name="JJ HU" userId="f9cbafaa3520ff22" providerId="LiveId" clId="{C7F99D87-FF50-4533-9CA2-6B864BD2CE97}" dt="2017-10-02T02:59:58.403" v="693" actId="20577"/>
          <ac:picMkLst>
            <pc:docMk/>
            <pc:sldMk cId="1659984391" sldId="278"/>
            <ac:picMk id="9" creationId="{6B1EB616-88E5-4CE2-8D61-4A291A479BA0}"/>
          </ac:picMkLst>
        </pc:picChg>
      </pc:sldChg>
      <pc:sldChg chg="addSp delSp modSp ord">
        <pc:chgData name="JJ HU" userId="f9cbafaa3520ff22" providerId="LiveId" clId="{C7F99D87-FF50-4533-9CA2-6B864BD2CE97}" dt="2017-10-02T04:06:20.820" v="992"/>
        <pc:sldMkLst>
          <pc:docMk/>
          <pc:sldMk cId="681945512" sldId="279"/>
        </pc:sldMkLst>
        <pc:spChg chg="mod">
          <ac:chgData name="JJ HU" userId="f9cbafaa3520ff22" providerId="LiveId" clId="{C7F99D87-FF50-4533-9CA2-6B864BD2CE97}" dt="2017-10-02T02:53:21.409" v="656" actId="6549"/>
          <ac:spMkLst>
            <pc:docMk/>
            <pc:sldMk cId="681945512" sldId="279"/>
            <ac:spMk id="2" creationId="{00000000-0000-0000-0000-000000000000}"/>
          </ac:spMkLst>
        </pc:spChg>
        <pc:picChg chg="add del mod">
          <ac:chgData name="JJ HU" userId="f9cbafaa3520ff22" providerId="LiveId" clId="{C7F99D87-FF50-4533-9CA2-6B864BD2CE97}" dt="2017-10-02T03:18:46.298" v="857" actId="20577"/>
          <ac:picMkLst>
            <pc:docMk/>
            <pc:sldMk cId="681945512" sldId="279"/>
            <ac:picMk id="5" creationId="{F61BFE04-EA1A-4F89-AE07-5BEF94FD0453}"/>
          </ac:picMkLst>
        </pc:picChg>
      </pc:sldChg>
      <pc:sldChg chg="modNotesTx">
        <pc:chgData name="JJ HU" userId="f9cbafaa3520ff22" providerId="LiveId" clId="{C7F99D87-FF50-4533-9CA2-6B864BD2CE97}" dt="2017-10-02T03:59:10.746" v="982" actId="20577"/>
        <pc:sldMkLst>
          <pc:docMk/>
          <pc:sldMk cId="2355420256" sldId="281"/>
        </pc:sldMkLst>
      </pc:sldChg>
      <pc:sldChg chg="addSp delSp modSp add">
        <pc:chgData name="JJ HU" userId="f9cbafaa3520ff22" providerId="LiveId" clId="{C7F99D87-FF50-4533-9CA2-6B864BD2CE97}" dt="2017-09-27T02:09:17.094" v="179" actId="14100"/>
        <pc:sldMkLst>
          <pc:docMk/>
          <pc:sldMk cId="4153271829" sldId="282"/>
        </pc:sldMkLst>
        <pc:spChg chg="mod">
          <ac:chgData name="JJ HU" userId="f9cbafaa3520ff22" providerId="LiveId" clId="{C7F99D87-FF50-4533-9CA2-6B864BD2CE97}" dt="2017-09-27T02:02:59.634" v="138" actId="20577"/>
          <ac:spMkLst>
            <pc:docMk/>
            <pc:sldMk cId="4153271829" sldId="282"/>
            <ac:spMk id="2" creationId="{00000000-0000-0000-0000-000000000000}"/>
          </ac:spMkLst>
        </pc:spChg>
        <pc:spChg chg="mod">
          <ac:chgData name="JJ HU" userId="f9cbafaa3520ff22" providerId="LiveId" clId="{C7F99D87-FF50-4533-9CA2-6B864BD2CE97}" dt="2017-09-27T02:09:17.094" v="179" actId="14100"/>
          <ac:spMkLst>
            <pc:docMk/>
            <pc:sldMk cId="4153271829" sldId="282"/>
            <ac:spMk id="3" creationId="{00000000-0000-0000-0000-000000000000}"/>
          </ac:spMkLst>
        </pc:spChg>
        <pc:spChg chg="del">
          <ac:chgData name="JJ HU" userId="f9cbafaa3520ff22" providerId="LiveId" clId="{C7F99D87-FF50-4533-9CA2-6B864BD2CE97}" dt="2017-09-27T01:51:13.257" v="20" actId="478"/>
          <ac:spMkLst>
            <pc:docMk/>
            <pc:sldMk cId="4153271829" sldId="282"/>
            <ac:spMk id="8" creationId="{00000000-0000-0000-0000-000000000000}"/>
          </ac:spMkLst>
        </pc:spChg>
        <pc:spChg chg="add mod">
          <ac:chgData name="JJ HU" userId="f9cbafaa3520ff22" providerId="LiveId" clId="{C7F99D87-FF50-4533-9CA2-6B864BD2CE97}" dt="2017-09-27T02:04:19.838" v="152" actId="14100"/>
          <ac:spMkLst>
            <pc:docMk/>
            <pc:sldMk cId="4153271829" sldId="282"/>
            <ac:spMk id="12" creationId="{C5716A07-5CD6-4C07-8FE1-2E6161EEEB8D}"/>
          </ac:spMkLst>
        </pc:spChg>
        <pc:spChg chg="del">
          <ac:chgData name="JJ HU" userId="f9cbafaa3520ff22" providerId="LiveId" clId="{C7F99D87-FF50-4533-9CA2-6B864BD2CE97}" dt="2017-09-27T01:51:13.257" v="20" actId="478"/>
          <ac:spMkLst>
            <pc:docMk/>
            <pc:sldMk cId="4153271829" sldId="282"/>
            <ac:spMk id="13" creationId="{00000000-0000-0000-0000-000000000000}"/>
          </ac:spMkLst>
        </pc:spChg>
        <pc:spChg chg="del">
          <ac:chgData name="JJ HU" userId="f9cbafaa3520ff22" providerId="LiveId" clId="{C7F99D87-FF50-4533-9CA2-6B864BD2CE97}" dt="2017-09-27T01:51:13.257" v="20" actId="478"/>
          <ac:spMkLst>
            <pc:docMk/>
            <pc:sldMk cId="4153271829" sldId="282"/>
            <ac:spMk id="15" creationId="{00000000-0000-0000-0000-000000000000}"/>
          </ac:spMkLst>
        </pc:spChg>
        <pc:spChg chg="del">
          <ac:chgData name="JJ HU" userId="f9cbafaa3520ff22" providerId="LiveId" clId="{C7F99D87-FF50-4533-9CA2-6B864BD2CE97}" dt="2017-09-27T01:51:13.257" v="20" actId="478"/>
          <ac:spMkLst>
            <pc:docMk/>
            <pc:sldMk cId="4153271829" sldId="282"/>
            <ac:spMk id="17" creationId="{00000000-0000-0000-0000-000000000000}"/>
          </ac:spMkLst>
        </pc:spChg>
        <pc:picChg chg="del">
          <ac:chgData name="JJ HU" userId="f9cbafaa3520ff22" providerId="LiveId" clId="{C7F99D87-FF50-4533-9CA2-6B864BD2CE97}" dt="2017-09-27T01:51:13.257" v="20" actId="478"/>
          <ac:picMkLst>
            <pc:docMk/>
            <pc:sldMk cId="4153271829" sldId="282"/>
            <ac:picMk id="4" creationId="{00000000-0000-0000-0000-000000000000}"/>
          </ac:picMkLst>
        </pc:picChg>
        <pc:picChg chg="add mod">
          <ac:chgData name="JJ HU" userId="f9cbafaa3520ff22" providerId="LiveId" clId="{C7F99D87-FF50-4533-9CA2-6B864BD2CE97}" dt="2017-09-27T01:53:36.416" v="48" actId="1076"/>
          <ac:picMkLst>
            <pc:docMk/>
            <pc:sldMk cId="4153271829" sldId="282"/>
            <ac:picMk id="7" creationId="{34DF71EC-C5CA-4AF3-BD2C-9E788E5125E7}"/>
          </ac:picMkLst>
        </pc:picChg>
        <pc:picChg chg="add mod">
          <ac:chgData name="JJ HU" userId="f9cbafaa3520ff22" providerId="LiveId" clId="{C7F99D87-FF50-4533-9CA2-6B864BD2CE97}" dt="2017-09-27T02:03:37.652" v="142" actId="692"/>
          <ac:picMkLst>
            <pc:docMk/>
            <pc:sldMk cId="4153271829" sldId="282"/>
            <ac:picMk id="11" creationId="{A99A965F-DC90-4B78-A8DF-0F121CA03623}"/>
          </ac:picMkLst>
        </pc:picChg>
        <pc:cxnChg chg="del">
          <ac:chgData name="JJ HU" userId="f9cbafaa3520ff22" providerId="LiveId" clId="{C7F99D87-FF50-4533-9CA2-6B864BD2CE97}" dt="2017-09-27T01:51:13.257" v="20" actId="478"/>
          <ac:cxnSpMkLst>
            <pc:docMk/>
            <pc:sldMk cId="4153271829" sldId="282"/>
            <ac:cxnSpMk id="9" creationId="{00000000-0000-0000-0000-000000000000}"/>
          </ac:cxnSpMkLst>
        </pc:cxnChg>
        <pc:cxnChg chg="del">
          <ac:chgData name="JJ HU" userId="f9cbafaa3520ff22" providerId="LiveId" clId="{C7F99D87-FF50-4533-9CA2-6B864BD2CE97}" dt="2017-09-27T01:51:13.257" v="20" actId="478"/>
          <ac:cxnSpMkLst>
            <pc:docMk/>
            <pc:sldMk cId="4153271829" sldId="282"/>
            <ac:cxnSpMk id="14" creationId="{00000000-0000-0000-0000-000000000000}"/>
          </ac:cxnSpMkLst>
        </pc:cxnChg>
        <pc:cxnChg chg="del">
          <ac:chgData name="JJ HU" userId="f9cbafaa3520ff22" providerId="LiveId" clId="{C7F99D87-FF50-4533-9CA2-6B864BD2CE97}" dt="2017-09-27T01:51:13.257" v="20" actId="478"/>
          <ac:cxnSpMkLst>
            <pc:docMk/>
            <pc:sldMk cId="4153271829" sldId="282"/>
            <ac:cxnSpMk id="16" creationId="{00000000-0000-0000-0000-000000000000}"/>
          </ac:cxnSpMkLst>
        </pc:cxnChg>
        <pc:cxnChg chg="del">
          <ac:chgData name="JJ HU" userId="f9cbafaa3520ff22" providerId="LiveId" clId="{C7F99D87-FF50-4533-9CA2-6B864BD2CE97}" dt="2017-09-27T01:51:13.257" v="20" actId="478"/>
          <ac:cxnSpMkLst>
            <pc:docMk/>
            <pc:sldMk cId="4153271829" sldId="282"/>
            <ac:cxnSpMk id="18" creationId="{00000000-0000-0000-0000-000000000000}"/>
          </ac:cxnSpMkLst>
        </pc:cxnChg>
        <pc:cxnChg chg="add mod">
          <ac:chgData name="JJ HU" userId="f9cbafaa3520ff22" providerId="LiveId" clId="{C7F99D87-FF50-4533-9CA2-6B864BD2CE97}" dt="2017-09-27T02:04:37.338" v="158" actId="692"/>
          <ac:cxnSpMkLst>
            <pc:docMk/>
            <pc:sldMk cId="4153271829" sldId="282"/>
            <ac:cxnSpMk id="20" creationId="{65CEE702-F930-449B-9079-3701F3140246}"/>
          </ac:cxnSpMkLst>
        </pc:cxnChg>
        <pc:cxnChg chg="add mod">
          <ac:chgData name="JJ HU" userId="f9cbafaa3520ff22" providerId="LiveId" clId="{C7F99D87-FF50-4533-9CA2-6B864BD2CE97}" dt="2017-09-27T02:07:44.670" v="165" actId="14100"/>
          <ac:cxnSpMkLst>
            <pc:docMk/>
            <pc:sldMk cId="4153271829" sldId="282"/>
            <ac:cxnSpMk id="21" creationId="{F42ADAD7-ACA5-48FF-BBF0-F2C5CAB37E20}"/>
          </ac:cxnSpMkLst>
        </pc:cxnChg>
      </pc:sldChg>
      <pc:sldChg chg="addSp delSp modSp add modNotesTx">
        <pc:chgData name="JJ HU" userId="f9cbafaa3520ff22" providerId="LiveId" clId="{C7F99D87-FF50-4533-9CA2-6B864BD2CE97}" dt="2017-09-27T18:00:47.571" v="465" actId="1036"/>
        <pc:sldMkLst>
          <pc:docMk/>
          <pc:sldMk cId="623688059" sldId="283"/>
        </pc:sldMkLst>
        <pc:spChg chg="del mod">
          <ac:chgData name="JJ HU" userId="f9cbafaa3520ff22" providerId="LiveId" clId="{C7F99D87-FF50-4533-9CA2-6B864BD2CE97}" dt="2017-09-27T17:57:50.707" v="373" actId="478"/>
          <ac:spMkLst>
            <pc:docMk/>
            <pc:sldMk cId="623688059" sldId="283"/>
            <ac:spMk id="2" creationId="{00000000-0000-0000-0000-000000000000}"/>
          </ac:spMkLst>
        </pc:spChg>
        <pc:spChg chg="del">
          <ac:chgData name="JJ HU" userId="f9cbafaa3520ff22" providerId="LiveId" clId="{C7F99D87-FF50-4533-9CA2-6B864BD2CE97}" dt="2017-09-27T17:54:07.085" v="354" actId="478"/>
          <ac:spMkLst>
            <pc:docMk/>
            <pc:sldMk cId="623688059" sldId="283"/>
            <ac:spMk id="3" creationId="{00000000-0000-0000-0000-000000000000}"/>
          </ac:spMkLst>
        </pc:spChg>
        <pc:spChg chg="add del mod">
          <ac:chgData name="JJ HU" userId="f9cbafaa3520ff22" providerId="LiveId" clId="{C7F99D87-FF50-4533-9CA2-6B864BD2CE97}" dt="2017-09-27T17:54:09.961" v="355" actId="478"/>
          <ac:spMkLst>
            <pc:docMk/>
            <pc:sldMk cId="623688059" sldId="283"/>
            <ac:spMk id="6" creationId="{5F3452CE-8C4D-40B8-A0AB-32D92BB766F3}"/>
          </ac:spMkLst>
        </pc:spChg>
        <pc:spChg chg="add del mod">
          <ac:chgData name="JJ HU" userId="f9cbafaa3520ff22" providerId="LiveId" clId="{C7F99D87-FF50-4533-9CA2-6B864BD2CE97}" dt="2017-09-27T17:57:52.352" v="374" actId="478"/>
          <ac:spMkLst>
            <pc:docMk/>
            <pc:sldMk cId="623688059" sldId="283"/>
            <ac:spMk id="12" creationId="{C77FA7C0-B2F3-4E64-AFAD-D5995AC0DB5E}"/>
          </ac:spMkLst>
        </pc:spChg>
        <pc:spChg chg="add mod">
          <ac:chgData name="JJ HU" userId="f9cbafaa3520ff22" providerId="LiveId" clId="{C7F99D87-FF50-4533-9CA2-6B864BD2CE97}" dt="2017-09-27T18:00:47.571" v="465" actId="1036"/>
          <ac:spMkLst>
            <pc:docMk/>
            <pc:sldMk cId="623688059" sldId="283"/>
            <ac:spMk id="13" creationId="{9E328986-2ECB-4E12-8D07-E6B271A8E4EB}"/>
          </ac:spMkLst>
        </pc:spChg>
        <pc:spChg chg="add mod">
          <ac:chgData name="JJ HU" userId="f9cbafaa3520ff22" providerId="LiveId" clId="{C7F99D87-FF50-4533-9CA2-6B864BD2CE97}" dt="2017-09-27T18:00:42.351" v="446" actId="1076"/>
          <ac:spMkLst>
            <pc:docMk/>
            <pc:sldMk cId="623688059" sldId="283"/>
            <ac:spMk id="14" creationId="{2A758DF9-B3D7-44FB-A665-AF84E56A1DAA}"/>
          </ac:spMkLst>
        </pc:spChg>
        <pc:spChg chg="del">
          <ac:chgData name="JJ HU" userId="f9cbafaa3520ff22" providerId="LiveId" clId="{C7F99D87-FF50-4533-9CA2-6B864BD2CE97}" dt="2017-09-27T17:54:07.085" v="354" actId="478"/>
          <ac:spMkLst>
            <pc:docMk/>
            <pc:sldMk cId="623688059" sldId="283"/>
            <ac:spMk id="53" creationId="{00000000-0000-0000-0000-000000000000}"/>
          </ac:spMkLst>
        </pc:spChg>
        <pc:picChg chg="add mod">
          <ac:chgData name="JJ HU" userId="f9cbafaa3520ff22" providerId="LiveId" clId="{C7F99D87-FF50-4533-9CA2-6B864BD2CE97}" dt="2017-09-27T17:58:21.093" v="385" actId="14100"/>
          <ac:picMkLst>
            <pc:docMk/>
            <pc:sldMk cId="623688059" sldId="283"/>
            <ac:picMk id="8" creationId="{37E52C15-BEF2-4543-A9D0-EED82367AC96}"/>
          </ac:picMkLst>
        </pc:picChg>
        <pc:picChg chg="add del mod">
          <ac:chgData name="JJ HU" userId="f9cbafaa3520ff22" providerId="LiveId" clId="{C7F99D87-FF50-4533-9CA2-6B864BD2CE97}" dt="2017-09-27T18:00:47.571" v="465" actId="1036"/>
          <ac:picMkLst>
            <pc:docMk/>
            <pc:sldMk cId="623688059" sldId="283"/>
            <ac:picMk id="10" creationId="{8494CE91-D130-440A-A4FE-096BE5EAEBA8}"/>
          </ac:picMkLst>
        </pc:picChg>
        <pc:picChg chg="del">
          <ac:chgData name="JJ HU" userId="f9cbafaa3520ff22" providerId="LiveId" clId="{C7F99D87-FF50-4533-9CA2-6B864BD2CE97}" dt="2017-09-27T17:54:07.085" v="354" actId="478"/>
          <ac:picMkLst>
            <pc:docMk/>
            <pc:sldMk cId="623688059" sldId="283"/>
            <ac:picMk id="51" creationId="{00000000-0000-0000-0000-000000000000}"/>
          </ac:picMkLst>
        </pc:picChg>
        <pc:picChg chg="del">
          <ac:chgData name="JJ HU" userId="f9cbafaa3520ff22" providerId="LiveId" clId="{C7F99D87-FF50-4533-9CA2-6B864BD2CE97}" dt="2017-09-27T17:54:07.085" v="354" actId="478"/>
          <ac:picMkLst>
            <pc:docMk/>
            <pc:sldMk cId="623688059" sldId="283"/>
            <ac:picMk id="52" creationId="{00000000-0000-0000-0000-000000000000}"/>
          </ac:picMkLst>
        </pc:picChg>
      </pc:sldChg>
      <pc:sldChg chg="addSp delSp modSp add delAnim modNotesTx">
        <pc:chgData name="JJ HU" userId="f9cbafaa3520ff22" providerId="LiveId" clId="{C7F99D87-FF50-4533-9CA2-6B864BD2CE97}" dt="2017-10-02T02:39:49.290" v="654" actId="1035"/>
        <pc:sldMkLst>
          <pc:docMk/>
          <pc:sldMk cId="1774274479" sldId="284"/>
        </pc:sldMkLst>
        <pc:spChg chg="mod">
          <ac:chgData name="JJ HU" userId="f9cbafaa3520ff22" providerId="LiveId" clId="{C7F99D87-FF50-4533-9CA2-6B864BD2CE97}" dt="2017-10-02T02:36:39.646" v="565" actId="20577"/>
          <ac:spMkLst>
            <pc:docMk/>
            <pc:sldMk cId="1774274479" sldId="284"/>
            <ac:spMk id="2" creationId="{00000000-0000-0000-0000-000000000000}"/>
          </ac:spMkLst>
        </pc:spChg>
        <pc:spChg chg="del">
          <ac:chgData name="JJ HU" userId="f9cbafaa3520ff22" providerId="LiveId" clId="{C7F99D87-FF50-4533-9CA2-6B864BD2CE97}" dt="2017-10-02T02:20:07.637" v="489" actId="478"/>
          <ac:spMkLst>
            <pc:docMk/>
            <pc:sldMk cId="1774274479" sldId="284"/>
            <ac:spMk id="4" creationId="{00000000-0000-0000-0000-000000000000}"/>
          </ac:spMkLst>
        </pc:spChg>
        <pc:spChg chg="del">
          <ac:chgData name="JJ HU" userId="f9cbafaa3520ff22" providerId="LiveId" clId="{C7F99D87-FF50-4533-9CA2-6B864BD2CE97}" dt="2017-10-02T02:18:46.304" v="479" actId="478"/>
          <ac:spMkLst>
            <pc:docMk/>
            <pc:sldMk cId="1774274479" sldId="284"/>
            <ac:spMk id="6" creationId="{00000000-0000-0000-0000-000000000000}"/>
          </ac:spMkLst>
        </pc:spChg>
        <pc:spChg chg="del">
          <ac:chgData name="JJ HU" userId="f9cbafaa3520ff22" providerId="LiveId" clId="{C7F99D87-FF50-4533-9CA2-6B864BD2CE97}" dt="2017-10-02T02:18:46.304" v="479" actId="478"/>
          <ac:spMkLst>
            <pc:docMk/>
            <pc:sldMk cId="1774274479" sldId="284"/>
            <ac:spMk id="7" creationId="{00000000-0000-0000-0000-000000000000}"/>
          </ac:spMkLst>
        </pc:spChg>
        <pc:spChg chg="del">
          <ac:chgData name="JJ HU" userId="f9cbafaa3520ff22" providerId="LiveId" clId="{C7F99D87-FF50-4533-9CA2-6B864BD2CE97}" dt="2017-10-02T02:18:46.304" v="479" actId="478"/>
          <ac:spMkLst>
            <pc:docMk/>
            <pc:sldMk cId="1774274479" sldId="284"/>
            <ac:spMk id="9" creationId="{00000000-0000-0000-0000-000000000000}"/>
          </ac:spMkLst>
        </pc:spChg>
        <pc:spChg chg="del">
          <ac:chgData name="JJ HU" userId="f9cbafaa3520ff22" providerId="LiveId" clId="{C7F99D87-FF50-4533-9CA2-6B864BD2CE97}" dt="2017-10-02T02:18:46.304" v="479" actId="478"/>
          <ac:spMkLst>
            <pc:docMk/>
            <pc:sldMk cId="1774274479" sldId="284"/>
            <ac:spMk id="10" creationId="{00000000-0000-0000-0000-000000000000}"/>
          </ac:spMkLst>
        </pc:spChg>
        <pc:spChg chg="del">
          <ac:chgData name="JJ HU" userId="f9cbafaa3520ff22" providerId="LiveId" clId="{C7F99D87-FF50-4533-9CA2-6B864BD2CE97}" dt="2017-10-02T02:18:46.304" v="479" actId="478"/>
          <ac:spMkLst>
            <pc:docMk/>
            <pc:sldMk cId="1774274479" sldId="284"/>
            <ac:spMk id="11" creationId="{00000000-0000-0000-0000-000000000000}"/>
          </ac:spMkLst>
        </pc:spChg>
        <pc:spChg chg="del">
          <ac:chgData name="JJ HU" userId="f9cbafaa3520ff22" providerId="LiveId" clId="{C7F99D87-FF50-4533-9CA2-6B864BD2CE97}" dt="2017-10-02T02:18:46.304" v="479" actId="478"/>
          <ac:spMkLst>
            <pc:docMk/>
            <pc:sldMk cId="1774274479" sldId="284"/>
            <ac:spMk id="15" creationId="{00000000-0000-0000-0000-000000000000}"/>
          </ac:spMkLst>
        </pc:spChg>
        <pc:spChg chg="add del mod">
          <ac:chgData name="JJ HU" userId="f9cbafaa3520ff22" providerId="LiveId" clId="{C7F99D87-FF50-4533-9CA2-6B864BD2CE97}" dt="2017-10-02T02:20:10.189" v="490" actId="478"/>
          <ac:spMkLst>
            <pc:docMk/>
            <pc:sldMk cId="1774274479" sldId="284"/>
            <ac:spMk id="16" creationId="{F69F2155-D0F1-47D6-AC2B-48C57A103F1B}"/>
          </ac:spMkLst>
        </pc:spChg>
        <pc:spChg chg="del">
          <ac:chgData name="JJ HU" userId="f9cbafaa3520ff22" providerId="LiveId" clId="{C7F99D87-FF50-4533-9CA2-6B864BD2CE97}" dt="2017-10-02T02:18:46.304" v="479" actId="478"/>
          <ac:spMkLst>
            <pc:docMk/>
            <pc:sldMk cId="1774274479" sldId="284"/>
            <ac:spMk id="18" creationId="{00000000-0000-0000-0000-000000000000}"/>
          </ac:spMkLst>
        </pc:spChg>
        <pc:spChg chg="add mod">
          <ac:chgData name="JJ HU" userId="f9cbafaa3520ff22" providerId="LiveId" clId="{C7F99D87-FF50-4533-9CA2-6B864BD2CE97}" dt="2017-10-02T02:39:49.290" v="654" actId="1035"/>
          <ac:spMkLst>
            <pc:docMk/>
            <pc:sldMk cId="1774274479" sldId="284"/>
            <ac:spMk id="21" creationId="{A19CAFDC-D3AE-40AD-BB54-B173702409CF}"/>
          </ac:spMkLst>
        </pc:spChg>
        <pc:spChg chg="add del">
          <ac:chgData name="JJ HU" userId="f9cbafaa3520ff22" providerId="LiveId" clId="{C7F99D87-FF50-4533-9CA2-6B864BD2CE97}" dt="2017-10-02T02:39:21.192" v="632" actId="1035"/>
          <ac:spMkLst>
            <pc:docMk/>
            <pc:sldMk cId="1774274479" sldId="284"/>
            <ac:spMk id="22" creationId="{785270DD-4C30-4EB1-9196-69E0CE6140F2}"/>
          </ac:spMkLst>
        </pc:spChg>
        <pc:spChg chg="add mod">
          <ac:chgData name="JJ HU" userId="f9cbafaa3520ff22" providerId="LiveId" clId="{C7F99D87-FF50-4533-9CA2-6B864BD2CE97}" dt="2017-10-02T02:39:40.832" v="649" actId="1076"/>
          <ac:spMkLst>
            <pc:docMk/>
            <pc:sldMk cId="1774274479" sldId="284"/>
            <ac:spMk id="23" creationId="{640997E8-AA6A-4B80-96C7-B574F5DAC872}"/>
          </ac:spMkLst>
        </pc:spChg>
        <pc:picChg chg="del">
          <ac:chgData name="JJ HU" userId="f9cbafaa3520ff22" providerId="LiveId" clId="{C7F99D87-FF50-4533-9CA2-6B864BD2CE97}" dt="2017-10-02T02:18:46.304" v="479" actId="478"/>
          <ac:picMkLst>
            <pc:docMk/>
            <pc:sldMk cId="1774274479" sldId="284"/>
            <ac:picMk id="5" creationId="{00000000-0000-0000-0000-000000000000}"/>
          </ac:picMkLst>
        </pc:picChg>
        <pc:picChg chg="add mod modCrop">
          <ac:chgData name="JJ HU" userId="f9cbafaa3520ff22" providerId="LiveId" clId="{C7F99D87-FF50-4533-9CA2-6B864BD2CE97}" dt="2017-10-02T02:38:50.668" v="630" actId="1036"/>
          <ac:picMkLst>
            <pc:docMk/>
            <pc:sldMk cId="1774274479" sldId="284"/>
            <ac:picMk id="12" creationId="{D30D4A3A-6E18-4CB6-B181-D125C2078A77}"/>
          </ac:picMkLst>
        </pc:picChg>
        <pc:picChg chg="del">
          <ac:chgData name="JJ HU" userId="f9cbafaa3520ff22" providerId="LiveId" clId="{C7F99D87-FF50-4533-9CA2-6B864BD2CE97}" dt="2017-10-02T02:18:46.304" v="479" actId="478"/>
          <ac:picMkLst>
            <pc:docMk/>
            <pc:sldMk cId="1774274479" sldId="284"/>
            <ac:picMk id="17" creationId="{00000000-0000-0000-0000-000000000000}"/>
          </ac:picMkLst>
        </pc:picChg>
        <pc:picChg chg="add mod modCrop">
          <ac:chgData name="JJ HU" userId="f9cbafaa3520ff22" providerId="LiveId" clId="{C7F99D87-FF50-4533-9CA2-6B864BD2CE97}" dt="2017-10-02T02:38:50.668" v="630" actId="1036"/>
          <ac:picMkLst>
            <pc:docMk/>
            <pc:sldMk cId="1774274479" sldId="284"/>
            <ac:picMk id="20" creationId="{CC9153F4-6067-49D8-9A11-1B970C5FACD6}"/>
          </ac:picMkLst>
        </pc:picChg>
        <pc:cxnChg chg="del">
          <ac:chgData name="JJ HU" userId="f9cbafaa3520ff22" providerId="LiveId" clId="{C7F99D87-FF50-4533-9CA2-6B864BD2CE97}" dt="2017-10-02T02:18:46.304" v="479" actId="478"/>
          <ac:cxnSpMkLst>
            <pc:docMk/>
            <pc:sldMk cId="1774274479" sldId="284"/>
            <ac:cxnSpMk id="13" creationId="{00000000-0000-0000-0000-000000000000}"/>
          </ac:cxnSpMkLst>
        </pc:cxnChg>
      </pc:sldChg>
      <pc:sldChg chg="addSp delSp modSp add delAnim modAnim modNotesTx">
        <pc:chgData name="JJ HU" userId="f9cbafaa3520ff22" providerId="LiveId" clId="{C7F99D87-FF50-4533-9CA2-6B864BD2CE97}" dt="2017-10-02T04:06:13.242" v="991"/>
        <pc:sldMkLst>
          <pc:docMk/>
          <pc:sldMk cId="210645482" sldId="285"/>
        </pc:sldMkLst>
        <pc:spChg chg="del">
          <ac:chgData name="JJ HU" userId="f9cbafaa3520ff22" providerId="LiveId" clId="{C7F99D87-FF50-4533-9CA2-6B864BD2CE97}" dt="2017-10-02T03:00:56.794" v="695" actId="478"/>
          <ac:spMkLst>
            <pc:docMk/>
            <pc:sldMk cId="210645482" sldId="285"/>
            <ac:spMk id="6" creationId="{00000000-0000-0000-0000-000000000000}"/>
          </ac:spMkLst>
        </pc:spChg>
        <pc:spChg chg="add del mod">
          <ac:chgData name="JJ HU" userId="f9cbafaa3520ff22" providerId="LiveId" clId="{C7F99D87-FF50-4533-9CA2-6B864BD2CE97}" dt="2017-10-02T03:01:24.975" v="698" actId="478"/>
          <ac:spMkLst>
            <pc:docMk/>
            <pc:sldMk cId="210645482" sldId="285"/>
            <ac:spMk id="9" creationId="{7C4CD22F-8334-42A4-94AA-12A108E5804E}"/>
          </ac:spMkLst>
        </pc:spChg>
        <pc:spChg chg="add">
          <ac:chgData name="JJ HU" userId="f9cbafaa3520ff22" providerId="LiveId" clId="{C7F99D87-FF50-4533-9CA2-6B864BD2CE97}" dt="2017-10-02T03:00:57.435" v="696" actId="1035"/>
          <ac:spMkLst>
            <pc:docMk/>
            <pc:sldMk cId="210645482" sldId="285"/>
            <ac:spMk id="13" creationId="{98F11C72-36D4-4E88-ADE1-347C3BBEB8F5}"/>
          </ac:spMkLst>
        </pc:spChg>
        <pc:spChg chg="add">
          <ac:chgData name="JJ HU" userId="f9cbafaa3520ff22" providerId="LiveId" clId="{C7F99D87-FF50-4533-9CA2-6B864BD2CE97}" dt="2017-10-02T03:00:57.435" v="696" actId="1035"/>
          <ac:spMkLst>
            <pc:docMk/>
            <pc:sldMk cId="210645482" sldId="285"/>
            <ac:spMk id="17" creationId="{6E7A7B37-1894-4114-BC78-82333D91316B}"/>
          </ac:spMkLst>
        </pc:spChg>
        <pc:spChg chg="add mod">
          <ac:chgData name="JJ HU" userId="f9cbafaa3520ff22" providerId="LiveId" clId="{C7F99D87-FF50-4533-9CA2-6B864BD2CE97}" dt="2017-10-02T03:06:45.894" v="842" actId="1035"/>
          <ac:spMkLst>
            <pc:docMk/>
            <pc:sldMk cId="210645482" sldId="285"/>
            <ac:spMk id="20" creationId="{0BD24E1B-B030-41CE-B05E-4DC664918069}"/>
          </ac:spMkLst>
        </pc:spChg>
        <pc:spChg chg="add del">
          <ac:chgData name="JJ HU" userId="f9cbafaa3520ff22" providerId="LiveId" clId="{C7F99D87-FF50-4533-9CA2-6B864BD2CE97}" dt="2017-10-02T03:04:16.297" v="756" actId="1035"/>
          <ac:spMkLst>
            <pc:docMk/>
            <pc:sldMk cId="210645482" sldId="285"/>
            <ac:spMk id="21" creationId="{C32F040E-2B40-405B-8CCF-D3E4E14C252B}"/>
          </ac:spMkLst>
        </pc:spChg>
        <pc:spChg chg="del">
          <ac:chgData name="JJ HU" userId="f9cbafaa3520ff22" providerId="LiveId" clId="{C7F99D87-FF50-4533-9CA2-6B864BD2CE97}" dt="2017-10-02T03:01:22.896" v="697" actId="478"/>
          <ac:spMkLst>
            <pc:docMk/>
            <pc:sldMk cId="210645482" sldId="285"/>
            <ac:spMk id="22" creationId="{00000000-0000-0000-0000-000000000000}"/>
          </ac:spMkLst>
        </pc:spChg>
        <pc:grpChg chg="del">
          <ac:chgData name="JJ HU" userId="f9cbafaa3520ff22" providerId="LiveId" clId="{C7F99D87-FF50-4533-9CA2-6B864BD2CE97}" dt="2017-10-02T03:00:56.794" v="695" actId="478"/>
          <ac:grpSpMkLst>
            <pc:docMk/>
            <pc:sldMk cId="210645482" sldId="285"/>
            <ac:grpSpMk id="25" creationId="{00000000-0000-0000-0000-000000000000}"/>
          </ac:grpSpMkLst>
        </pc:grpChg>
        <pc:picChg chg="del">
          <ac:chgData name="JJ HU" userId="f9cbafaa3520ff22" providerId="LiveId" clId="{C7F99D87-FF50-4533-9CA2-6B864BD2CE97}" dt="2017-10-02T03:00:56.794" v="695" actId="478"/>
          <ac:picMkLst>
            <pc:docMk/>
            <pc:sldMk cId="210645482" sldId="285"/>
            <ac:picMk id="5" creationId="{00000000-0000-0000-0000-000000000000}"/>
          </ac:picMkLst>
        </pc:picChg>
        <pc:picChg chg="add">
          <ac:chgData name="JJ HU" userId="f9cbafaa3520ff22" providerId="LiveId" clId="{C7F99D87-FF50-4533-9CA2-6B864BD2CE97}" dt="2017-10-02T03:00:57.435" v="696" actId="1035"/>
          <ac:picMkLst>
            <pc:docMk/>
            <pc:sldMk cId="210645482" sldId="285"/>
            <ac:picMk id="12" creationId="{851C72EA-47B5-4B5F-8E05-39F305637185}"/>
          </ac:picMkLst>
        </pc:picChg>
        <pc:cxnChg chg="add">
          <ac:chgData name="JJ HU" userId="f9cbafaa3520ff22" providerId="LiveId" clId="{C7F99D87-FF50-4533-9CA2-6B864BD2CE97}" dt="2017-10-02T03:00:57.435" v="696" actId="1035"/>
          <ac:cxnSpMkLst>
            <pc:docMk/>
            <pc:sldMk cId="210645482" sldId="285"/>
            <ac:cxnSpMk id="14" creationId="{F59B5EB5-01C4-48FB-89AD-6859D82C8D62}"/>
          </ac:cxnSpMkLst>
        </pc:cxnChg>
        <pc:cxnChg chg="add">
          <ac:chgData name="JJ HU" userId="f9cbafaa3520ff22" providerId="LiveId" clId="{C7F99D87-FF50-4533-9CA2-6B864BD2CE97}" dt="2017-10-02T03:00:57.435" v="696" actId="1035"/>
          <ac:cxnSpMkLst>
            <pc:docMk/>
            <pc:sldMk cId="210645482" sldId="285"/>
            <ac:cxnSpMk id="15" creationId="{2B6EB7AE-3BFC-4CCA-9E95-FF682F344B16}"/>
          </ac:cxnSpMkLst>
        </pc:cxnChg>
        <pc:cxnChg chg="add">
          <ac:chgData name="JJ HU" userId="f9cbafaa3520ff22" providerId="LiveId" clId="{C7F99D87-FF50-4533-9CA2-6B864BD2CE97}" dt="2017-10-02T03:00:57.435" v="696" actId="1035"/>
          <ac:cxnSpMkLst>
            <pc:docMk/>
            <pc:sldMk cId="210645482" sldId="285"/>
            <ac:cxnSpMk id="16" creationId="{5E479064-91F3-4131-92CD-B494139AFD94}"/>
          </ac:cxnSpMkLst>
        </pc:cxnChg>
      </pc:sldChg>
      <pc:sldChg chg="addSp delSp modSp add ord">
        <pc:chgData name="JJ HU" userId="f9cbafaa3520ff22" providerId="LiveId" clId="{C7F99D87-FF50-4533-9CA2-6B864BD2CE97}" dt="2017-10-02T03:52:14.021" v="918" actId="6549"/>
        <pc:sldMkLst>
          <pc:docMk/>
          <pc:sldMk cId="2127349423" sldId="286"/>
        </pc:sldMkLst>
        <pc:spChg chg="mod">
          <ac:chgData name="JJ HU" userId="f9cbafaa3520ff22" providerId="LiveId" clId="{C7F99D87-FF50-4533-9CA2-6B864BD2CE97}" dt="2017-10-02T03:18:42.479" v="856" actId="20577"/>
          <ac:spMkLst>
            <pc:docMk/>
            <pc:sldMk cId="2127349423" sldId="286"/>
            <ac:spMk id="2" creationId="{00000000-0000-0000-0000-000000000000}"/>
          </ac:spMkLst>
        </pc:spChg>
        <pc:spChg chg="del">
          <ac:chgData name="JJ HU" userId="f9cbafaa3520ff22" providerId="LiveId" clId="{C7F99D87-FF50-4533-9CA2-6B864BD2CE97}" dt="2017-10-02T03:19:24.888" v="863" actId="478"/>
          <ac:spMkLst>
            <pc:docMk/>
            <pc:sldMk cId="2127349423" sldId="286"/>
            <ac:spMk id="5" creationId="{00000000-0000-0000-0000-000000000000}"/>
          </ac:spMkLst>
        </pc:spChg>
        <pc:spChg chg="add mod ord">
          <ac:chgData name="JJ HU" userId="f9cbafaa3520ff22" providerId="LiveId" clId="{C7F99D87-FF50-4533-9CA2-6B864BD2CE97}" dt="2017-10-02T03:45:17.603" v="911" actId="1076"/>
          <ac:spMkLst>
            <pc:docMk/>
            <pc:sldMk cId="2127349423" sldId="286"/>
            <ac:spMk id="6" creationId="{2835F802-8971-4409-9890-67225A091F85}"/>
          </ac:spMkLst>
        </pc:spChg>
        <pc:graphicFrameChg chg="modGraphic">
          <ac:chgData name="JJ HU" userId="f9cbafaa3520ff22" providerId="LiveId" clId="{C7F99D87-FF50-4533-9CA2-6B864BD2CE97}" dt="2017-10-02T03:52:14.021" v="918" actId="6549"/>
          <ac:graphicFrameMkLst>
            <pc:docMk/>
            <pc:sldMk cId="2127349423" sldId="286"/>
            <ac:graphicFrameMk id="8" creationId="{00000000-0000-0000-0000-000000000000}"/>
          </ac:graphicFrameMkLst>
        </pc:graphicFrameChg>
        <pc:picChg chg="del">
          <ac:chgData name="JJ HU" userId="f9cbafaa3520ff22" providerId="LiveId" clId="{C7F99D87-FF50-4533-9CA2-6B864BD2CE97}" dt="2017-10-02T03:18:49.507" v="858" actId="478"/>
          <ac:picMkLst>
            <pc:docMk/>
            <pc:sldMk cId="2127349423" sldId="286"/>
            <ac:picMk id="4" creationId="{00000000-0000-0000-0000-000000000000}"/>
          </ac:picMkLst>
        </pc:picChg>
        <pc:picChg chg="add mod ord">
          <ac:chgData name="JJ HU" userId="f9cbafaa3520ff22" providerId="LiveId" clId="{C7F99D87-FF50-4533-9CA2-6B864BD2CE97}" dt="2017-10-02T03:45:07.084" v="908" actId="14100"/>
          <ac:picMkLst>
            <pc:docMk/>
            <pc:sldMk cId="2127349423" sldId="286"/>
            <ac:picMk id="7" creationId="{28EA0E9D-40F9-4359-85D9-EACB33975285}"/>
          </ac:picMkLst>
        </pc:picChg>
        <pc:picChg chg="add mod">
          <ac:chgData name="JJ HU" userId="f9cbafaa3520ff22" providerId="LiveId" clId="{C7F99D87-FF50-4533-9CA2-6B864BD2CE97}" dt="2017-10-02T03:46:39.075" v="916" actId="1076"/>
          <ac:picMkLst>
            <pc:docMk/>
            <pc:sldMk cId="2127349423" sldId="286"/>
            <ac:picMk id="9" creationId="{5C882769-F80A-49B7-ACF3-31BA22A3D0DE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</a:t>
            </a:r>
            <a:r>
              <a:rPr lang="en-US" baseline="0" dirty="0"/>
              <a:t> viscosity values for TPF: injection molding 1E3 Pas, extrusion 1E7 Pas, blow molding 1E6 Pas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9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Fragility varies widely among BMG formers; </a:t>
            </a:r>
            <a:r>
              <a:rPr lang="en-US" dirty="0"/>
              <a:t>BMG has improved</a:t>
            </a:r>
            <a:r>
              <a:rPr lang="en-US" baseline="0" dirty="0"/>
              <a:t> temperature tolerance in TPF compared to polymers due to their low fragility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MIM (metal injection molding), there are no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debinding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sintering processes required after the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maximum strain for traditional metals: 25%</a:t>
            </a:r>
          </a:p>
          <a:p>
            <a:r>
              <a:rPr lang="en-US" dirty="0"/>
              <a:t>Maximum strain of BMG is limited by onset of crystallization</a:t>
            </a:r>
          </a:p>
          <a:p>
            <a:r>
              <a:rPr lang="en-US" dirty="0"/>
              <a:t>Any unwanted temperature gradient within the blow-mold setup translates significantly faster into a temperature gradient in the BMG than in polymers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2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</a:t>
            </a:r>
            <a:r>
              <a:rPr lang="en-US" dirty="0" err="1"/>
              <a:t>cullets</a:t>
            </a:r>
            <a:r>
              <a:rPr lang="en-US" dirty="0"/>
              <a:t> form an early liquid phase and help to expedite reactions between other raw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LONG ROAD TO SUCCESS: FUSION DRAW GLASS</a:t>
            </a:r>
            <a:r>
              <a:rPr lang="en-US" sz="1200" b="0" i="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http://www.cmog.org/article/long-road-success-fusion-draw-glass</a:t>
            </a:r>
            <a:endParaRPr lang="en-US" sz="1200" b="0" i="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3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Wall</a:t>
            </a:r>
            <a:r>
              <a:rPr lang="en-US" baseline="0" dirty="0"/>
              <a:t> </a:t>
            </a:r>
            <a:r>
              <a:rPr lang="en-US" dirty="0"/>
              <a:t>thickness uniformity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4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85858"/>
                </a:solidFill>
                <a:latin typeface="Verdana" panose="020B0604030504040204" pitchFamily="34" charset="0"/>
              </a:rPr>
              <a:t>Avoids the frictional stick forces experienced by conventional shaping techniques by engineering the expansion of a </a:t>
            </a:r>
            <a:r>
              <a:rPr lang="en-US" dirty="0" err="1">
                <a:solidFill>
                  <a:srgbClr val="585858"/>
                </a:solidFill>
                <a:latin typeface="Verdana" panose="020B0604030504040204" pitchFamily="34" charset="0"/>
              </a:rPr>
              <a:t>parison</a:t>
            </a:r>
            <a:r>
              <a:rPr lang="en-US" dirty="0">
                <a:solidFill>
                  <a:srgbClr val="585858"/>
                </a:solidFill>
                <a:latin typeface="Verdana" panose="020B0604030504040204" pitchFamily="34" charset="0"/>
              </a:rPr>
              <a:t> such that substantially all of the lateral strain required to form the final article is accomplished prior to the outer surface of the </a:t>
            </a:r>
            <a:r>
              <a:rPr lang="en-US" dirty="0" err="1">
                <a:solidFill>
                  <a:srgbClr val="585858"/>
                </a:solidFill>
                <a:latin typeface="Verdana" panose="020B0604030504040204" pitchFamily="34" charset="0"/>
              </a:rPr>
              <a:t>parison</a:t>
            </a:r>
            <a:r>
              <a:rPr lang="en-US" dirty="0">
                <a:solidFill>
                  <a:srgbClr val="585858"/>
                </a:solidFill>
                <a:latin typeface="Verdana" panose="020B0604030504040204" pitchFamily="34" charset="0"/>
              </a:rPr>
              <a:t> contacting the surface of the shaping</a:t>
            </a:r>
            <a:r>
              <a:rPr lang="en-US" baseline="0" dirty="0">
                <a:solidFill>
                  <a:srgbClr val="585858"/>
                </a:solidFill>
                <a:latin typeface="Verdana" panose="020B0604030504040204" pitchFamily="34" charset="0"/>
              </a:rPr>
              <a:t> mold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mold material chosen must have a CTE that falls within an acceptable CTE range for the glass in use to avoid excessive</a:t>
            </a:r>
            <a:r>
              <a:rPr lang="en-US" baseline="0" dirty="0"/>
              <a:t> thermal 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7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2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Yield strength of A36 steel: 0.25</a:t>
            </a:r>
            <a:r>
              <a:rPr lang="en-US" baseline="0" dirty="0"/>
              <a:t> </a:t>
            </a:r>
            <a:r>
              <a:rPr lang="en-US" baseline="0" dirty="0" err="1"/>
              <a:t>Gpa</a:t>
            </a:r>
            <a:endParaRPr lang="en-US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Shear localization leading to shear band formation is generally recognized to be a consequence of the absence of a strain-hardening mechanism, whereas strain softening due to the creation of free volume during the shearing precedes localization of shear.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1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9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11CC292-5B17-4D5B-8FC5-897AC480F111}" type="datetime1">
              <a:rPr lang="en-US" smtClean="0"/>
              <a:t>10/2/2017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D2E45E-E86A-4505-B7E5-E4AA3D921DA8}" type="datetime1">
              <a:rPr lang="en-US" smtClean="0"/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CBB0DEC-7D7F-499E-9F90-B482C6D3D98A}" type="datetime1">
              <a:rPr lang="en-US" smtClean="0"/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786C956-D32A-4B4F-B147-8C4D2FBD79DB}" type="datetime1">
              <a:rPr lang="en-US" smtClean="0"/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AA288E6-1B7D-425D-BD77-FBBF09E5F5FC}" type="datetime1">
              <a:rPr lang="en-US" smtClean="0"/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5E92466-4E46-4C85-A510-B6082251B6DD}" type="datetime1">
              <a:rPr lang="en-US" smtClean="0"/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E7A52C8-A7DA-4CA5-B5FA-76B811C05AC4}" type="datetime1">
              <a:rPr lang="en-US" smtClean="0"/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65348BA-A013-49B2-A048-109BE2D24A8D}" type="datetime1">
              <a:rPr lang="en-US" smtClean="0"/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77043E9-D0B0-4096-A0E1-408293B9CE70}" type="datetime1">
              <a:rPr lang="en-US" smtClean="0"/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88666B3-0333-442C-A1E7-D199B2FB5C3C}" type="datetime1">
              <a:rPr lang="en-US" smtClean="0"/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8D65FBE-316C-426F-BFC8-68EF7FE91282}" type="datetime1">
              <a:rPr lang="en-US" smtClean="0"/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98B73D3F-4E68-4CEF-ADA4-08DF534289AB}" type="datetime1">
              <a:rPr lang="en-US" smtClean="0"/>
              <a:t>10/2/2017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atsonclark.co.uk/" TargetMode="Externa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F_5zrFG9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gif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gif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0.gif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poptics.com/wp-content/uploads/2015/01/Precision-Glass-Molding-Technical-Brief_21.pdf" TargetMode="Externa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vcpbtpWpG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quidmetal.com/properties/properties/" TargetMode="External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quidmetal.com/properties/the-science/" TargetMode="Externa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madsci.org/posts/archives/2007-09/1188944613.Ph.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oRZf4q0K2M" TargetMode="External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4G5WbOMLc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4ZU7zUxdM8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8674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6: </a:t>
            </a:r>
            <a:r>
              <a:rPr lang="en-US" sz="2400"/>
              <a:t>Glass Shaping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/>
              <a:t>Juejun </a:t>
            </a:r>
            <a:r>
              <a:rPr lang="en-US" sz="2800" dirty="0"/>
              <a:t>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Glassblowing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4267200" cy="4491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1798" y="1600200"/>
            <a:ext cx="890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Gaffer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615" y="335280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Blow pipe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00" y="1540908"/>
            <a:ext cx="3260678" cy="21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64700" y="2963562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Parison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69" y="4036483"/>
            <a:ext cx="1595609" cy="2127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"/>
          <a:stretch/>
        </p:blipFill>
        <p:spPr>
          <a:xfrm>
            <a:off x="5083500" y="4036483"/>
            <a:ext cx="1582304" cy="212747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1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container production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/>
          <a:p>
            <a:r>
              <a:rPr lang="en-US" sz="2000" dirty="0"/>
              <a:t>Narrow-neck containers (e.g., bottles): blow-and-blow process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sz="2000" dirty="0"/>
              <a:t>Wide-mouthed jars: press-and-blow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1937952"/>
            <a:ext cx="5918886" cy="2173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1" y="4403123"/>
            <a:ext cx="5916827" cy="19610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91648" y="6317729"/>
            <a:ext cx="2603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http://www.beatsonclark.co.uk/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437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Glass container production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Online Media ^0 2">
            <a:hlinkClick r:id="" action="ppaction://media"/>
            <a:extLst>
              <a:ext uri="{FF2B5EF4-FFF2-40B4-BE49-F238E27FC236}">
                <a16:creationId xmlns:a16="http://schemas.microsoft.com/office/drawing/2014/main" id="{C535C744-3D46-4AC0-B816-D5835C7AA4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8032" b="8433"/>
          <a:stretch/>
        </p:blipFill>
        <p:spPr>
          <a:xfrm>
            <a:off x="562710" y="1696061"/>
            <a:ext cx="7971690" cy="44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88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</a:t>
            </a:r>
            <a:r>
              <a:rPr lang="en-US" dirty="0" err="1"/>
              <a:t>caneworking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9382"/>
            <a:ext cx="8077200" cy="4541904"/>
          </a:xfrm>
        </p:spPr>
        <p:txBody>
          <a:bodyPr/>
          <a:lstStyle/>
          <a:p>
            <a:r>
              <a:rPr lang="en-US" sz="2000" dirty="0"/>
              <a:t>Canes: thin glass rods (often with color); can be of a single color, or contain multiple strands arrayed in a pattern (</a:t>
            </a:r>
            <a:r>
              <a:rPr lang="en-US" sz="2000" dirty="0" err="1"/>
              <a:t>murrine</a:t>
            </a:r>
            <a:r>
              <a:rPr lang="en-US" sz="2000" dirty="0"/>
              <a:t>)</a:t>
            </a:r>
          </a:p>
          <a:p>
            <a:r>
              <a:rPr lang="en-US" sz="2000" dirty="0"/>
              <a:t>Basic glass work technique for adding intricate stripe patterns to glassware or blown glass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316" y="3733800"/>
            <a:ext cx="1592190" cy="1541085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722849" y="5216436"/>
            <a:ext cx="1369284" cy="618370"/>
          </a:xfrm>
          <a:custGeom>
            <a:avLst/>
            <a:gdLst>
              <a:gd name="connsiteX0" fmla="*/ 0 w 1369284"/>
              <a:gd name="connsiteY0" fmla="*/ 77077 h 770770"/>
              <a:gd name="connsiteX1" fmla="*/ 77077 w 1369284"/>
              <a:gd name="connsiteY1" fmla="*/ 0 h 770770"/>
              <a:gd name="connsiteX2" fmla="*/ 1292207 w 1369284"/>
              <a:gd name="connsiteY2" fmla="*/ 0 h 770770"/>
              <a:gd name="connsiteX3" fmla="*/ 1369284 w 1369284"/>
              <a:gd name="connsiteY3" fmla="*/ 77077 h 770770"/>
              <a:gd name="connsiteX4" fmla="*/ 1369284 w 1369284"/>
              <a:gd name="connsiteY4" fmla="*/ 693693 h 770770"/>
              <a:gd name="connsiteX5" fmla="*/ 1292207 w 1369284"/>
              <a:gd name="connsiteY5" fmla="*/ 770770 h 770770"/>
              <a:gd name="connsiteX6" fmla="*/ 77077 w 1369284"/>
              <a:gd name="connsiteY6" fmla="*/ 770770 h 770770"/>
              <a:gd name="connsiteX7" fmla="*/ 0 w 1369284"/>
              <a:gd name="connsiteY7" fmla="*/ 693693 h 770770"/>
              <a:gd name="connsiteX8" fmla="*/ 0 w 1369284"/>
              <a:gd name="connsiteY8" fmla="*/ 77077 h 77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284" h="770770">
                <a:moveTo>
                  <a:pt x="0" y="77077"/>
                </a:moveTo>
                <a:cubicBezTo>
                  <a:pt x="0" y="34509"/>
                  <a:pt x="34509" y="0"/>
                  <a:pt x="77077" y="0"/>
                </a:cubicBezTo>
                <a:lnTo>
                  <a:pt x="1292207" y="0"/>
                </a:lnTo>
                <a:cubicBezTo>
                  <a:pt x="1334775" y="0"/>
                  <a:pt x="1369284" y="34509"/>
                  <a:pt x="1369284" y="77077"/>
                </a:cubicBezTo>
                <a:lnTo>
                  <a:pt x="1369284" y="693693"/>
                </a:lnTo>
                <a:cubicBezTo>
                  <a:pt x="1369284" y="736261"/>
                  <a:pt x="1334775" y="770770"/>
                  <a:pt x="1292207" y="770770"/>
                </a:cubicBezTo>
                <a:lnTo>
                  <a:pt x="77077" y="770770"/>
                </a:lnTo>
                <a:cubicBezTo>
                  <a:pt x="34509" y="770770"/>
                  <a:pt x="0" y="736261"/>
                  <a:pt x="0" y="693693"/>
                </a:cubicBezTo>
                <a:lnTo>
                  <a:pt x="0" y="77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535" tIns="83535" rIns="83535" bIns="83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Gather glass with </a:t>
            </a:r>
            <a:r>
              <a:rPr lang="en-US" sz="1600" kern="1200" dirty="0" err="1"/>
              <a:t>pontil</a:t>
            </a:r>
            <a:endParaRPr lang="en-US" sz="1600" kern="1200" dirty="0"/>
          </a:p>
        </p:txBody>
      </p:sp>
      <p:sp>
        <p:nvSpPr>
          <p:cNvPr id="8" name="Freeform 7"/>
          <p:cNvSpPr/>
          <p:nvPr/>
        </p:nvSpPr>
        <p:spPr>
          <a:xfrm>
            <a:off x="2360844" y="4318686"/>
            <a:ext cx="263754" cy="329019"/>
          </a:xfrm>
          <a:custGeom>
            <a:avLst/>
            <a:gdLst>
              <a:gd name="connsiteX0" fmla="*/ 0 w 263754"/>
              <a:gd name="connsiteY0" fmla="*/ 65804 h 329019"/>
              <a:gd name="connsiteX1" fmla="*/ 131877 w 263754"/>
              <a:gd name="connsiteY1" fmla="*/ 65804 h 329019"/>
              <a:gd name="connsiteX2" fmla="*/ 131877 w 263754"/>
              <a:gd name="connsiteY2" fmla="*/ 0 h 329019"/>
              <a:gd name="connsiteX3" fmla="*/ 263754 w 263754"/>
              <a:gd name="connsiteY3" fmla="*/ 164510 h 329019"/>
              <a:gd name="connsiteX4" fmla="*/ 131877 w 263754"/>
              <a:gd name="connsiteY4" fmla="*/ 329019 h 329019"/>
              <a:gd name="connsiteX5" fmla="*/ 131877 w 263754"/>
              <a:gd name="connsiteY5" fmla="*/ 263215 h 329019"/>
              <a:gd name="connsiteX6" fmla="*/ 0 w 263754"/>
              <a:gd name="connsiteY6" fmla="*/ 263215 h 329019"/>
              <a:gd name="connsiteX7" fmla="*/ 0 w 263754"/>
              <a:gd name="connsiteY7" fmla="*/ 65804 h 32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754" h="329019">
                <a:moveTo>
                  <a:pt x="0" y="65804"/>
                </a:moveTo>
                <a:lnTo>
                  <a:pt x="131877" y="65804"/>
                </a:lnTo>
                <a:lnTo>
                  <a:pt x="131877" y="0"/>
                </a:lnTo>
                <a:lnTo>
                  <a:pt x="263754" y="164510"/>
                </a:lnTo>
                <a:lnTo>
                  <a:pt x="131877" y="329019"/>
                </a:lnTo>
                <a:lnTo>
                  <a:pt x="131877" y="263215"/>
                </a:lnTo>
                <a:lnTo>
                  <a:pt x="0" y="263215"/>
                </a:lnTo>
                <a:lnTo>
                  <a:pt x="0" y="658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804" rIns="79126" bIns="6580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9" name="Rounded Rectangle 8"/>
          <p:cNvSpPr/>
          <p:nvPr/>
        </p:nvSpPr>
        <p:spPr>
          <a:xfrm>
            <a:off x="2732469" y="3733800"/>
            <a:ext cx="1592190" cy="1541085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4363171"/>
              <a:satOff val="-234"/>
              <a:lumOff val="378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845717" y="5216436"/>
            <a:ext cx="1369284" cy="618370"/>
          </a:xfrm>
          <a:custGeom>
            <a:avLst/>
            <a:gdLst>
              <a:gd name="connsiteX0" fmla="*/ 0 w 1369284"/>
              <a:gd name="connsiteY0" fmla="*/ 77077 h 770770"/>
              <a:gd name="connsiteX1" fmla="*/ 77077 w 1369284"/>
              <a:gd name="connsiteY1" fmla="*/ 0 h 770770"/>
              <a:gd name="connsiteX2" fmla="*/ 1292207 w 1369284"/>
              <a:gd name="connsiteY2" fmla="*/ 0 h 770770"/>
              <a:gd name="connsiteX3" fmla="*/ 1369284 w 1369284"/>
              <a:gd name="connsiteY3" fmla="*/ 77077 h 770770"/>
              <a:gd name="connsiteX4" fmla="*/ 1369284 w 1369284"/>
              <a:gd name="connsiteY4" fmla="*/ 693693 h 770770"/>
              <a:gd name="connsiteX5" fmla="*/ 1292207 w 1369284"/>
              <a:gd name="connsiteY5" fmla="*/ 770770 h 770770"/>
              <a:gd name="connsiteX6" fmla="*/ 77077 w 1369284"/>
              <a:gd name="connsiteY6" fmla="*/ 770770 h 770770"/>
              <a:gd name="connsiteX7" fmla="*/ 0 w 1369284"/>
              <a:gd name="connsiteY7" fmla="*/ 693693 h 770770"/>
              <a:gd name="connsiteX8" fmla="*/ 0 w 1369284"/>
              <a:gd name="connsiteY8" fmla="*/ 77077 h 77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284" h="770770">
                <a:moveTo>
                  <a:pt x="0" y="77077"/>
                </a:moveTo>
                <a:cubicBezTo>
                  <a:pt x="0" y="34509"/>
                  <a:pt x="34509" y="0"/>
                  <a:pt x="77077" y="0"/>
                </a:cubicBezTo>
                <a:lnTo>
                  <a:pt x="1292207" y="0"/>
                </a:lnTo>
                <a:cubicBezTo>
                  <a:pt x="1334775" y="0"/>
                  <a:pt x="1369284" y="34509"/>
                  <a:pt x="1369284" y="77077"/>
                </a:cubicBezTo>
                <a:lnTo>
                  <a:pt x="1369284" y="693693"/>
                </a:lnTo>
                <a:cubicBezTo>
                  <a:pt x="1369284" y="736261"/>
                  <a:pt x="1334775" y="770770"/>
                  <a:pt x="1292207" y="770770"/>
                </a:cubicBezTo>
                <a:lnTo>
                  <a:pt x="77077" y="770770"/>
                </a:lnTo>
                <a:cubicBezTo>
                  <a:pt x="34509" y="770770"/>
                  <a:pt x="0" y="736261"/>
                  <a:pt x="0" y="693693"/>
                </a:cubicBezTo>
                <a:lnTo>
                  <a:pt x="0" y="77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535" tIns="83535" rIns="83535" bIns="83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Gob shaping on </a:t>
            </a:r>
            <a:r>
              <a:rPr lang="en-US" sz="1600" kern="1200" dirty="0" err="1"/>
              <a:t>marver</a:t>
            </a:r>
            <a:endParaRPr lang="en-US" sz="16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483713" y="4318686"/>
            <a:ext cx="263754" cy="329019"/>
          </a:xfrm>
          <a:custGeom>
            <a:avLst/>
            <a:gdLst>
              <a:gd name="connsiteX0" fmla="*/ 0 w 263754"/>
              <a:gd name="connsiteY0" fmla="*/ 65804 h 329019"/>
              <a:gd name="connsiteX1" fmla="*/ 131877 w 263754"/>
              <a:gd name="connsiteY1" fmla="*/ 65804 h 329019"/>
              <a:gd name="connsiteX2" fmla="*/ 131877 w 263754"/>
              <a:gd name="connsiteY2" fmla="*/ 0 h 329019"/>
              <a:gd name="connsiteX3" fmla="*/ 263754 w 263754"/>
              <a:gd name="connsiteY3" fmla="*/ 164510 h 329019"/>
              <a:gd name="connsiteX4" fmla="*/ 131877 w 263754"/>
              <a:gd name="connsiteY4" fmla="*/ 329019 h 329019"/>
              <a:gd name="connsiteX5" fmla="*/ 131877 w 263754"/>
              <a:gd name="connsiteY5" fmla="*/ 263215 h 329019"/>
              <a:gd name="connsiteX6" fmla="*/ 0 w 263754"/>
              <a:gd name="connsiteY6" fmla="*/ 263215 h 329019"/>
              <a:gd name="connsiteX7" fmla="*/ 0 w 263754"/>
              <a:gd name="connsiteY7" fmla="*/ 65804 h 32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754" h="329019">
                <a:moveTo>
                  <a:pt x="0" y="65804"/>
                </a:moveTo>
                <a:lnTo>
                  <a:pt x="131877" y="65804"/>
                </a:lnTo>
                <a:lnTo>
                  <a:pt x="131877" y="0"/>
                </a:lnTo>
                <a:lnTo>
                  <a:pt x="263754" y="164510"/>
                </a:lnTo>
                <a:lnTo>
                  <a:pt x="131877" y="329019"/>
                </a:lnTo>
                <a:lnTo>
                  <a:pt x="131877" y="263215"/>
                </a:lnTo>
                <a:lnTo>
                  <a:pt x="0" y="263215"/>
                </a:lnTo>
                <a:lnTo>
                  <a:pt x="0" y="658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804" rIns="79126" bIns="6580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12" name="Rounded Rectangle 11"/>
          <p:cNvSpPr/>
          <p:nvPr/>
        </p:nvSpPr>
        <p:spPr>
          <a:xfrm>
            <a:off x="4855337" y="3733800"/>
            <a:ext cx="1592190" cy="154108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8726342"/>
              <a:satOff val="-469"/>
              <a:lumOff val="75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68586" y="5216436"/>
            <a:ext cx="1369284" cy="618370"/>
          </a:xfrm>
          <a:custGeom>
            <a:avLst/>
            <a:gdLst>
              <a:gd name="connsiteX0" fmla="*/ 0 w 1369284"/>
              <a:gd name="connsiteY0" fmla="*/ 77077 h 770770"/>
              <a:gd name="connsiteX1" fmla="*/ 77077 w 1369284"/>
              <a:gd name="connsiteY1" fmla="*/ 0 h 770770"/>
              <a:gd name="connsiteX2" fmla="*/ 1292207 w 1369284"/>
              <a:gd name="connsiteY2" fmla="*/ 0 h 770770"/>
              <a:gd name="connsiteX3" fmla="*/ 1369284 w 1369284"/>
              <a:gd name="connsiteY3" fmla="*/ 77077 h 770770"/>
              <a:gd name="connsiteX4" fmla="*/ 1369284 w 1369284"/>
              <a:gd name="connsiteY4" fmla="*/ 693693 h 770770"/>
              <a:gd name="connsiteX5" fmla="*/ 1292207 w 1369284"/>
              <a:gd name="connsiteY5" fmla="*/ 770770 h 770770"/>
              <a:gd name="connsiteX6" fmla="*/ 77077 w 1369284"/>
              <a:gd name="connsiteY6" fmla="*/ 770770 h 770770"/>
              <a:gd name="connsiteX7" fmla="*/ 0 w 1369284"/>
              <a:gd name="connsiteY7" fmla="*/ 693693 h 770770"/>
              <a:gd name="connsiteX8" fmla="*/ 0 w 1369284"/>
              <a:gd name="connsiteY8" fmla="*/ 77077 h 77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284" h="770770">
                <a:moveTo>
                  <a:pt x="0" y="77077"/>
                </a:moveTo>
                <a:cubicBezTo>
                  <a:pt x="0" y="34509"/>
                  <a:pt x="34509" y="0"/>
                  <a:pt x="77077" y="0"/>
                </a:cubicBezTo>
                <a:lnTo>
                  <a:pt x="1292207" y="0"/>
                </a:lnTo>
                <a:cubicBezTo>
                  <a:pt x="1334775" y="0"/>
                  <a:pt x="1369284" y="34509"/>
                  <a:pt x="1369284" y="77077"/>
                </a:cubicBezTo>
                <a:lnTo>
                  <a:pt x="1369284" y="693693"/>
                </a:lnTo>
                <a:cubicBezTo>
                  <a:pt x="1369284" y="736261"/>
                  <a:pt x="1334775" y="770770"/>
                  <a:pt x="1292207" y="770770"/>
                </a:cubicBezTo>
                <a:lnTo>
                  <a:pt x="77077" y="770770"/>
                </a:lnTo>
                <a:cubicBezTo>
                  <a:pt x="34509" y="770770"/>
                  <a:pt x="0" y="736261"/>
                  <a:pt x="0" y="693693"/>
                </a:cubicBezTo>
                <a:lnTo>
                  <a:pt x="0" y="77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535" tIns="83535" rIns="83535" bIns="83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Cane drawing</a:t>
            </a:r>
          </a:p>
        </p:txBody>
      </p:sp>
      <p:sp>
        <p:nvSpPr>
          <p:cNvPr id="14" name="Freeform 13"/>
          <p:cNvSpPr/>
          <p:nvPr/>
        </p:nvSpPr>
        <p:spPr>
          <a:xfrm>
            <a:off x="6606581" y="4318686"/>
            <a:ext cx="263754" cy="329019"/>
          </a:xfrm>
          <a:custGeom>
            <a:avLst/>
            <a:gdLst>
              <a:gd name="connsiteX0" fmla="*/ 0 w 263754"/>
              <a:gd name="connsiteY0" fmla="*/ 65804 h 329019"/>
              <a:gd name="connsiteX1" fmla="*/ 131877 w 263754"/>
              <a:gd name="connsiteY1" fmla="*/ 65804 h 329019"/>
              <a:gd name="connsiteX2" fmla="*/ 131877 w 263754"/>
              <a:gd name="connsiteY2" fmla="*/ 0 h 329019"/>
              <a:gd name="connsiteX3" fmla="*/ 263754 w 263754"/>
              <a:gd name="connsiteY3" fmla="*/ 164510 h 329019"/>
              <a:gd name="connsiteX4" fmla="*/ 131877 w 263754"/>
              <a:gd name="connsiteY4" fmla="*/ 329019 h 329019"/>
              <a:gd name="connsiteX5" fmla="*/ 131877 w 263754"/>
              <a:gd name="connsiteY5" fmla="*/ 263215 h 329019"/>
              <a:gd name="connsiteX6" fmla="*/ 0 w 263754"/>
              <a:gd name="connsiteY6" fmla="*/ 263215 h 329019"/>
              <a:gd name="connsiteX7" fmla="*/ 0 w 263754"/>
              <a:gd name="connsiteY7" fmla="*/ 65804 h 32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754" h="329019">
                <a:moveTo>
                  <a:pt x="0" y="65804"/>
                </a:moveTo>
                <a:lnTo>
                  <a:pt x="131877" y="65804"/>
                </a:lnTo>
                <a:lnTo>
                  <a:pt x="131877" y="0"/>
                </a:lnTo>
                <a:lnTo>
                  <a:pt x="263754" y="164510"/>
                </a:lnTo>
                <a:lnTo>
                  <a:pt x="131877" y="329019"/>
                </a:lnTo>
                <a:lnTo>
                  <a:pt x="131877" y="263215"/>
                </a:lnTo>
                <a:lnTo>
                  <a:pt x="0" y="263215"/>
                </a:lnTo>
                <a:lnTo>
                  <a:pt x="0" y="658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804" rIns="79126" bIns="6580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15" name="Rounded Rectangle 14"/>
          <p:cNvSpPr/>
          <p:nvPr/>
        </p:nvSpPr>
        <p:spPr>
          <a:xfrm>
            <a:off x="6978206" y="3733800"/>
            <a:ext cx="1592190" cy="1541085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3089511"/>
              <a:satOff val="-703"/>
              <a:lumOff val="113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7091454" y="5216436"/>
            <a:ext cx="1369284" cy="618370"/>
          </a:xfrm>
          <a:custGeom>
            <a:avLst/>
            <a:gdLst>
              <a:gd name="connsiteX0" fmla="*/ 0 w 1369284"/>
              <a:gd name="connsiteY0" fmla="*/ 77077 h 770770"/>
              <a:gd name="connsiteX1" fmla="*/ 77077 w 1369284"/>
              <a:gd name="connsiteY1" fmla="*/ 0 h 770770"/>
              <a:gd name="connsiteX2" fmla="*/ 1292207 w 1369284"/>
              <a:gd name="connsiteY2" fmla="*/ 0 h 770770"/>
              <a:gd name="connsiteX3" fmla="*/ 1369284 w 1369284"/>
              <a:gd name="connsiteY3" fmla="*/ 77077 h 770770"/>
              <a:gd name="connsiteX4" fmla="*/ 1369284 w 1369284"/>
              <a:gd name="connsiteY4" fmla="*/ 693693 h 770770"/>
              <a:gd name="connsiteX5" fmla="*/ 1292207 w 1369284"/>
              <a:gd name="connsiteY5" fmla="*/ 770770 h 770770"/>
              <a:gd name="connsiteX6" fmla="*/ 77077 w 1369284"/>
              <a:gd name="connsiteY6" fmla="*/ 770770 h 770770"/>
              <a:gd name="connsiteX7" fmla="*/ 0 w 1369284"/>
              <a:gd name="connsiteY7" fmla="*/ 693693 h 770770"/>
              <a:gd name="connsiteX8" fmla="*/ 0 w 1369284"/>
              <a:gd name="connsiteY8" fmla="*/ 77077 h 77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284" h="770770">
                <a:moveTo>
                  <a:pt x="0" y="77077"/>
                </a:moveTo>
                <a:cubicBezTo>
                  <a:pt x="0" y="34509"/>
                  <a:pt x="34509" y="0"/>
                  <a:pt x="77077" y="0"/>
                </a:cubicBezTo>
                <a:lnTo>
                  <a:pt x="1292207" y="0"/>
                </a:lnTo>
                <a:cubicBezTo>
                  <a:pt x="1334775" y="0"/>
                  <a:pt x="1369284" y="34509"/>
                  <a:pt x="1369284" y="77077"/>
                </a:cubicBezTo>
                <a:lnTo>
                  <a:pt x="1369284" y="693693"/>
                </a:lnTo>
                <a:cubicBezTo>
                  <a:pt x="1369284" y="736261"/>
                  <a:pt x="1334775" y="770770"/>
                  <a:pt x="1292207" y="770770"/>
                </a:cubicBezTo>
                <a:lnTo>
                  <a:pt x="77077" y="770770"/>
                </a:lnTo>
                <a:cubicBezTo>
                  <a:pt x="34509" y="770770"/>
                  <a:pt x="0" y="736261"/>
                  <a:pt x="0" y="693693"/>
                </a:cubicBezTo>
                <a:lnTo>
                  <a:pt x="0" y="77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535" tIns="83535" rIns="83535" bIns="83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Stack and bundle</a:t>
            </a:r>
          </a:p>
        </p:txBody>
      </p:sp>
      <p:cxnSp>
        <p:nvCxnSpPr>
          <p:cNvPr id="18" name="Straight Connector 17"/>
          <p:cNvCxnSpPr>
            <a:stCxn id="15" idx="0"/>
          </p:cNvCxnSpPr>
          <p:nvPr/>
        </p:nvCxnSpPr>
        <p:spPr bwMode="auto">
          <a:xfrm flipV="1">
            <a:off x="7774301" y="3429000"/>
            <a:ext cx="0" cy="30480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400411" y="3445476"/>
            <a:ext cx="636565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6" idx="0"/>
          </p:cNvCxnSpPr>
          <p:nvPr/>
        </p:nvCxnSpPr>
        <p:spPr bwMode="auto">
          <a:xfrm flipV="1">
            <a:off x="1400411" y="3429000"/>
            <a:ext cx="2954" cy="30480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0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</a:t>
            </a:r>
            <a:r>
              <a:rPr lang="en-US" dirty="0" err="1"/>
              <a:t>caneworking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1676401"/>
            <a:ext cx="2489199" cy="37337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76744" y="5494215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Zanfirico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0848" y="1676400"/>
            <a:ext cx="1170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252525"/>
                </a:solidFill>
                <a:latin typeface="Arial" panose="020B0604020202020204" pitchFamily="34" charset="0"/>
              </a:rPr>
              <a:t>Reticello</a:t>
            </a: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1"/>
            <a:ext cx="3048000" cy="304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62400"/>
            <a:ext cx="2857500" cy="262217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57158" y="5686455"/>
            <a:ext cx="1127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Millefiori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6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drawn cane structures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/>
        </p:blipFill>
        <p:spPr>
          <a:xfrm>
            <a:off x="457200" y="1554892"/>
            <a:ext cx="2743200" cy="1700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2514600" cy="25146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659027" y="3505200"/>
            <a:ext cx="2239621" cy="1180275"/>
          </a:xfrm>
          <a:prstGeom prst="wedgeEllipseCallout">
            <a:avLst>
              <a:gd name="adj1" fmla="val -18867"/>
              <a:gd name="adj2" fmla="val 7925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Are you breaking my lovely canes?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1400" y="1579276"/>
                <a:ext cx="4953000" cy="23831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u="sng" dirty="0"/>
                  <a:t>Scaling analysis</a:t>
                </a:r>
              </a:p>
              <a:p>
                <a:pPr marL="288925" indent="-288925"/>
                <a:r>
                  <a:rPr lang="en-US" sz="2000" dirty="0"/>
                  <a:t>Scale-invariance of viscous flow: strain rate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US" sz="2000" dirty="0"/>
                  <a:t> remains invariant if the externally applied stresses are kept constant regardless of system size</a:t>
                </a: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1400" y="1579276"/>
                <a:ext cx="4953000" cy="2383123"/>
              </a:xfrm>
              <a:blipFill rotWithShape="0">
                <a:blip r:embed="rId4"/>
                <a:stretch>
                  <a:fillRect l="-1355" t="-1023" r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3589215" y="3657600"/>
            <a:ext cx="4461279" cy="2253171"/>
            <a:chOff x="3589215" y="3657600"/>
            <a:chExt cx="4461279" cy="225317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092869" y="3657600"/>
              <a:ext cx="15240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/>
            <p:cNvCxnSpPr>
              <a:cxnSpLocks/>
            </p:cNvCxnSpPr>
            <p:nvPr/>
          </p:nvCxnSpPr>
          <p:spPr bwMode="auto">
            <a:xfrm flipH="1">
              <a:off x="6616869" y="3962399"/>
              <a:ext cx="342900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4745397" y="3962399"/>
              <a:ext cx="347472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907297" y="3707028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46448" y="3679907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327821" y="4685475"/>
              <a:ext cx="3054096" cy="12252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rPr>
                <a:t>l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-times system size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Arial" charset="0"/>
                </a:rPr>
                <a:t>Same strain rate!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V="1">
              <a:off x="3980349" y="5311692"/>
              <a:ext cx="347472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3589215" y="5037015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s</a:t>
              </a:r>
            </a:p>
          </p:txBody>
        </p:sp>
        <p:cxnSp>
          <p:nvCxnSpPr>
            <p:cNvPr id="26" name="Straight Connector 25"/>
            <p:cNvCxnSpPr>
              <a:cxnSpLocks/>
              <a:endCxn id="23" idx="3"/>
            </p:cNvCxnSpPr>
            <p:nvPr/>
          </p:nvCxnSpPr>
          <p:spPr bwMode="auto">
            <a:xfrm flipH="1" flipV="1">
              <a:off x="7381917" y="5298123"/>
              <a:ext cx="342900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679880" y="5043845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drawn cane structures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/>
        </p:blipFill>
        <p:spPr>
          <a:xfrm>
            <a:off x="457200" y="1554892"/>
            <a:ext cx="2743200" cy="17007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19400" y="5067290"/>
            <a:ext cx="113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F, </a:t>
            </a:r>
            <a:r>
              <a:rPr lang="en-US" sz="2400" i="1" dirty="0">
                <a:latin typeface="Symbol" panose="05050102010706020507" pitchFamily="18" charset="2"/>
              </a:rPr>
              <a:t>s </a:t>
            </a:r>
            <a:r>
              <a:rPr lang="en-US" sz="2400" i="1" dirty="0"/>
              <a:t>/</a:t>
            </a:r>
            <a:r>
              <a:rPr lang="en-US" sz="2400" i="1" dirty="0">
                <a:latin typeface="Symbol" panose="05050102010706020507" pitchFamily="18" charset="2"/>
              </a:rPr>
              <a:t>l</a:t>
            </a:r>
            <a:r>
              <a:rPr lang="en-US" sz="2400" baseline="30000" dirty="0"/>
              <a:t>2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9195" y="3729335"/>
            <a:ext cx="68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F, </a:t>
            </a:r>
            <a:r>
              <a:rPr lang="en-US" sz="2400" i="1" dirty="0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19656" y="3671632"/>
            <a:ext cx="68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F, </a:t>
            </a:r>
            <a:r>
              <a:rPr lang="en-US" sz="2400" i="1" dirty="0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14243" y="5044400"/>
            <a:ext cx="113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F, </a:t>
            </a:r>
            <a:r>
              <a:rPr lang="en-US" sz="2400" i="1" dirty="0">
                <a:latin typeface="Symbol" panose="05050102010706020507" pitchFamily="18" charset="2"/>
              </a:rPr>
              <a:t>s </a:t>
            </a:r>
            <a:r>
              <a:rPr lang="en-US" sz="2400" i="1" dirty="0"/>
              <a:t>/</a:t>
            </a:r>
            <a:r>
              <a:rPr lang="en-US" sz="2400" i="1" dirty="0">
                <a:latin typeface="Symbol" panose="05050102010706020507" pitchFamily="18" charset="2"/>
              </a:rPr>
              <a:t>l</a:t>
            </a:r>
            <a:r>
              <a:rPr lang="en-US" sz="2400" baseline="30000" dirty="0"/>
              <a:t>2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92869" y="3657600"/>
            <a:ext cx="15240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Connector 29"/>
          <p:cNvCxnSpPr>
            <a:endCxn id="29" idx="3"/>
          </p:cNvCxnSpPr>
          <p:nvPr/>
        </p:nvCxnSpPr>
        <p:spPr bwMode="auto">
          <a:xfrm flipH="1">
            <a:off x="6616869" y="3962400"/>
            <a:ext cx="342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745397" y="3962399"/>
            <a:ext cx="34747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4327821" y="4685475"/>
            <a:ext cx="3054096" cy="12252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</a:rPr>
              <a:t>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-times system size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3980349" y="5311692"/>
            <a:ext cx="34747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7381917" y="5275233"/>
            <a:ext cx="342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5226050" y="5270199"/>
          <a:ext cx="12573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5270199"/>
                        <a:ext cx="12573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114800" y="1758442"/>
            <a:ext cx="3105337" cy="1313371"/>
            <a:chOff x="4209863" y="1758442"/>
            <a:chExt cx="3105337" cy="1313371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4279900" y="2314575"/>
            <a:ext cx="1282700" cy="757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660240" imgH="419040" progId="Equation.DSMT4">
                    <p:embed/>
                  </p:oleObj>
                </mc:Choice>
                <mc:Fallback>
                  <p:oleObj name="Equation" r:id="rId6" imgW="660240" imgH="419040" progId="Equation.DSMT4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900" y="2314575"/>
                          <a:ext cx="1282700" cy="757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4209863" y="1758442"/>
              <a:ext cx="3105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Cane diameter </a:t>
              </a:r>
              <a:r>
                <a:rPr lang="en-US" sz="2000" i="1" dirty="0"/>
                <a:t>D</a:t>
              </a:r>
              <a:r>
                <a:rPr lang="en-US" sz="2000" dirty="0"/>
                <a:t> change: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619937" y="2294011"/>
            <a:ext cx="2765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Necking develops if viscosity is independent of diameter </a:t>
            </a:r>
            <a:r>
              <a:rPr lang="en-US" i="1" dirty="0"/>
              <a:t>D</a:t>
            </a:r>
            <a:endParaRPr lang="en-US" i="1" dirty="0">
              <a:latin typeface="Symbol" panose="05050102010706020507" pitchFamily="18" charset="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2514600" cy="2514600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 bwMode="auto">
          <a:xfrm>
            <a:off x="659027" y="3505200"/>
            <a:ext cx="2239621" cy="1180275"/>
          </a:xfrm>
          <a:prstGeom prst="wedgeEllipseCallout">
            <a:avLst>
              <a:gd name="adj1" fmla="val -18867"/>
              <a:gd name="adj2" fmla="val 7925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Are you breaking my lovely canes?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drawn cane structures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/>
        </p:blipFill>
        <p:spPr>
          <a:xfrm>
            <a:off x="457200" y="1554892"/>
            <a:ext cx="2743200" cy="17007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19400" y="5067290"/>
            <a:ext cx="113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F, </a:t>
            </a:r>
            <a:r>
              <a:rPr lang="en-US" sz="2400" i="1" dirty="0">
                <a:latin typeface="Symbol" panose="05050102010706020507" pitchFamily="18" charset="2"/>
              </a:rPr>
              <a:t>s </a:t>
            </a:r>
            <a:r>
              <a:rPr lang="en-US" sz="2400" i="1" dirty="0"/>
              <a:t>/</a:t>
            </a:r>
            <a:r>
              <a:rPr lang="en-US" sz="2400" i="1" dirty="0">
                <a:latin typeface="Symbol" panose="05050102010706020507" pitchFamily="18" charset="2"/>
              </a:rPr>
              <a:t>l</a:t>
            </a:r>
            <a:r>
              <a:rPr lang="en-US" sz="2400" baseline="30000" dirty="0"/>
              <a:t>2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9195" y="3729335"/>
            <a:ext cx="68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F, </a:t>
            </a:r>
            <a:r>
              <a:rPr lang="en-US" sz="2400" i="1" dirty="0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19656" y="3671632"/>
            <a:ext cx="68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F, </a:t>
            </a:r>
            <a:r>
              <a:rPr lang="en-US" sz="2400" i="1" dirty="0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14243" y="5044400"/>
            <a:ext cx="113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F, </a:t>
            </a:r>
            <a:r>
              <a:rPr lang="en-US" sz="2400" i="1" dirty="0">
                <a:latin typeface="Symbol" panose="05050102010706020507" pitchFamily="18" charset="2"/>
              </a:rPr>
              <a:t>s </a:t>
            </a:r>
            <a:r>
              <a:rPr lang="en-US" sz="2400" i="1" dirty="0"/>
              <a:t>/</a:t>
            </a:r>
            <a:r>
              <a:rPr lang="en-US" sz="2400" i="1" dirty="0">
                <a:latin typeface="Symbol" panose="05050102010706020507" pitchFamily="18" charset="2"/>
              </a:rPr>
              <a:t>l</a:t>
            </a:r>
            <a:r>
              <a:rPr lang="en-US" sz="2400" baseline="30000" dirty="0"/>
              <a:t>2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92869" y="3657600"/>
            <a:ext cx="15240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Connector 29"/>
          <p:cNvCxnSpPr>
            <a:endCxn id="29" idx="3"/>
          </p:cNvCxnSpPr>
          <p:nvPr/>
        </p:nvCxnSpPr>
        <p:spPr bwMode="auto">
          <a:xfrm flipH="1">
            <a:off x="6616869" y="3962400"/>
            <a:ext cx="342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745397" y="3962399"/>
            <a:ext cx="34747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4327821" y="4685475"/>
            <a:ext cx="3054096" cy="12252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</a:rPr>
              <a:t>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-times system size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3980349" y="5311692"/>
            <a:ext cx="34747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7381917" y="5275233"/>
            <a:ext cx="342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5226050" y="5270199"/>
          <a:ext cx="12573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5270199"/>
                        <a:ext cx="12573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4114800" y="2390089"/>
          <a:ext cx="34528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777680" imgH="419040" progId="Equation.DSMT4">
                  <p:embed/>
                </p:oleObj>
              </mc:Choice>
              <mc:Fallback>
                <p:oleObj name="Equation" r:id="rId6" imgW="1777680" imgH="419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390089"/>
                        <a:ext cx="3452812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057930" y="1809690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Stability threshold:</a:t>
            </a:r>
            <a:endParaRPr lang="en-US" sz="2000" dirty="0">
              <a:latin typeface="Symbol" panose="05050102010706020507" pitchFamily="18" charset="2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2514600" cy="2514600"/>
          </a:xfrm>
          <a:prstGeom prst="rect">
            <a:avLst/>
          </a:prstGeom>
        </p:spPr>
      </p:pic>
      <p:sp>
        <p:nvSpPr>
          <p:cNvPr id="26" name="Oval Callout 25"/>
          <p:cNvSpPr/>
          <p:nvPr/>
        </p:nvSpPr>
        <p:spPr bwMode="auto">
          <a:xfrm>
            <a:off x="659027" y="3505200"/>
            <a:ext cx="2239621" cy="1180275"/>
          </a:xfrm>
          <a:prstGeom prst="wedgeEllipseCallout">
            <a:avLst>
              <a:gd name="adj1" fmla="val -18867"/>
              <a:gd name="adj2" fmla="val 7925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Are you breaking my lovely canes?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4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drawn cane structures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/>
        </p:blipFill>
        <p:spPr>
          <a:xfrm>
            <a:off x="457200" y="1554892"/>
            <a:ext cx="2743200" cy="17007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57600" y="1567248"/>
            <a:ext cx="480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Now consider heat dissipation:</a:t>
            </a:r>
          </a:p>
          <a:p>
            <a:pPr marL="287338" lvl="0" indent="-287338" algn="just" fontAlgn="base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Radiative heat transfer dominates</a:t>
            </a:r>
          </a:p>
          <a:p>
            <a:pPr marL="287338" lvl="0" indent="-287338" algn="just" fontAlgn="base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Stefan-Boltzmann law</a:t>
            </a:r>
          </a:p>
          <a:p>
            <a:pPr marL="287338" lvl="0" indent="-287338" algn="just" fontAlgn="base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endParaRPr lang="en-US" sz="2000" dirty="0"/>
          </a:p>
          <a:p>
            <a:pPr marL="287338" lvl="0" indent="-287338" algn="just" fontAlgn="base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endParaRPr lang="en-US" sz="2000" dirty="0"/>
          </a:p>
          <a:p>
            <a:pPr marL="287338" lvl="0" indent="-287338" algn="just" fontAlgn="base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Temperature change rate</a:t>
            </a:r>
          </a:p>
          <a:p>
            <a:pPr marL="287338" lvl="0" indent="-287338" algn="just" fontAlgn="base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endParaRPr lang="en-US" sz="2000" dirty="0"/>
          </a:p>
          <a:p>
            <a:pPr marL="287338" lvl="0" indent="-287338" algn="just" fontAlgn="base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endParaRPr lang="en-US" sz="1400" dirty="0"/>
          </a:p>
          <a:p>
            <a:pPr marL="287338" lvl="0" indent="-287338" algn="just" fontAlgn="base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Viscosity dependence on temperature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210560" y="2933700"/>
          <a:ext cx="11572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596880" imgH="228600" progId="Equation.DSMT4">
                  <p:embed/>
                </p:oleObj>
              </mc:Choice>
              <mc:Fallback>
                <p:oleObj name="Equation" r:id="rId4" imgW="59688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560" y="2933700"/>
                        <a:ext cx="11572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945924" y="2935163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Heat flux: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63000" y="3406575"/>
            <a:ext cx="2906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= 5.67 × 10</a:t>
            </a:r>
            <a:r>
              <a:rPr lang="en-US" sz="2000" baseline="30000" dirty="0"/>
              <a:t>-8</a:t>
            </a:r>
            <a:r>
              <a:rPr lang="en-US" sz="2000" dirty="0"/>
              <a:t> W/m</a:t>
            </a:r>
            <a:r>
              <a:rPr lang="en-US" sz="2000" baseline="30000" dirty="0"/>
              <a:t>2</a:t>
            </a:r>
            <a:r>
              <a:rPr lang="en-US" sz="2000" dirty="0"/>
              <a:t>K</a:t>
            </a:r>
            <a:r>
              <a:rPr lang="en-US" sz="2000" baseline="30000" dirty="0"/>
              <a:t>4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978876" y="4267200"/>
          <a:ext cx="28082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447560" imgH="457200" progId="Equation.DSMT4">
                  <p:embed/>
                </p:oleObj>
              </mc:Choice>
              <mc:Fallback>
                <p:oleObj name="Equation" r:id="rId6" imgW="1447560" imgH="457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876" y="4267200"/>
                        <a:ext cx="2808287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987114" y="5592161"/>
          <a:ext cx="25892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333440" imgH="482400" progId="Equation.DSMT4">
                  <p:embed/>
                </p:oleObj>
              </mc:Choice>
              <mc:Fallback>
                <p:oleObj name="Equation" r:id="rId8" imgW="1333440" imgH="4824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114" y="5592161"/>
                        <a:ext cx="2589212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715551" y="5826287"/>
            <a:ext cx="1658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High </a:t>
            </a:r>
            <a:r>
              <a:rPr lang="en-US" sz="2000" i="1" dirty="0">
                <a:solidFill>
                  <a:prstClr val="black"/>
                </a:solidFill>
              </a:rPr>
              <a:t>T</a:t>
            </a:r>
            <a:r>
              <a:rPr lang="en-US" sz="2000" dirty="0">
                <a:solidFill>
                  <a:prstClr val="black"/>
                </a:solidFill>
              </a:rPr>
              <a:t> range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83918" y="2937222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>
                <a:solidFill>
                  <a:prstClr val="black"/>
                </a:solidFill>
              </a:rPr>
              <a:t>: emissivity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2514600" cy="251460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 bwMode="auto">
          <a:xfrm>
            <a:off x="659027" y="3505200"/>
            <a:ext cx="2239621" cy="1180275"/>
          </a:xfrm>
          <a:prstGeom prst="wedgeEllipseCallout">
            <a:avLst>
              <a:gd name="adj1" fmla="val -18867"/>
              <a:gd name="adj2" fmla="val 7925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Are you breaking my lovely canes?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45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3048000" cy="45419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Assumptions:</a:t>
            </a:r>
          </a:p>
          <a:p>
            <a:r>
              <a:rPr lang="en-US" sz="2000" dirty="0"/>
              <a:t>Uniform temperature distribution along the cane cross-section</a:t>
            </a:r>
          </a:p>
          <a:p>
            <a:r>
              <a:rPr lang="en-US" sz="2000" dirty="0"/>
              <a:t>No heat or mass exchange between cane sections</a:t>
            </a:r>
          </a:p>
          <a:p>
            <a:r>
              <a:rPr lang="en-US" sz="2000" dirty="0"/>
              <a:t>Only considers radiative heat transfer from glass cane to the surroundings</a:t>
            </a:r>
          </a:p>
          <a:p>
            <a:r>
              <a:rPr lang="en-US" sz="2000" dirty="0"/>
              <a:t>Constant drawing speed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39616" y="1603519"/>
            <a:ext cx="1524001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01376" y="1447800"/>
            <a:ext cx="1538241" cy="9210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6518" y="16741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6741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7763618" y="1904539"/>
            <a:ext cx="342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353904" y="1905000"/>
            <a:ext cx="34747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55" y="2590800"/>
            <a:ext cx="5054145" cy="37906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37208" y="1677486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T</a:t>
            </a:r>
            <a:r>
              <a:rPr lang="en-US" sz="2400" i="1" baseline="-25000" dirty="0">
                <a:solidFill>
                  <a:srgbClr val="0000FF"/>
                </a:solidFill>
              </a:rPr>
              <a:t>1</a:t>
            </a:r>
            <a:endParaRPr lang="en-US" sz="2400" i="1" baseline="-25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8602" y="1677486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T</a:t>
            </a:r>
            <a:r>
              <a:rPr lang="en-US" sz="2400" i="1" baseline="-25000" dirty="0">
                <a:solidFill>
                  <a:srgbClr val="FF0000"/>
                </a:solidFill>
              </a:rPr>
              <a:t>2</a:t>
            </a:r>
            <a:endParaRPr lang="en-US" sz="2400" i="1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733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T</a:t>
            </a:r>
            <a:r>
              <a:rPr lang="en-US" sz="2400" i="1" baseline="-25000" dirty="0">
                <a:solidFill>
                  <a:srgbClr val="0000FF"/>
                </a:solidFill>
              </a:rPr>
              <a:t>1</a:t>
            </a:r>
            <a:endParaRPr lang="en-US" sz="2400" i="1" baseline="-25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342313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T</a:t>
            </a:r>
            <a:r>
              <a:rPr lang="en-US" sz="2400" i="1" baseline="-25000" dirty="0">
                <a:solidFill>
                  <a:srgbClr val="FF0000"/>
                </a:solidFill>
              </a:rPr>
              <a:t>2</a:t>
            </a:r>
            <a:endParaRPr lang="en-US" sz="2400" i="1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2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20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0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3048000" cy="45419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Conclusions:</a:t>
            </a:r>
          </a:p>
          <a:p>
            <a:r>
              <a:rPr lang="en-US" sz="2000" dirty="0"/>
              <a:t>Thinner section cools faster</a:t>
            </a:r>
          </a:p>
          <a:p>
            <a:r>
              <a:rPr lang="en-US" sz="2000" dirty="0"/>
              <a:t>Viscosity increase in thinner section prevents necking</a:t>
            </a:r>
          </a:p>
          <a:p>
            <a:r>
              <a:rPr lang="en-US" sz="2000" dirty="0"/>
              <a:t>Cane diameter non-uniformity damps out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39616" y="1603519"/>
            <a:ext cx="1524001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01376" y="1447800"/>
            <a:ext cx="1538241" cy="9210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6518" y="16741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6741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7763618" y="1904539"/>
            <a:ext cx="342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353904" y="1905000"/>
            <a:ext cx="34747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5" idx="0"/>
            <a:endCxn id="5" idx="2"/>
          </p:cNvCxnSpPr>
          <p:nvPr/>
        </p:nvCxnSpPr>
        <p:spPr bwMode="auto">
          <a:xfrm>
            <a:off x="5470497" y="1447800"/>
            <a:ext cx="0" cy="92103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55" y="2590800"/>
            <a:ext cx="5054146" cy="37906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3540" y="1656229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1</a:t>
            </a:r>
            <a:endParaRPr lang="en-US" sz="2400" i="1" baseline="-25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6876" y="1669248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D</a:t>
            </a:r>
            <a:r>
              <a:rPr lang="en-US" sz="2400" i="1" baseline="-25000" dirty="0">
                <a:solidFill>
                  <a:srgbClr val="FF0000"/>
                </a:solidFill>
              </a:rPr>
              <a:t>2</a:t>
            </a:r>
            <a:endParaRPr lang="en-US" sz="2400" i="1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314" y="387447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1</a:t>
            </a:r>
            <a:endParaRPr lang="en-US" sz="2400" i="1" baseline="-25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0223" y="472440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D</a:t>
            </a:r>
            <a:r>
              <a:rPr lang="en-US" sz="2400" i="1" baseline="-25000" dirty="0">
                <a:solidFill>
                  <a:srgbClr val="FF0000"/>
                </a:solidFill>
              </a:rPr>
              <a:t>2</a:t>
            </a:r>
            <a:endParaRPr lang="en-US" sz="2400" i="1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 bwMode="auto">
          <a:xfrm>
            <a:off x="7001617" y="1603519"/>
            <a:ext cx="0" cy="60960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642552" y="4674971"/>
            <a:ext cx="2862648" cy="1549599"/>
            <a:chOff x="642552" y="4674971"/>
            <a:chExt cx="2862648" cy="154959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5" r="26430"/>
            <a:stretch/>
          </p:blipFill>
          <p:spPr>
            <a:xfrm>
              <a:off x="642552" y="4674971"/>
              <a:ext cx="1601952" cy="1549599"/>
            </a:xfrm>
            <a:prstGeom prst="rect">
              <a:avLst/>
            </a:prstGeom>
          </p:spPr>
        </p:pic>
        <p:sp>
          <p:nvSpPr>
            <p:cNvPr id="25" name="Oval Callout 24"/>
            <p:cNvSpPr/>
            <p:nvPr/>
          </p:nvSpPr>
          <p:spPr bwMode="auto">
            <a:xfrm>
              <a:off x="2176696" y="4800600"/>
              <a:ext cx="1328504" cy="842666"/>
            </a:xfrm>
            <a:prstGeom prst="wedgeEllipseCallout">
              <a:avLst>
                <a:gd name="adj1" fmla="val -59578"/>
                <a:gd name="adj2" fmla="val 2874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It works beautifully!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4" y="541638"/>
            <a:ext cx="8077200" cy="906162"/>
          </a:xfrm>
        </p:spPr>
        <p:txBody>
          <a:bodyPr/>
          <a:lstStyle/>
          <a:p>
            <a:r>
              <a:rPr lang="en-US" sz="2800" dirty="0"/>
              <a:t>Precision glass molding (compression molding)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1" y="1610748"/>
            <a:ext cx="4001589" cy="243609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10748"/>
            <a:ext cx="4011248" cy="2436090"/>
          </a:xfrm>
          <a:prstGeom prst="rect">
            <a:avLst/>
          </a:prstGeom>
        </p:spPr>
      </p:pic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533400" y="4300152"/>
            <a:ext cx="8001000" cy="1795848"/>
          </a:xfrm>
        </p:spPr>
        <p:txBody>
          <a:bodyPr/>
          <a:lstStyle/>
          <a:p>
            <a:r>
              <a:rPr lang="en-US" sz="2000" dirty="0"/>
              <a:t>Viscosity: 10</a:t>
            </a:r>
            <a:r>
              <a:rPr lang="en-US" sz="2000" baseline="30000" dirty="0"/>
              <a:t>6.6</a:t>
            </a:r>
            <a:r>
              <a:rPr lang="en-US" sz="2000" dirty="0"/>
              <a:t> – 10</a:t>
            </a:r>
            <a:r>
              <a:rPr lang="en-US" sz="2000" baseline="30000" dirty="0"/>
              <a:t>8</a:t>
            </a:r>
            <a:r>
              <a:rPr lang="en-US" sz="2000" dirty="0"/>
              <a:t> </a:t>
            </a:r>
            <a:r>
              <a:rPr lang="en-US" sz="2000" dirty="0" err="1"/>
              <a:t>Pa·s</a:t>
            </a:r>
            <a:r>
              <a:rPr lang="en-US" sz="2000" dirty="0"/>
              <a:t>; pressure: ~ MPa</a:t>
            </a:r>
          </a:p>
          <a:p>
            <a:r>
              <a:rPr lang="en-US" sz="2000" dirty="0"/>
              <a:t>Mold sticking and damage: </a:t>
            </a:r>
            <a:r>
              <a:rPr lang="en-US" sz="2000" dirty="0" err="1"/>
              <a:t>TiN</a:t>
            </a:r>
            <a:r>
              <a:rPr lang="en-US" sz="2000" dirty="0"/>
              <a:t> or </a:t>
            </a:r>
            <a:r>
              <a:rPr lang="en-US" sz="2000" dirty="0" err="1"/>
              <a:t>SiC</a:t>
            </a:r>
            <a:r>
              <a:rPr lang="en-US" sz="2000" dirty="0"/>
              <a:t> low friction coatings</a:t>
            </a:r>
          </a:p>
          <a:p>
            <a:r>
              <a:rPr lang="en-US" sz="2000" dirty="0"/>
              <a:t>Non-uniform temperature distribution</a:t>
            </a:r>
          </a:p>
          <a:p>
            <a:r>
              <a:rPr lang="en-US" sz="2000" dirty="0"/>
              <a:t>Post-molding deformation: thermal shrinkage, viscoelasticity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854676" y="6067739"/>
            <a:ext cx="7010400" cy="281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5"/>
              </a:rPr>
              <a:t>http://www.rpoptics.com/wp-content/uploads/2015/01/Precision-Glass-Molding-Technical-Brief_21.pdf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21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52C15-BEF2-4543-A9D0-EED82367A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92385"/>
            <a:ext cx="6096000" cy="5645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94CE91-D130-440A-A4FE-096BE5EAE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99" y="2249269"/>
            <a:ext cx="1551869" cy="11782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328986-2ECB-4E12-8D07-E6B271A8E4EB}"/>
              </a:ext>
            </a:extLst>
          </p:cNvPr>
          <p:cNvSpPr txBox="1"/>
          <p:nvPr/>
        </p:nvSpPr>
        <p:spPr>
          <a:xfrm>
            <a:off x="6993533" y="35446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PGM glass </a:t>
            </a:r>
            <a:r>
              <a:rPr lang="en-US" dirty="0" err="1"/>
              <a:t>asphere</a:t>
            </a:r>
            <a:r>
              <a:rPr lang="en-US" dirty="0"/>
              <a:t> lens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58DF9-B3D7-44FB-A665-AF84E56A1DAA}"/>
              </a:ext>
            </a:extLst>
          </p:cNvPr>
          <p:cNvSpPr/>
          <p:nvPr/>
        </p:nvSpPr>
        <p:spPr>
          <a:xfrm>
            <a:off x="6841132" y="5867400"/>
            <a:ext cx="190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LFW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47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42-45 (2011)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3688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3-D glass printing</a:t>
            </a:r>
          </a:p>
        </p:txBody>
      </p:sp>
      <p:pic>
        <p:nvPicPr>
          <p:cNvPr id="5" name="IvcpbtpWpG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676400"/>
            <a:ext cx="7924800" cy="4648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6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33849"/>
          </a:xfrm>
        </p:spPr>
        <p:txBody>
          <a:bodyPr/>
          <a:lstStyle/>
          <a:p>
            <a:r>
              <a:rPr lang="en-US" sz="2600" dirty="0"/>
              <a:t>Mechanical properties of bulk metallic glass (BMG)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5734" y="4242486"/>
            <a:ext cx="7848600" cy="219931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Absence of dislocations and slip planes/directions in BMG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Large elastic limit and high yield strength (2% and 2 </a:t>
            </a:r>
            <a:r>
              <a:rPr lang="en-US" dirty="0" err="1"/>
              <a:t>GPa</a:t>
            </a:r>
            <a:r>
              <a:rPr lang="en-US" dirty="0"/>
              <a:t> in </a:t>
            </a:r>
            <a:r>
              <a:rPr lang="en-US" dirty="0" err="1"/>
              <a:t>Zr</a:t>
            </a:r>
            <a:r>
              <a:rPr lang="en-US" dirty="0"/>
              <a:t>-based BMGs)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Poor global plasticity: absence of strain hardening, strong tendency towards shear localization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Cold working is not a viable processing 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t="1" r="-1" b="1873"/>
          <a:stretch/>
        </p:blipFill>
        <p:spPr>
          <a:xfrm>
            <a:off x="1641390" y="1591962"/>
            <a:ext cx="55626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773" y="162697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Polycrystalline metal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8255" y="162697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Amorphous metal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1826741" y="2692353"/>
            <a:ext cx="2306594" cy="536879"/>
          </a:xfrm>
          <a:custGeom>
            <a:avLst/>
            <a:gdLst>
              <a:gd name="connsiteX0" fmla="*/ 0 w 2306594"/>
              <a:gd name="connsiteY0" fmla="*/ 536879 h 536879"/>
              <a:gd name="connsiteX1" fmla="*/ 741405 w 2306594"/>
              <a:gd name="connsiteY1" fmla="*/ 133225 h 536879"/>
              <a:gd name="connsiteX2" fmla="*/ 1499286 w 2306594"/>
              <a:gd name="connsiteY2" fmla="*/ 1420 h 536879"/>
              <a:gd name="connsiteX3" fmla="*/ 2306594 w 2306594"/>
              <a:gd name="connsiteY3" fmla="*/ 199128 h 53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594" h="536879">
                <a:moveTo>
                  <a:pt x="0" y="536879"/>
                </a:moveTo>
                <a:cubicBezTo>
                  <a:pt x="245762" y="379673"/>
                  <a:pt x="491524" y="222468"/>
                  <a:pt x="741405" y="133225"/>
                </a:cubicBezTo>
                <a:cubicBezTo>
                  <a:pt x="991286" y="43982"/>
                  <a:pt x="1238421" y="-9564"/>
                  <a:pt x="1499286" y="1420"/>
                </a:cubicBezTo>
                <a:cubicBezTo>
                  <a:pt x="1760151" y="12404"/>
                  <a:pt x="2033372" y="105766"/>
                  <a:pt x="2306594" y="199128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067325" y="1672281"/>
            <a:ext cx="390508" cy="1029730"/>
          </a:xfrm>
          <a:custGeom>
            <a:avLst/>
            <a:gdLst>
              <a:gd name="connsiteX0" fmla="*/ 390508 w 390508"/>
              <a:gd name="connsiteY0" fmla="*/ 1029730 h 1029730"/>
              <a:gd name="connsiteX1" fmla="*/ 3330 w 390508"/>
              <a:gd name="connsiteY1" fmla="*/ 387178 h 1029730"/>
              <a:gd name="connsiteX2" fmla="*/ 192800 w 390508"/>
              <a:gd name="connsiteY2" fmla="*/ 0 h 1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08" h="1029730">
                <a:moveTo>
                  <a:pt x="390508" y="1029730"/>
                </a:moveTo>
                <a:cubicBezTo>
                  <a:pt x="213394" y="794265"/>
                  <a:pt x="36281" y="558800"/>
                  <a:pt x="3330" y="387178"/>
                </a:cubicBezTo>
                <a:cubicBezTo>
                  <a:pt x="-29621" y="215556"/>
                  <a:pt x="192800" y="0"/>
                  <a:pt x="192800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82591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Grain boundaries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075935" y="3665838"/>
            <a:ext cx="1750541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5438" y="364112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Crystal planes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0" y="1583725"/>
            <a:ext cx="3964604" cy="24466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11780" y="3830762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Metals</a:t>
            </a:r>
            <a:r>
              <a:rPr lang="en-US" sz="1400" dirty="0"/>
              <a:t> </a:t>
            </a:r>
            <a:r>
              <a:rPr lang="en-US" sz="1400" b="1" dirty="0"/>
              <a:t>3</a:t>
            </a:r>
            <a:r>
              <a:rPr lang="en-US" sz="1400" dirty="0"/>
              <a:t>, 1 (2013).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33849"/>
          </a:xfrm>
        </p:spPr>
        <p:txBody>
          <a:bodyPr/>
          <a:lstStyle/>
          <a:p>
            <a:r>
              <a:rPr lang="en-US" sz="2600" dirty="0"/>
              <a:t>Mechanical properties of a commercial BMG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D30D4A3A-6E18-4CB6-B181-D125C2078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r="6944"/>
          <a:stretch/>
        </p:blipFill>
        <p:spPr>
          <a:xfrm>
            <a:off x="457200" y="1615830"/>
            <a:ext cx="3776156" cy="3124200"/>
          </a:xfrm>
          <a:prstGeom prst="rect">
            <a:avLst/>
          </a:prstGeom>
        </p:spPr>
      </p:pic>
      <p:pic>
        <p:nvPicPr>
          <p:cNvPr id="20" name="Picture 1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C9153F4-6067-49D8-9A11-1B970C5FAC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r="1786" b="3293"/>
          <a:stretch/>
        </p:blipFill>
        <p:spPr>
          <a:xfrm>
            <a:off x="4366844" y="1615830"/>
            <a:ext cx="4237565" cy="3124200"/>
          </a:xfrm>
          <a:prstGeom prst="rect">
            <a:avLst/>
          </a:prstGeom>
        </p:spPr>
      </p:pic>
      <p:sp>
        <p:nvSpPr>
          <p:cNvPr id="21" name="Rounded Rectangle 31">
            <a:extLst>
              <a:ext uri="{FF2B5EF4-FFF2-40B4-BE49-F238E27FC236}">
                <a16:creationId xmlns:a16="http://schemas.microsoft.com/office/drawing/2014/main" id="{A19CAFDC-D3AE-40AD-BB54-B173702409CF}"/>
              </a:ext>
            </a:extLst>
          </p:cNvPr>
          <p:cNvSpPr/>
          <p:nvPr/>
        </p:nvSpPr>
        <p:spPr bwMode="auto">
          <a:xfrm>
            <a:off x="1622340" y="5408471"/>
            <a:ext cx="5746920" cy="7620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High yield strength, hardness, and elasticity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997E8-AA6A-4B80-96C7-B574F5DAC872}"/>
              </a:ext>
            </a:extLst>
          </p:cNvPr>
          <p:cNvSpPr/>
          <p:nvPr/>
        </p:nvSpPr>
        <p:spPr>
          <a:xfrm>
            <a:off x="5910017" y="4890700"/>
            <a:ext cx="2694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Data from </a:t>
            </a:r>
            <a:r>
              <a:rPr lang="en-US" sz="1200" dirty="0">
                <a:hlinkClick r:id="rId5"/>
              </a:rPr>
              <a:t>Liquidmetal</a:t>
            </a:r>
            <a:r>
              <a:rPr lang="en-US" sz="1200" baseline="30000" dirty="0">
                <a:hlinkClick r:id="rId5"/>
              </a:rPr>
              <a:t>®</a:t>
            </a:r>
            <a:r>
              <a:rPr lang="en-US" sz="1200" dirty="0">
                <a:hlinkClick r:id="rId5"/>
              </a:rPr>
              <a:t> Technologies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4274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BMG process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4" y="1633153"/>
            <a:ext cx="4034914" cy="3167448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209800" y="2362200"/>
            <a:ext cx="2238732" cy="1752600"/>
          </a:xfrm>
          <a:custGeom>
            <a:avLst/>
            <a:gdLst>
              <a:gd name="connsiteX0" fmla="*/ 3033097 w 3041335"/>
              <a:gd name="connsiteY0" fmla="*/ 0 h 2561968"/>
              <a:gd name="connsiteX1" fmla="*/ 1747994 w 3041335"/>
              <a:gd name="connsiteY1" fmla="*/ 49427 h 2561968"/>
              <a:gd name="connsiteX2" fmla="*/ 512318 w 3041335"/>
              <a:gd name="connsiteY2" fmla="*/ 222422 h 2561968"/>
              <a:gd name="connsiteX3" fmla="*/ 59237 w 3041335"/>
              <a:gd name="connsiteY3" fmla="*/ 436605 h 2561968"/>
              <a:gd name="connsiteX4" fmla="*/ 59237 w 3041335"/>
              <a:gd name="connsiteY4" fmla="*/ 584887 h 2561968"/>
              <a:gd name="connsiteX5" fmla="*/ 553508 w 3041335"/>
              <a:gd name="connsiteY5" fmla="*/ 1029730 h 2561968"/>
              <a:gd name="connsiteX6" fmla="*/ 1088967 w 3041335"/>
              <a:gd name="connsiteY6" fmla="*/ 1474573 h 2561968"/>
              <a:gd name="connsiteX7" fmla="*/ 1690329 w 3041335"/>
              <a:gd name="connsiteY7" fmla="*/ 1869989 h 2561968"/>
              <a:gd name="connsiteX8" fmla="*/ 2637681 w 3041335"/>
              <a:gd name="connsiteY8" fmla="*/ 2413687 h 2561968"/>
              <a:gd name="connsiteX9" fmla="*/ 3041335 w 3041335"/>
              <a:gd name="connsiteY9" fmla="*/ 2561968 h 25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1335" h="2561968">
                <a:moveTo>
                  <a:pt x="3033097" y="0"/>
                </a:moveTo>
                <a:cubicBezTo>
                  <a:pt x="2600610" y="6178"/>
                  <a:pt x="2168124" y="12357"/>
                  <a:pt x="1747994" y="49427"/>
                </a:cubicBezTo>
                <a:cubicBezTo>
                  <a:pt x="1327864" y="86497"/>
                  <a:pt x="793777" y="157892"/>
                  <a:pt x="512318" y="222422"/>
                </a:cubicBezTo>
                <a:cubicBezTo>
                  <a:pt x="230858" y="286952"/>
                  <a:pt x="134750" y="376194"/>
                  <a:pt x="59237" y="436605"/>
                </a:cubicBezTo>
                <a:cubicBezTo>
                  <a:pt x="-16277" y="497016"/>
                  <a:pt x="-23141" y="486033"/>
                  <a:pt x="59237" y="584887"/>
                </a:cubicBezTo>
                <a:cubicBezTo>
                  <a:pt x="141615" y="683741"/>
                  <a:pt x="381886" y="881449"/>
                  <a:pt x="553508" y="1029730"/>
                </a:cubicBezTo>
                <a:cubicBezTo>
                  <a:pt x="725130" y="1178011"/>
                  <a:pt x="899497" y="1334530"/>
                  <a:pt x="1088967" y="1474573"/>
                </a:cubicBezTo>
                <a:cubicBezTo>
                  <a:pt x="1278437" y="1614616"/>
                  <a:pt x="1432210" y="1713470"/>
                  <a:pt x="1690329" y="1869989"/>
                </a:cubicBezTo>
                <a:cubicBezTo>
                  <a:pt x="1948448" y="2026508"/>
                  <a:pt x="2412513" y="2298357"/>
                  <a:pt x="2637681" y="2413687"/>
                </a:cubicBezTo>
                <a:cubicBezTo>
                  <a:pt x="2862849" y="2529017"/>
                  <a:pt x="2952092" y="2545492"/>
                  <a:pt x="3041335" y="2561968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08071" y="2053206"/>
            <a:ext cx="1519119" cy="2104207"/>
            <a:chOff x="1108071" y="2053206"/>
            <a:chExt cx="1519119" cy="2104207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108071" y="2053206"/>
              <a:ext cx="720729" cy="210420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633236" y="3352800"/>
              <a:ext cx="993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Casting</a:t>
              </a:r>
            </a:p>
          </p:txBody>
        </p:sp>
      </p:grp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85800" y="4992075"/>
            <a:ext cx="7848600" cy="11767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Casting: suction casting, die casting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Reduced volume shrinkage (&lt; 1%): net-shape forming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Cooling rate control: mold filling and crystallization mitigation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CC3B4D-7C05-4860-9F32-062A6A7C1474}"/>
              </a:ext>
            </a:extLst>
          </p:cNvPr>
          <p:cNvGrpSpPr/>
          <p:nvPr/>
        </p:nvGrpSpPr>
        <p:grpSpPr>
          <a:xfrm>
            <a:off x="4968243" y="1633153"/>
            <a:ext cx="3695112" cy="3532851"/>
            <a:chOff x="4968243" y="1633153"/>
            <a:chExt cx="3695112" cy="35328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1EB616-88E5-4CE2-8D61-4A291A479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7" t="952" r="4166" b="4311"/>
            <a:stretch/>
          </p:blipFill>
          <p:spPr>
            <a:xfrm>
              <a:off x="4968243" y="1633153"/>
              <a:ext cx="3599372" cy="316744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D3A59B-0919-4C8F-A8F6-B8CD51A01AC2}"/>
                </a:ext>
              </a:extLst>
            </p:cNvPr>
            <p:cNvSpPr/>
            <p:nvPr/>
          </p:nvSpPr>
          <p:spPr>
            <a:xfrm>
              <a:off x="5963141" y="4889005"/>
              <a:ext cx="27002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Data from </a:t>
              </a:r>
              <a:r>
                <a:rPr lang="en-US" sz="1200" dirty="0">
                  <a:hlinkClick r:id="rId5"/>
                </a:rPr>
                <a:t>Liquidmetal</a:t>
              </a:r>
              <a:r>
                <a:rPr lang="en-US" sz="1200" baseline="30000" dirty="0">
                  <a:hlinkClick r:id="rId5"/>
                </a:rPr>
                <a:t>®</a:t>
              </a:r>
              <a:r>
                <a:rPr lang="en-US" sz="1200" dirty="0">
                  <a:hlinkClick r:id="rId5"/>
                </a:rPr>
                <a:t> Technologies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99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4" y="1633153"/>
            <a:ext cx="4034914" cy="3167448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 bwMode="auto">
          <a:xfrm>
            <a:off x="2209800" y="2362200"/>
            <a:ext cx="2238732" cy="1752600"/>
          </a:xfrm>
          <a:custGeom>
            <a:avLst/>
            <a:gdLst>
              <a:gd name="connsiteX0" fmla="*/ 3033097 w 3041335"/>
              <a:gd name="connsiteY0" fmla="*/ 0 h 2561968"/>
              <a:gd name="connsiteX1" fmla="*/ 1747994 w 3041335"/>
              <a:gd name="connsiteY1" fmla="*/ 49427 h 2561968"/>
              <a:gd name="connsiteX2" fmla="*/ 512318 w 3041335"/>
              <a:gd name="connsiteY2" fmla="*/ 222422 h 2561968"/>
              <a:gd name="connsiteX3" fmla="*/ 59237 w 3041335"/>
              <a:gd name="connsiteY3" fmla="*/ 436605 h 2561968"/>
              <a:gd name="connsiteX4" fmla="*/ 59237 w 3041335"/>
              <a:gd name="connsiteY4" fmla="*/ 584887 h 2561968"/>
              <a:gd name="connsiteX5" fmla="*/ 553508 w 3041335"/>
              <a:gd name="connsiteY5" fmla="*/ 1029730 h 2561968"/>
              <a:gd name="connsiteX6" fmla="*/ 1088967 w 3041335"/>
              <a:gd name="connsiteY6" fmla="*/ 1474573 h 2561968"/>
              <a:gd name="connsiteX7" fmla="*/ 1690329 w 3041335"/>
              <a:gd name="connsiteY7" fmla="*/ 1869989 h 2561968"/>
              <a:gd name="connsiteX8" fmla="*/ 2637681 w 3041335"/>
              <a:gd name="connsiteY8" fmla="*/ 2413687 h 2561968"/>
              <a:gd name="connsiteX9" fmla="*/ 3041335 w 3041335"/>
              <a:gd name="connsiteY9" fmla="*/ 2561968 h 25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1335" h="2561968">
                <a:moveTo>
                  <a:pt x="3033097" y="0"/>
                </a:moveTo>
                <a:cubicBezTo>
                  <a:pt x="2600610" y="6178"/>
                  <a:pt x="2168124" y="12357"/>
                  <a:pt x="1747994" y="49427"/>
                </a:cubicBezTo>
                <a:cubicBezTo>
                  <a:pt x="1327864" y="86497"/>
                  <a:pt x="793777" y="157892"/>
                  <a:pt x="512318" y="222422"/>
                </a:cubicBezTo>
                <a:cubicBezTo>
                  <a:pt x="230858" y="286952"/>
                  <a:pt x="134750" y="376194"/>
                  <a:pt x="59237" y="436605"/>
                </a:cubicBezTo>
                <a:cubicBezTo>
                  <a:pt x="-16277" y="497016"/>
                  <a:pt x="-23141" y="486033"/>
                  <a:pt x="59237" y="584887"/>
                </a:cubicBezTo>
                <a:cubicBezTo>
                  <a:pt x="141615" y="683741"/>
                  <a:pt x="381886" y="881449"/>
                  <a:pt x="553508" y="1029730"/>
                </a:cubicBezTo>
                <a:cubicBezTo>
                  <a:pt x="725130" y="1178011"/>
                  <a:pt x="899497" y="1334530"/>
                  <a:pt x="1088967" y="1474573"/>
                </a:cubicBezTo>
                <a:cubicBezTo>
                  <a:pt x="1278437" y="1614616"/>
                  <a:pt x="1432210" y="1713470"/>
                  <a:pt x="1690329" y="1869989"/>
                </a:cubicBezTo>
                <a:cubicBezTo>
                  <a:pt x="1948448" y="2026508"/>
                  <a:pt x="2412513" y="2298357"/>
                  <a:pt x="2637681" y="2413687"/>
                </a:cubicBezTo>
                <a:cubicBezTo>
                  <a:pt x="2862849" y="2529017"/>
                  <a:pt x="2952092" y="2545492"/>
                  <a:pt x="3041335" y="2561968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BMG process design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1099752" y="3624922"/>
            <a:ext cx="465200" cy="64226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787232" y="3616684"/>
            <a:ext cx="243296" cy="64226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555041" y="3624922"/>
            <a:ext cx="123328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31409" y="4335162"/>
            <a:ext cx="165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Thermoplastic forming (TPF)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85800" y="5130114"/>
            <a:ext cx="7638534" cy="11767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Thermoplastic forming: compression &amp; injection molding, extrusion, rolling, blow molding, 3-D printing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Thermal embrittlement: free volume decrease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23" y="1661816"/>
            <a:ext cx="3941573" cy="27567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1235" y="4592419"/>
            <a:ext cx="2549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Scripta</a:t>
            </a:r>
            <a:r>
              <a:rPr lang="en-US" sz="1400" i="1" dirty="0"/>
              <a:t> Mater.</a:t>
            </a:r>
            <a:r>
              <a:rPr lang="en-US" sz="1400" dirty="0"/>
              <a:t> </a:t>
            </a:r>
            <a:r>
              <a:rPr lang="en-US" sz="1400" b="1" dirty="0"/>
              <a:t>60</a:t>
            </a:r>
            <a:r>
              <a:rPr lang="en-US" sz="1400" dirty="0"/>
              <a:t>, 160 (2009).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45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BMG process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89" y="1674512"/>
            <a:ext cx="3876542" cy="31260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313837" y="4901685"/>
            <a:ext cx="2440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Adv. Mater. </a:t>
            </a:r>
            <a:r>
              <a:rPr lang="en-US" sz="1400" b="1" dirty="0"/>
              <a:t>22</a:t>
            </a:r>
            <a:r>
              <a:rPr lang="en-US" sz="1400" dirty="0"/>
              <a:t>, 1566 (2010).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1C72EA-47B5-4B5F-8E05-39F305637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4" y="1633153"/>
            <a:ext cx="4034914" cy="3167448"/>
          </a:xfrm>
          <a:prstGeom prst="rect">
            <a:avLst/>
          </a:prstGeom>
        </p:spPr>
      </p:pic>
      <p:sp>
        <p:nvSpPr>
          <p:cNvPr id="13" name="Freeform 24">
            <a:extLst>
              <a:ext uri="{FF2B5EF4-FFF2-40B4-BE49-F238E27FC236}">
                <a16:creationId xmlns:a16="http://schemas.microsoft.com/office/drawing/2014/main" id="{98F11C72-36D4-4E88-ADE1-347C3BBEB8F5}"/>
              </a:ext>
            </a:extLst>
          </p:cNvPr>
          <p:cNvSpPr/>
          <p:nvPr/>
        </p:nvSpPr>
        <p:spPr bwMode="auto">
          <a:xfrm>
            <a:off x="2209800" y="2362200"/>
            <a:ext cx="2238732" cy="1752600"/>
          </a:xfrm>
          <a:custGeom>
            <a:avLst/>
            <a:gdLst>
              <a:gd name="connsiteX0" fmla="*/ 3033097 w 3041335"/>
              <a:gd name="connsiteY0" fmla="*/ 0 h 2561968"/>
              <a:gd name="connsiteX1" fmla="*/ 1747994 w 3041335"/>
              <a:gd name="connsiteY1" fmla="*/ 49427 h 2561968"/>
              <a:gd name="connsiteX2" fmla="*/ 512318 w 3041335"/>
              <a:gd name="connsiteY2" fmla="*/ 222422 h 2561968"/>
              <a:gd name="connsiteX3" fmla="*/ 59237 w 3041335"/>
              <a:gd name="connsiteY3" fmla="*/ 436605 h 2561968"/>
              <a:gd name="connsiteX4" fmla="*/ 59237 w 3041335"/>
              <a:gd name="connsiteY4" fmla="*/ 584887 h 2561968"/>
              <a:gd name="connsiteX5" fmla="*/ 553508 w 3041335"/>
              <a:gd name="connsiteY5" fmla="*/ 1029730 h 2561968"/>
              <a:gd name="connsiteX6" fmla="*/ 1088967 w 3041335"/>
              <a:gd name="connsiteY6" fmla="*/ 1474573 h 2561968"/>
              <a:gd name="connsiteX7" fmla="*/ 1690329 w 3041335"/>
              <a:gd name="connsiteY7" fmla="*/ 1869989 h 2561968"/>
              <a:gd name="connsiteX8" fmla="*/ 2637681 w 3041335"/>
              <a:gd name="connsiteY8" fmla="*/ 2413687 h 2561968"/>
              <a:gd name="connsiteX9" fmla="*/ 3041335 w 3041335"/>
              <a:gd name="connsiteY9" fmla="*/ 2561968 h 25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1335" h="2561968">
                <a:moveTo>
                  <a:pt x="3033097" y="0"/>
                </a:moveTo>
                <a:cubicBezTo>
                  <a:pt x="2600610" y="6178"/>
                  <a:pt x="2168124" y="12357"/>
                  <a:pt x="1747994" y="49427"/>
                </a:cubicBezTo>
                <a:cubicBezTo>
                  <a:pt x="1327864" y="86497"/>
                  <a:pt x="793777" y="157892"/>
                  <a:pt x="512318" y="222422"/>
                </a:cubicBezTo>
                <a:cubicBezTo>
                  <a:pt x="230858" y="286952"/>
                  <a:pt x="134750" y="376194"/>
                  <a:pt x="59237" y="436605"/>
                </a:cubicBezTo>
                <a:cubicBezTo>
                  <a:pt x="-16277" y="497016"/>
                  <a:pt x="-23141" y="486033"/>
                  <a:pt x="59237" y="584887"/>
                </a:cubicBezTo>
                <a:cubicBezTo>
                  <a:pt x="141615" y="683741"/>
                  <a:pt x="381886" y="881449"/>
                  <a:pt x="553508" y="1029730"/>
                </a:cubicBezTo>
                <a:cubicBezTo>
                  <a:pt x="725130" y="1178011"/>
                  <a:pt x="899497" y="1334530"/>
                  <a:pt x="1088967" y="1474573"/>
                </a:cubicBezTo>
                <a:cubicBezTo>
                  <a:pt x="1278437" y="1614616"/>
                  <a:pt x="1432210" y="1713470"/>
                  <a:pt x="1690329" y="1869989"/>
                </a:cubicBezTo>
                <a:cubicBezTo>
                  <a:pt x="1948448" y="2026508"/>
                  <a:pt x="2412513" y="2298357"/>
                  <a:pt x="2637681" y="2413687"/>
                </a:cubicBezTo>
                <a:cubicBezTo>
                  <a:pt x="2862849" y="2529017"/>
                  <a:pt x="2952092" y="2545492"/>
                  <a:pt x="3041335" y="2561968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9B5EB5-01C4-48FB-89AD-6859D82C8D62}"/>
              </a:ext>
            </a:extLst>
          </p:cNvPr>
          <p:cNvCxnSpPr/>
          <p:nvPr/>
        </p:nvCxnSpPr>
        <p:spPr bwMode="auto">
          <a:xfrm flipV="1">
            <a:off x="1099752" y="3624922"/>
            <a:ext cx="465200" cy="64226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6EB7AE-3BFC-4CCA-9E95-FF682F344B16}"/>
              </a:ext>
            </a:extLst>
          </p:cNvPr>
          <p:cNvCxnSpPr/>
          <p:nvPr/>
        </p:nvCxnSpPr>
        <p:spPr bwMode="auto">
          <a:xfrm>
            <a:off x="2787232" y="3616684"/>
            <a:ext cx="243296" cy="64226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479064-91F3-4131-92CD-B494139AFD94}"/>
              </a:ext>
            </a:extLst>
          </p:cNvPr>
          <p:cNvCxnSpPr/>
          <p:nvPr/>
        </p:nvCxnSpPr>
        <p:spPr bwMode="auto">
          <a:xfrm flipH="1">
            <a:off x="1555041" y="3624922"/>
            <a:ext cx="123328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E7A7B37-1894-4114-BC78-82333D91316B}"/>
              </a:ext>
            </a:extLst>
          </p:cNvPr>
          <p:cNvSpPr txBox="1"/>
          <p:nvPr/>
        </p:nvSpPr>
        <p:spPr>
          <a:xfrm>
            <a:off x="631409" y="4335162"/>
            <a:ext cx="165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Thermoplastic forming (TPF)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BD24E1B-B030-41CE-B05E-4DC66491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33" y="5249985"/>
            <a:ext cx="7638534" cy="79467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Glass-forming liquid fragility</a:t>
            </a:r>
          </a:p>
          <a:p>
            <a:pPr lvl="1">
              <a:spcBef>
                <a:spcPts val="600"/>
              </a:spcBef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Liquids with low fragility have better </a:t>
            </a:r>
            <a:r>
              <a:rPr lang="en-US" dirty="0"/>
              <a:t>temperature tolerance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5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molding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01147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1924" y="6079524"/>
            <a:ext cx="2440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Adv. Mater. </a:t>
            </a:r>
            <a:r>
              <a:rPr lang="en-US" sz="1400" b="1" dirty="0"/>
              <a:t>22</a:t>
            </a:r>
            <a:r>
              <a:rPr lang="en-US" sz="1400" dirty="0"/>
              <a:t>, 1566 (2010)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33208"/>
              </p:ext>
            </p:extLst>
          </p:nvPr>
        </p:nvGraphicFramePr>
        <p:xfrm>
          <a:off x="533400" y="4932680"/>
          <a:ext cx="8001000" cy="1010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Aspect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Issues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 to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</a:t>
                      </a:r>
                      <a:r>
                        <a:rPr lang="en-US" baseline="0" dirty="0"/>
                        <a:t> structures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to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Mold release and mold wear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0586" y="4117708"/>
            <a:ext cx="8153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“Viscosity makes things happen essentially in slow motion. If you are trying to melt a crystalline solid (like ice or an aluminum oxide ceramic), as soon as you reach the melting point, a drop of liquid forms and falls away from the melting surface. Glass, on the other hand, … gradually transforms from a hard solid to a slowly softening liquid. This soft liquid gradually stiffens as it cools (because of its increasing viscosity), allowing glass blower time to shape and manipulate the </a:t>
            </a:r>
            <a:r>
              <a:rPr lang="en-US" altLang="en-US" i="1" dirty="0">
                <a:solidFill>
                  <a:srgbClr val="000000"/>
                </a:solidFill>
              </a:rPr>
              <a:t>glass.”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hlinkClick r:id="rId2"/>
              </a:rPr>
              <a:t>http://madsci.org/posts/archives/2007-09/1188944613.Ph.r.html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"/>
            <a:ext cx="9144000" cy="3850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0"/>
            <a:ext cx="1047750" cy="12382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0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EA0E9D-40F9-4359-85D9-EACB33975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3" y="1651925"/>
            <a:ext cx="4299833" cy="3224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35F802-8971-4409-9890-67225A091F85}"/>
              </a:ext>
            </a:extLst>
          </p:cNvPr>
          <p:cNvSpPr/>
          <p:nvPr/>
        </p:nvSpPr>
        <p:spPr bwMode="auto">
          <a:xfrm>
            <a:off x="1567379" y="4441876"/>
            <a:ext cx="2864340" cy="43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molding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32154"/>
              </p:ext>
            </p:extLst>
          </p:nvPr>
        </p:nvGraphicFramePr>
        <p:xfrm>
          <a:off x="533400" y="4932680"/>
          <a:ext cx="8001000" cy="1010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Aspect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Issues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 to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</a:t>
                      </a:r>
                      <a:r>
                        <a:rPr lang="en-US" baseline="0" dirty="0"/>
                        <a:t> structures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to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Mold release and mold wear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Online Media 8">
            <a:hlinkClick r:id="" action="ppaction://media"/>
            <a:extLst>
              <a:ext uri="{FF2B5EF4-FFF2-40B4-BE49-F238E27FC236}">
                <a16:creationId xmlns:a16="http://schemas.microsoft.com/office/drawing/2014/main" id="{5C882769-F80A-49B7-ACF3-31BA22A3D0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495800" y="1651925"/>
            <a:ext cx="4036646" cy="28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49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2" y="2006713"/>
            <a:ext cx="4719071" cy="2178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Blow molding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9815" y="6079524"/>
            <a:ext cx="2589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Materials Today </a:t>
            </a:r>
            <a:r>
              <a:rPr lang="en-US" sz="1400" b="1" dirty="0"/>
              <a:t>14</a:t>
            </a:r>
            <a:r>
              <a:rPr lang="en-US" sz="1400" dirty="0"/>
              <a:t>, 14 (2011)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54953"/>
              </p:ext>
            </p:extLst>
          </p:nvPr>
        </p:nvGraphicFramePr>
        <p:xfrm>
          <a:off x="533400" y="4932680"/>
          <a:ext cx="8001000" cy="1010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Aspect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Issues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m to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Hollow</a:t>
                      </a:r>
                      <a:r>
                        <a:rPr lang="en-US" baseline="0" dirty="0"/>
                        <a:t> shapes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to 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Temperature control, mold sticking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38" y="1745428"/>
            <a:ext cx="2716427" cy="2815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3456" y="1231018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Parison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67995" y="1231018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Final shape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631127"/>
            <a:ext cx="4809699" cy="29300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2382164" y="1712888"/>
            <a:ext cx="1865662" cy="340073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100000">
                <a:srgbClr val="339933">
                  <a:alpha val="5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 reference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7575" y="5143943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Symbol" panose="05050102010706020507" pitchFamily="18" charset="2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Pa·s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Symbol" panose="05050102010706020507" pitchFamily="18" charset="2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59028" y="5113049"/>
            <a:ext cx="7755924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72889" y="4954472"/>
            <a:ext cx="0" cy="304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90600" y="5246339"/>
            <a:ext cx="564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382166" y="4944175"/>
            <a:ext cx="0" cy="304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099877" y="5236042"/>
            <a:ext cx="564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249713" y="4943599"/>
            <a:ext cx="0" cy="304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896091" y="5235466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aseline="30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</a:t>
            </a:r>
            <a:endParaRPr lang="en-US" sz="2000" dirty="0">
              <a:solidFill>
                <a:srgbClr val="339933"/>
              </a:solidFill>
              <a:latin typeface="Symbol" panose="05050102010706020507" pitchFamily="18" charset="2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082355" y="4961225"/>
            <a:ext cx="0" cy="304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752778" y="525309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202611" y="4955045"/>
            <a:ext cx="0" cy="304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801701" y="5246912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</a:t>
            </a:r>
            <a:endParaRPr lang="en-US" sz="2000" dirty="0">
              <a:solidFill>
                <a:srgbClr val="7030A0"/>
              </a:solidFill>
              <a:latin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019" y="5599088"/>
            <a:ext cx="1070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Melting point</a:t>
            </a:r>
            <a:endParaRPr lang="en-US" sz="2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2529" y="5609385"/>
            <a:ext cx="117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point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8852" y="5616714"/>
            <a:ext cx="1257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Softening point</a:t>
            </a:r>
            <a:endParaRPr lang="en-US" sz="2000" dirty="0">
              <a:solidFill>
                <a:srgbClr val="339933"/>
              </a:solidFill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5616714"/>
            <a:ext cx="134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Annealing point (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23569" y="5615229"/>
            <a:ext cx="134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Straining point</a:t>
            </a:r>
            <a:endParaRPr lang="en-US" sz="2000" dirty="0">
              <a:solidFill>
                <a:srgbClr val="7030A0"/>
              </a:solidFill>
              <a:latin typeface="Symbol" panose="05050102010706020507" pitchFamily="18" charset="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23" y="1989185"/>
            <a:ext cx="934665" cy="9346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18" y="3084488"/>
            <a:ext cx="855231" cy="9979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50956" y="2179813"/>
            <a:ext cx="107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Glass blowing</a:t>
            </a:r>
            <a:endParaRPr lang="en-US" sz="1600" dirty="0">
              <a:latin typeface="Symbol" panose="05050102010706020507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92661" y="3291068"/>
            <a:ext cx="107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Fiber drawing</a:t>
            </a:r>
            <a:endParaRPr lang="en-US" sz="1600" dirty="0">
              <a:latin typeface="Symbol" panose="05050102010706020507" pitchFamily="18" charset="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35833"/>
          <a:stretch/>
        </p:blipFill>
        <p:spPr>
          <a:xfrm>
            <a:off x="2023003" y="3653797"/>
            <a:ext cx="1123853" cy="89908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29042" y="3815129"/>
            <a:ext cx="86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Float glass</a:t>
            </a:r>
            <a:endParaRPr lang="en-US" sz="1600" dirty="0">
              <a:latin typeface="Symbol" panose="05050102010706020507" pitchFamily="18" charset="2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7" r="12927"/>
          <a:stretch/>
        </p:blipFill>
        <p:spPr>
          <a:xfrm>
            <a:off x="5519352" y="3516534"/>
            <a:ext cx="1231349" cy="79539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99823" y="2889874"/>
            <a:ext cx="107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Lehr annealing</a:t>
            </a:r>
            <a:endParaRPr lang="en-US" sz="1600" dirty="0">
              <a:latin typeface="Symbol" panose="05050102010706020507" pitchFamily="18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4112" y="1661402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Working range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5080686" y="4811729"/>
            <a:ext cx="0" cy="28419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286027" y="4477002"/>
            <a:ext cx="1625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Pitch: 2.3 × 10</a:t>
            </a:r>
            <a:r>
              <a:rPr lang="en-US" sz="1600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baseline="300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r="18893"/>
          <a:stretch/>
        </p:blipFill>
        <p:spPr>
          <a:xfrm>
            <a:off x="4184820" y="1995796"/>
            <a:ext cx="1107990" cy="71593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20576" y="1644124"/>
            <a:ext cx="661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PGM</a:t>
            </a:r>
            <a:endParaRPr lang="en-US" sz="1600" dirty="0">
              <a:latin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250"/>
            <a:ext cx="8077200" cy="881653"/>
          </a:xfrm>
        </p:spPr>
        <p:txBody>
          <a:bodyPr/>
          <a:lstStyle/>
          <a:p>
            <a:r>
              <a:rPr lang="en-US" dirty="0"/>
              <a:t>Basic properties of common silicate glasses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3400" y="1762896"/>
          <a:ext cx="8001000" cy="434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Soda-lime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Borosilicate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Fused</a:t>
                      </a:r>
                      <a:r>
                        <a:rPr lang="en-US" sz="2000" baseline="0" dirty="0"/>
                        <a:t> silica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CTE (ppm/°C)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Working point (°C)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Softening point (°C)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Annealing point (°C)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Strain point (°C)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flat glass process: crown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466"/>
            <a:ext cx="4343400" cy="4541904"/>
          </a:xfrm>
        </p:spPr>
        <p:txBody>
          <a:bodyPr/>
          <a:lstStyle/>
          <a:p>
            <a:r>
              <a:rPr lang="en-US" sz="2000" dirty="0"/>
              <a:t>Crown glass was produced by making a hole in a molten glass bubble, then spinning the glass to create a flat, circular sheet with a distinctive “bulls-eye” pattern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A large glass window&#10;&#10;Description generated with high confidence">
            <a:extLst>
              <a:ext uri="{FF2B5EF4-FFF2-40B4-BE49-F238E27FC236}">
                <a16:creationId xmlns:a16="http://schemas.microsoft.com/office/drawing/2014/main" id="{34DF71EC-C5CA-4AF3-BD2C-9E788E512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96344"/>
            <a:ext cx="3009900" cy="4438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9A965F-DC90-4B78-A8DF-0F121CA03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77" y="3485050"/>
            <a:ext cx="3656623" cy="264962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716A07-5CD6-4C07-8FE1-2E6161EEEB8D}"/>
              </a:ext>
            </a:extLst>
          </p:cNvPr>
          <p:cNvSpPr/>
          <p:nvPr/>
        </p:nvSpPr>
        <p:spPr bwMode="auto">
          <a:xfrm>
            <a:off x="5564554" y="3276600"/>
            <a:ext cx="531446" cy="685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CEE702-F930-449B-9079-3701F3140246}"/>
              </a:ext>
            </a:extLst>
          </p:cNvPr>
          <p:cNvCxnSpPr/>
          <p:nvPr/>
        </p:nvCxnSpPr>
        <p:spPr bwMode="auto">
          <a:xfrm flipH="1">
            <a:off x="4572000" y="3276600"/>
            <a:ext cx="990600" cy="2084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2ADAD7-ACA5-48FF-BBF0-F2C5CAB37E20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9815" y="3962400"/>
            <a:ext cx="982785" cy="217227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5327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glass manufacturing: float glass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Forming of a continuous ribbon of glass using a molten tin bath</a:t>
            </a:r>
          </a:p>
          <a:p>
            <a:pPr lvl="1"/>
            <a:r>
              <a:rPr lang="en-US" dirty="0"/>
              <a:t>Melting and refining (homogenization and bubble removal)</a:t>
            </a:r>
          </a:p>
          <a:p>
            <a:pPr lvl="1"/>
            <a:r>
              <a:rPr lang="en-US" dirty="0"/>
              <a:t>Float bath: glass thickness controlled by flow speed</a:t>
            </a:r>
          </a:p>
          <a:p>
            <a:pPr lvl="1"/>
            <a:r>
              <a:rPr lang="en-US" dirty="0"/>
              <a:t>Annealing: stress release</a:t>
            </a:r>
          </a:p>
          <a:p>
            <a:pPr lvl="1"/>
            <a:r>
              <a:rPr lang="en-US" dirty="0"/>
              <a:t>Inspection, cutting and shipping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4" y="3804511"/>
            <a:ext cx="7837716" cy="1981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4754" y="6022544"/>
            <a:ext cx="130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Pa·s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712603" y="5777476"/>
            <a:ext cx="0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674076" y="6031468"/>
            <a:ext cx="130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Pa·s</a:t>
            </a:r>
            <a:endParaRPr lang="en-US" dirty="0">
              <a:solidFill>
                <a:srgbClr val="FFC000"/>
              </a:solidFill>
              <a:latin typeface="Symbol" panose="05050102010706020507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331925" y="5786400"/>
            <a:ext cx="0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23904" y="6017056"/>
            <a:ext cx="145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</a:t>
            </a:r>
            <a:r>
              <a:rPr lang="en-US" baseline="30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Pa·s</a:t>
            </a:r>
            <a:endParaRPr lang="en-US" dirty="0">
              <a:solidFill>
                <a:srgbClr val="339933"/>
              </a:solidFill>
              <a:latin typeface="Symbol" panose="05050102010706020507" pitchFamily="18" charset="2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649715" y="5780226"/>
            <a:ext cx="0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25258" y="6017056"/>
            <a:ext cx="130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Pa·s</a:t>
            </a:r>
            <a:endParaRPr lang="en-US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1483107" y="5771988"/>
            <a:ext cx="0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g4G5WbOML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0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Flat glass manufacturing: down-draw methods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/>
          <a:p>
            <a:r>
              <a:rPr lang="en-US" sz="2000" dirty="0"/>
              <a:t>Preserves pristine surfaces: no subsequent polishing required</a:t>
            </a:r>
          </a:p>
          <a:p>
            <a:r>
              <a:rPr lang="en-US" sz="2000" dirty="0"/>
              <a:t>Broad range of thicknesses from millimeter to tens of microns</a:t>
            </a:r>
          </a:p>
          <a:p>
            <a:r>
              <a:rPr lang="en-US" sz="2000" dirty="0"/>
              <a:t>Mostly used for flat panel display glasses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4497"/>
            <a:ext cx="2196669" cy="3205665"/>
          </a:xfrm>
          <a:prstGeom prst="rect">
            <a:avLst/>
          </a:prstGeom>
        </p:spPr>
      </p:pic>
      <p:pic>
        <p:nvPicPr>
          <p:cNvPr id="7" name="q4ZU7zUxdM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13602" y="3124200"/>
            <a:ext cx="4592198" cy="31159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1851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24809</TotalTime>
  <Words>1352</Words>
  <Application>Microsoft Office PowerPoint</Application>
  <PresentationFormat>On-screen Show (4:3)</PresentationFormat>
  <Paragraphs>287</Paragraphs>
  <Slides>31</Slides>
  <Notes>14</Notes>
  <HiddenSlides>0</HiddenSlides>
  <MMClips>5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Black</vt:lpstr>
      <vt:lpstr>Calibri</vt:lpstr>
      <vt:lpstr>Cambria Math</vt:lpstr>
      <vt:lpstr>Comic Sans MS</vt:lpstr>
      <vt:lpstr>Symbol</vt:lpstr>
      <vt:lpstr>Times New Roman</vt:lpstr>
      <vt:lpstr>Verdana</vt:lpstr>
      <vt:lpstr>Wingdings</vt:lpstr>
      <vt:lpstr>Pixel</vt:lpstr>
      <vt:lpstr>Equation</vt:lpstr>
      <vt:lpstr>MIT 3.071 Amorphous Materials  6: Glass Shaping</vt:lpstr>
      <vt:lpstr>After-class reading list</vt:lpstr>
      <vt:lpstr>PowerPoint Presentation</vt:lpstr>
      <vt:lpstr>Viscosity reference points</vt:lpstr>
      <vt:lpstr>Basic properties of common silicate glasses</vt:lpstr>
      <vt:lpstr>Early flat glass process: crown glass</vt:lpstr>
      <vt:lpstr>Flat glass manufacturing: float glass process</vt:lpstr>
      <vt:lpstr>PowerPoint Presentation</vt:lpstr>
      <vt:lpstr>Flat glass manufacturing: down-draw methods</vt:lpstr>
      <vt:lpstr>Glassblowing</vt:lpstr>
      <vt:lpstr>Glass container production</vt:lpstr>
      <vt:lpstr>Glass container production</vt:lpstr>
      <vt:lpstr>Glass caneworking</vt:lpstr>
      <vt:lpstr>Glass caneworking</vt:lpstr>
      <vt:lpstr>Stability of drawn cane structures</vt:lpstr>
      <vt:lpstr>Stability of drawn cane structures</vt:lpstr>
      <vt:lpstr>Stability of drawn cane structures</vt:lpstr>
      <vt:lpstr>Stability of drawn cane structures</vt:lpstr>
      <vt:lpstr>Modeling outcome</vt:lpstr>
      <vt:lpstr>Modeling outcome</vt:lpstr>
      <vt:lpstr>Precision glass molding (compression molding)</vt:lpstr>
      <vt:lpstr>PowerPoint Presentation</vt:lpstr>
      <vt:lpstr>3-D glass printing</vt:lpstr>
      <vt:lpstr>Mechanical properties of bulk metallic glass (BMG)</vt:lpstr>
      <vt:lpstr>Mechanical properties of a commercial BMG</vt:lpstr>
      <vt:lpstr>BMG process design</vt:lpstr>
      <vt:lpstr>BMG process design</vt:lpstr>
      <vt:lpstr>BMG process design</vt:lpstr>
      <vt:lpstr>Compression molding</vt:lpstr>
      <vt:lpstr>Injection molding</vt:lpstr>
      <vt:lpstr>Blow molding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3158</cp:revision>
  <dcterms:created xsi:type="dcterms:W3CDTF">2006-08-16T00:00:00Z</dcterms:created>
  <dcterms:modified xsi:type="dcterms:W3CDTF">2017-10-02T04:06:23Z</dcterms:modified>
</cp:coreProperties>
</file>